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99" r:id="rId2"/>
    <p:sldId id="309" r:id="rId3"/>
    <p:sldId id="300" r:id="rId4"/>
    <p:sldId id="311" r:id="rId5"/>
    <p:sldId id="312" r:id="rId6"/>
    <p:sldId id="301" r:id="rId7"/>
    <p:sldId id="304" r:id="rId8"/>
    <p:sldId id="305" r:id="rId9"/>
    <p:sldId id="306" r:id="rId10"/>
    <p:sldId id="314" r:id="rId11"/>
    <p:sldId id="307" r:id="rId12"/>
    <p:sldId id="308" r:id="rId13"/>
    <p:sldId id="315" r:id="rId14"/>
    <p:sldId id="262" r:id="rId15"/>
    <p:sldId id="265" r:id="rId16"/>
    <p:sldId id="258" r:id="rId17"/>
    <p:sldId id="259" r:id="rId18"/>
    <p:sldId id="260" r:id="rId19"/>
    <p:sldId id="273" r:id="rId20"/>
    <p:sldId id="271" r:id="rId21"/>
    <p:sldId id="266" r:id="rId22"/>
    <p:sldId id="275" r:id="rId23"/>
    <p:sldId id="280" r:id="rId24"/>
    <p:sldId id="278" r:id="rId25"/>
    <p:sldId id="281" r:id="rId26"/>
    <p:sldId id="284" r:id="rId27"/>
    <p:sldId id="286" r:id="rId28"/>
    <p:sldId id="289" r:id="rId29"/>
    <p:sldId id="292" r:id="rId30"/>
    <p:sldId id="293" r:id="rId31"/>
    <p:sldId id="294" r:id="rId32"/>
    <p:sldId id="297" r:id="rId33"/>
    <p:sldId id="31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CC"/>
    <a:srgbClr val="0000FF"/>
    <a:srgbClr val="000099"/>
    <a:srgbClr val="660066"/>
    <a:srgbClr val="00CCFF"/>
    <a:srgbClr val="FF0066"/>
    <a:srgbClr val="33CCFF"/>
    <a:srgbClr val="0066FF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9112-7CFE-43DF-970F-A817EAEC4B0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4B1A-2604-4CC9-95C2-B68CC00F0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4B1A-2604-4CC9-95C2-B68CC00F0EA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4B1A-2604-4CC9-95C2-B68CC00F0E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872EA20-0966-4308-AF49-FF86F2C0969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6215062" cy="2714625"/>
          </a:xfrm>
        </p:spPr>
        <p:txBody>
          <a:bodyPr>
            <a:noAutofit/>
          </a:bodyPr>
          <a:lstStyle/>
          <a:p>
            <a:r>
              <a:rPr lang="uk-UA" b="1" dirty="0" smtClean="0"/>
              <a:t>Нітратна кислота </a:t>
            </a:r>
            <a:r>
              <a:rPr lang="uk-UA" b="1" smtClean="0"/>
              <a:t>і </a:t>
            </a:r>
            <a:r>
              <a:rPr lang="uk-UA" b="1" smtClean="0"/>
              <a:t>нітрати.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Проблема місту нітратів у харчових продуктах. </a:t>
            </a:r>
            <a:endParaRPr lang="ru-RU" dirty="0"/>
          </a:p>
        </p:txBody>
      </p:sp>
      <p:pic>
        <p:nvPicPr>
          <p:cNvPr id="5124" name="Picture 2" descr="D:\Мои документы\Мама Лиля\Презент для Замулко\Рисунки\Копия Копия Изображение 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-1285908"/>
            <a:ext cx="3143240" cy="437322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525963"/>
          </a:xfrm>
        </p:spPr>
        <p:txBody>
          <a:bodyPr/>
          <a:lstStyle/>
          <a:p>
            <a:r>
              <a:rPr lang="uk-UA" dirty="0" smtClean="0"/>
              <a:t>Ще більш сильним окислювачем, ніж чиста нітратна  кислота, є суміш концентрованої нітратної кислоти з концентрованою </a:t>
            </a:r>
            <a:r>
              <a:rPr lang="uk-UA" dirty="0" err="1" smtClean="0"/>
              <a:t>хлоридною</a:t>
            </a:r>
            <a:r>
              <a:rPr lang="uk-UA" dirty="0" smtClean="0"/>
              <a:t> кислотою ("царська горілка"): </a:t>
            </a:r>
            <a:endParaRPr lang="ru-RU" dirty="0" smtClean="0"/>
          </a:p>
          <a:p>
            <a:r>
              <a:rPr lang="uk-UA" dirty="0" smtClean="0"/>
              <a:t>                 </a:t>
            </a:r>
            <a:r>
              <a:rPr lang="en-US" dirty="0" smtClean="0"/>
              <a:t>HNO</a:t>
            </a:r>
            <a:r>
              <a:rPr lang="uk-UA" baseline="-25000" dirty="0" smtClean="0"/>
              <a:t>3</a:t>
            </a:r>
            <a:r>
              <a:rPr lang="uk-UA" dirty="0" smtClean="0"/>
              <a:t> + 3</a:t>
            </a:r>
            <a:r>
              <a:rPr lang="en-US" dirty="0" err="1" smtClean="0"/>
              <a:t>HCl</a:t>
            </a:r>
            <a:r>
              <a:rPr lang="uk-UA" dirty="0" smtClean="0"/>
              <a:t> = 2</a:t>
            </a:r>
            <a:r>
              <a:rPr lang="en-US" dirty="0" err="1" smtClean="0"/>
              <a:t>Cl</a:t>
            </a:r>
            <a:r>
              <a:rPr lang="uk-UA" dirty="0" smtClean="0"/>
              <a:t> + </a:t>
            </a:r>
            <a:r>
              <a:rPr lang="en-US" dirty="0" err="1" smtClean="0"/>
              <a:t>NOCl</a:t>
            </a:r>
            <a:r>
              <a:rPr lang="uk-UA" dirty="0" smtClean="0"/>
              <a:t> + 2</a:t>
            </a:r>
            <a:r>
              <a:rPr lang="en-US" dirty="0" smtClean="0"/>
              <a:t>H</a:t>
            </a:r>
            <a:r>
              <a:rPr lang="uk-UA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r>
              <a:rPr lang="uk-UA" b="1" i="1" dirty="0" smtClean="0"/>
              <a:t>У "царській горілці" розчиняються навіть золото і платина: </a:t>
            </a:r>
            <a:endParaRPr lang="ru-RU" dirty="0" smtClean="0"/>
          </a:p>
          <a:p>
            <a:r>
              <a:rPr lang="uk-UA" dirty="0" smtClean="0"/>
              <a:t>              </a:t>
            </a:r>
            <a:r>
              <a:rPr lang="pt-BR" dirty="0" smtClean="0"/>
              <a:t>Au + HNO</a:t>
            </a:r>
            <a:r>
              <a:rPr lang="pt-BR" baseline="-25000" dirty="0" smtClean="0"/>
              <a:t>3</a:t>
            </a:r>
            <a:r>
              <a:rPr lang="pt-BR" dirty="0" smtClean="0"/>
              <a:t> + 3HCl = AuCl</a:t>
            </a:r>
            <a:r>
              <a:rPr lang="pt-BR" baseline="-25000" dirty="0" smtClean="0"/>
              <a:t>3</a:t>
            </a:r>
            <a:r>
              <a:rPr lang="pt-BR" dirty="0" smtClean="0"/>
              <a:t> + NO + 2H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endParaRPr lang="ru-RU" dirty="0" smtClean="0"/>
          </a:p>
          <a:p>
            <a:r>
              <a:rPr lang="pt-BR" dirty="0" smtClean="0"/>
              <a:t>              3Pt + 4HNO</a:t>
            </a:r>
            <a:r>
              <a:rPr lang="pt-BR" baseline="-25000" dirty="0" smtClean="0"/>
              <a:t>3</a:t>
            </a:r>
            <a:r>
              <a:rPr lang="pt-BR" dirty="0" smtClean="0"/>
              <a:t> + 12HCl = 3PtCl</a:t>
            </a:r>
            <a:r>
              <a:rPr lang="pt-BR" baseline="-25000" dirty="0" smtClean="0"/>
              <a:t>4</a:t>
            </a:r>
            <a:r>
              <a:rPr lang="pt-BR" dirty="0" smtClean="0"/>
              <a:t> + 4NO + 8H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uk-UA" dirty="0" smtClean="0"/>
              <a:t>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3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8458200" cy="8826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Взаємодія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HNO</a:t>
            </a:r>
            <a:r>
              <a:rPr lang="uk-UA" sz="3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з міддю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357813"/>
            <a:ext cx="9501188" cy="1000125"/>
          </a:xfrm>
        </p:spPr>
        <p:txBody>
          <a:bodyPr/>
          <a:lstStyle/>
          <a:p>
            <a:pPr marL="63500"/>
            <a:r>
              <a:rPr lang="en-US" b="1" smtClean="0"/>
              <a:t> </a:t>
            </a:r>
            <a:endParaRPr lang="ru-RU" b="1" smtClean="0"/>
          </a:p>
        </p:txBody>
      </p:sp>
      <p:pic>
        <p:nvPicPr>
          <p:cNvPr id="13316" name="Picture 4" descr="Копия Изображение 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97188"/>
            <a:ext cx="25209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625" y="1500174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Cu +</a:t>
            </a:r>
            <a:r>
              <a:rPr lang="uk-UA" sz="3600" b="1" dirty="0">
                <a:latin typeface="+mn-lt"/>
              </a:rPr>
              <a:t> 4</a:t>
            </a:r>
            <a:r>
              <a:rPr lang="en-US" sz="3600" b="1" dirty="0">
                <a:latin typeface="+mn-lt"/>
              </a:rPr>
              <a:t>HNO</a:t>
            </a:r>
            <a:r>
              <a:rPr lang="uk-UA" sz="3600" b="1" baseline="-25000" dirty="0">
                <a:latin typeface="+mn-lt"/>
              </a:rPr>
              <a:t>3 </a:t>
            </a:r>
            <a:r>
              <a:rPr lang="en-US" sz="3600" b="1" dirty="0">
                <a:latin typeface="+mn-lt"/>
                <a:cs typeface="Arial" charset="0"/>
              </a:rPr>
              <a:t>→</a:t>
            </a:r>
            <a:r>
              <a:rPr lang="uk-UA" sz="3600" b="1" dirty="0">
                <a:latin typeface="+mn-lt"/>
                <a:cs typeface="Arial" charset="0"/>
              </a:rPr>
              <a:t> </a:t>
            </a:r>
            <a:r>
              <a:rPr lang="en-US" sz="3600" b="1" dirty="0">
                <a:latin typeface="+mn-lt"/>
                <a:cs typeface="Arial" charset="0"/>
              </a:rPr>
              <a:t>Cu(NO</a:t>
            </a:r>
            <a:r>
              <a:rPr lang="uk-UA" sz="3600" b="1" baseline="-25000" dirty="0">
                <a:latin typeface="+mn-lt"/>
                <a:cs typeface="Arial" charset="0"/>
              </a:rPr>
              <a:t>3</a:t>
            </a:r>
            <a:r>
              <a:rPr lang="en-US" sz="3600" b="1" dirty="0">
                <a:latin typeface="+mn-lt"/>
                <a:cs typeface="Arial" charset="0"/>
              </a:rPr>
              <a:t>)</a:t>
            </a:r>
            <a:r>
              <a:rPr lang="uk-UA" sz="3600" b="1" baseline="-25000" dirty="0">
                <a:latin typeface="+mn-lt"/>
                <a:cs typeface="Arial" charset="0"/>
              </a:rPr>
              <a:t>2</a:t>
            </a:r>
            <a:r>
              <a:rPr lang="en-US" sz="3600" b="1" dirty="0">
                <a:latin typeface="+mn-lt"/>
                <a:cs typeface="Arial" charset="0"/>
              </a:rPr>
              <a:t> +</a:t>
            </a:r>
            <a:r>
              <a:rPr lang="uk-UA" sz="3600" b="1" dirty="0">
                <a:latin typeface="+mn-lt"/>
                <a:cs typeface="Arial" charset="0"/>
              </a:rPr>
              <a:t> </a:t>
            </a:r>
            <a:r>
              <a:rPr lang="uk-UA" sz="3600" b="1" dirty="0">
                <a:solidFill>
                  <a:srgbClr val="993300"/>
                </a:solidFill>
                <a:latin typeface="+mn-lt"/>
                <a:cs typeface="Arial" charset="0"/>
              </a:rPr>
              <a:t>2</a:t>
            </a:r>
            <a:r>
              <a:rPr lang="en-US" sz="3600" b="1" dirty="0">
                <a:solidFill>
                  <a:srgbClr val="993300"/>
                </a:solidFill>
                <a:latin typeface="+mn-lt"/>
                <a:cs typeface="Arial" charset="0"/>
              </a:rPr>
              <a:t>NO</a:t>
            </a:r>
            <a:r>
              <a:rPr lang="uk-UA" sz="3600" b="1" baseline="-25000" dirty="0">
                <a:solidFill>
                  <a:srgbClr val="993300"/>
                </a:solidFill>
                <a:latin typeface="+mn-lt"/>
                <a:cs typeface="Arial" charset="0"/>
              </a:rPr>
              <a:t>2</a:t>
            </a:r>
            <a:r>
              <a:rPr lang="uk-UA" sz="3600" b="1" dirty="0">
                <a:latin typeface="+mn-lt"/>
                <a:cs typeface="Arial" charset="0"/>
              </a:rPr>
              <a:t>↑</a:t>
            </a:r>
            <a:r>
              <a:rPr lang="en-US" sz="3600" b="1" dirty="0">
                <a:latin typeface="+mn-lt"/>
                <a:cs typeface="Arial" charset="0"/>
              </a:rPr>
              <a:t>+</a:t>
            </a:r>
            <a:r>
              <a:rPr lang="uk-UA" sz="3600" b="1" dirty="0">
                <a:latin typeface="+mn-lt"/>
                <a:cs typeface="Arial" charset="0"/>
              </a:rPr>
              <a:t> </a:t>
            </a:r>
            <a:r>
              <a:rPr lang="en-US" sz="3600" b="1" dirty="0">
                <a:latin typeface="+mn-lt"/>
                <a:cs typeface="Arial" charset="0"/>
              </a:rPr>
              <a:t>H</a:t>
            </a:r>
            <a:r>
              <a:rPr lang="uk-UA" sz="3600" b="1" baseline="-25000" dirty="0">
                <a:latin typeface="+mn-lt"/>
                <a:cs typeface="Arial" charset="0"/>
              </a:rPr>
              <a:t>2</a:t>
            </a:r>
            <a:r>
              <a:rPr lang="en-US" sz="3600" b="1" dirty="0">
                <a:latin typeface="+mn-lt"/>
                <a:cs typeface="Arial" charset="0"/>
              </a:rPr>
              <a:t>O</a:t>
            </a:r>
            <a:endParaRPr lang="uk-UA" sz="3600" b="1" dirty="0">
              <a:latin typeface="+mn-lt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uk-UA" sz="3600" b="1" dirty="0">
                <a:latin typeface="+mn-lt"/>
                <a:cs typeface="Arial" charset="0"/>
              </a:rPr>
              <a:t>                				</a:t>
            </a:r>
            <a:r>
              <a:rPr lang="uk-UA" sz="2800" b="1" dirty="0">
                <a:solidFill>
                  <a:srgbClr val="993300"/>
                </a:solidFill>
                <a:latin typeface="+mn-lt"/>
                <a:cs typeface="Arial" charset="0"/>
              </a:rPr>
              <a:t>бурий газ</a:t>
            </a:r>
            <a:endParaRPr lang="en-US" sz="2800" b="1" dirty="0">
              <a:solidFill>
                <a:srgbClr val="9933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ctrTitle"/>
          </p:nvPr>
        </p:nvSpPr>
        <p:spPr>
          <a:xfrm>
            <a:off x="357188" y="0"/>
            <a:ext cx="8501062" cy="1008063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Взаємодія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36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  неметалами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3"/>
          <p:cNvSpPr>
            <a:spLocks noGrp="1"/>
          </p:cNvSpPr>
          <p:nvPr>
            <p:ph type="subTitle" idx="1"/>
          </p:nvPr>
        </p:nvSpPr>
        <p:spPr>
          <a:xfrm>
            <a:off x="214313" y="857250"/>
            <a:ext cx="8643937" cy="27860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Нітратна кислота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окиснює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неметали:</a:t>
            </a:r>
          </a:p>
          <a:p>
            <a:pPr indent="1522413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→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 до Н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  <a:p>
            <a:pPr indent="1522413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→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до Н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3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  <a:p>
            <a:pPr indent="1522413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→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до Н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3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uk-UA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b="1" baseline="-25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 відновлюється: концентрована до -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r>
              <a:rPr lang="ru-RU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розведена до -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NO.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4313" y="3786190"/>
            <a:ext cx="8929687" cy="2678112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/>
              <a:t>Якщо в пробірку з </a:t>
            </a:r>
            <a:r>
              <a:rPr lang="en-US" sz="3200" b="1" dirty="0"/>
              <a:t>HNO</a:t>
            </a:r>
            <a:r>
              <a:rPr lang="uk-UA" sz="3200" b="1" baseline="-25000" dirty="0"/>
              <a:t>3 </a:t>
            </a:r>
            <a:r>
              <a:rPr lang="uk-UA" sz="3200" b="1" baseline="-25000" dirty="0" err="1"/>
              <a:t>конц</a:t>
            </a:r>
            <a:r>
              <a:rPr lang="uk-UA" sz="3200" b="1" baseline="-25000" dirty="0"/>
              <a:t> </a:t>
            </a:r>
            <a:r>
              <a:rPr lang="uk-UA" sz="3200" b="1" dirty="0"/>
              <a:t>кинути  тліючу вуглинку, вона згорить, перетворившись в </a:t>
            </a:r>
            <a:r>
              <a:rPr lang="uk-UA" sz="3200" b="1" dirty="0" err="1"/>
              <a:t>СО</a:t>
            </a:r>
            <a:r>
              <a:rPr lang="uk-UA" sz="3200" b="1" baseline="-25000" dirty="0" err="1"/>
              <a:t>2</a:t>
            </a:r>
            <a:r>
              <a:rPr lang="uk-UA" sz="3200" b="1" dirty="0"/>
              <a:t>. Іншими </a:t>
            </a:r>
            <a:r>
              <a:rPr lang="ru-RU" sz="3200" b="1" dirty="0"/>
              <a:t>продуктами </a:t>
            </a:r>
            <a:r>
              <a:rPr lang="ru-RU" sz="3200" b="1" dirty="0" err="1"/>
              <a:t>будуть</a:t>
            </a:r>
            <a:r>
              <a:rPr lang="ru-RU" sz="3200" b="1" dirty="0"/>
              <a:t> </a:t>
            </a:r>
            <a:r>
              <a:rPr lang="en-US" sz="3200" b="1" dirty="0"/>
              <a:t>NO</a:t>
            </a:r>
            <a:r>
              <a:rPr lang="en-US" sz="3200" b="1" baseline="-25000" dirty="0"/>
              <a:t>2</a:t>
            </a:r>
            <a:r>
              <a:rPr lang="en-US" sz="3200" b="1" dirty="0"/>
              <a:t> </a:t>
            </a:r>
            <a:r>
              <a:rPr lang="uk-UA" sz="3200" b="1" dirty="0"/>
              <a:t>і</a:t>
            </a:r>
            <a:r>
              <a:rPr lang="en-US" sz="3200" b="1" dirty="0"/>
              <a:t> H</a:t>
            </a:r>
            <a:r>
              <a:rPr lang="en-US" sz="3200" b="1" baseline="-25000" dirty="0"/>
              <a:t>2</a:t>
            </a:r>
            <a:r>
              <a:rPr lang="en-US" sz="3200" b="1" dirty="0"/>
              <a:t>O.</a:t>
            </a:r>
            <a:endParaRPr lang="uk-UA" sz="3200" b="1" dirty="0"/>
          </a:p>
          <a:p>
            <a:r>
              <a:rPr lang="uk-UA" sz="3200" dirty="0"/>
              <a:t>		</a:t>
            </a:r>
            <a:r>
              <a:rPr lang="uk-UA" sz="2400" dirty="0"/>
              <a:t>     	          </a:t>
            </a:r>
            <a:r>
              <a:rPr lang="en-US" sz="4000" baseline="-25000" dirty="0"/>
              <a:t>t</a:t>
            </a:r>
            <a:endParaRPr lang="en-US" sz="4000" b="1" baseline="-25000" dirty="0"/>
          </a:p>
          <a:p>
            <a:pPr algn="ctr"/>
            <a:r>
              <a:rPr lang="ru-RU" sz="4000" b="1" dirty="0"/>
              <a:t>С + 4</a:t>
            </a:r>
            <a:r>
              <a:rPr lang="en-US" sz="4000" b="1" dirty="0"/>
              <a:t>HNO</a:t>
            </a:r>
            <a:r>
              <a:rPr lang="uk-UA" sz="4000" b="1" baseline="-25000" dirty="0"/>
              <a:t>3 </a:t>
            </a:r>
            <a:r>
              <a:rPr lang="uk-UA" sz="4000" b="1" baseline="-25000" dirty="0" err="1"/>
              <a:t>конц</a:t>
            </a:r>
            <a:r>
              <a:rPr lang="uk-UA" sz="4000" dirty="0" err="1">
                <a:cs typeface="Arial" charset="0"/>
              </a:rPr>
              <a:t>→</a:t>
            </a:r>
            <a:r>
              <a:rPr lang="uk-UA" sz="4000" dirty="0">
                <a:cs typeface="Arial" charset="0"/>
              </a:rPr>
              <a:t> </a:t>
            </a:r>
            <a:r>
              <a:rPr lang="uk-UA" sz="4000" b="1" dirty="0" err="1"/>
              <a:t>СО</a:t>
            </a:r>
            <a:r>
              <a:rPr lang="uk-UA" sz="4000" b="1" baseline="-25000" dirty="0" err="1"/>
              <a:t>2</a:t>
            </a:r>
            <a:r>
              <a:rPr lang="uk-UA" sz="4000" b="1" dirty="0"/>
              <a:t> + </a:t>
            </a:r>
            <a:r>
              <a:rPr lang="en-US" sz="4000" b="1" dirty="0"/>
              <a:t>4NO</a:t>
            </a:r>
            <a:r>
              <a:rPr lang="uk-UA" sz="4000" b="1" baseline="-25000" dirty="0"/>
              <a:t>2</a:t>
            </a:r>
            <a:r>
              <a:rPr lang="uk-UA" sz="4000" b="1" dirty="0"/>
              <a:t> </a:t>
            </a:r>
            <a:r>
              <a:rPr lang="en-US" sz="4000" b="1" dirty="0"/>
              <a:t>+ 2H</a:t>
            </a:r>
            <a:r>
              <a:rPr lang="uk-UA" sz="4000" b="1" baseline="-25000" dirty="0"/>
              <a:t>2</a:t>
            </a:r>
            <a:r>
              <a:rPr lang="en-US" sz="4000" b="1" dirty="0"/>
              <a:t>O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5072066" y="357166"/>
              <a:ext cx="2000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i="1" dirty="0"/>
                <a:t>Хімічні</a:t>
              </a:r>
            </a:p>
            <a:p>
              <a:r>
                <a:rPr lang="uk-UA" i="1" dirty="0"/>
                <a:t>волокна</a:t>
              </a:r>
              <a:endParaRPr lang="uk-UA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715272" y="1357298"/>
              <a:ext cx="1122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Барвники</a:t>
              </a:r>
              <a:endParaRPr lang="uk-UA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72396" y="3429000"/>
              <a:ext cx="1332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Пластмаси</a:t>
              </a:r>
              <a:endParaRPr lang="uk-UA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86710" y="5429264"/>
              <a:ext cx="1040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Добрива</a:t>
              </a:r>
              <a:endParaRPr lang="uk-UA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6143644"/>
              <a:ext cx="1810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Лікарські засоби</a:t>
              </a:r>
              <a:endParaRPr lang="uk-UA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28794" y="6215082"/>
              <a:ext cx="2194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Дезінфікуючі засоби</a:t>
              </a:r>
              <a:endParaRPr lang="uk-UA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85852" y="5000636"/>
              <a:ext cx="1388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Фотоплівка</a:t>
              </a:r>
              <a:endParaRPr lang="uk-UA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1472" y="314324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uk-UA" i="1" dirty="0"/>
                <a:t>Вибухові</a:t>
              </a:r>
            </a:p>
            <a:p>
              <a:r>
                <a:rPr lang="uk-UA" i="1" dirty="0"/>
                <a:t>речовини</a:t>
              </a:r>
              <a:endParaRPr lang="uk-UA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7158" y="1500174"/>
              <a:ext cx="1260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/>
                <a:t>Нітролаки</a:t>
              </a:r>
              <a:endParaRPr lang="uk-UA" dirty="0"/>
            </a:p>
          </p:txBody>
        </p:sp>
        <p:sp>
          <p:nvSpPr>
            <p:cNvPr id="15" name="Стрелка вправо 14"/>
            <p:cNvSpPr/>
            <p:nvPr/>
          </p:nvSpPr>
          <p:spPr>
            <a:xfrm rot="16200000">
              <a:off x="3964777" y="1321579"/>
              <a:ext cx="642942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Стрелка вправо 15"/>
            <p:cNvSpPr/>
            <p:nvPr/>
          </p:nvSpPr>
          <p:spPr>
            <a:xfrm rot="19601506">
              <a:off x="6196290" y="1333785"/>
              <a:ext cx="1149676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6322230" y="2678901"/>
              <a:ext cx="892975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Стрелка вправо 17"/>
            <p:cNvSpPr/>
            <p:nvPr/>
          </p:nvSpPr>
          <p:spPr>
            <a:xfrm rot="1437396">
              <a:off x="6240297" y="4008345"/>
              <a:ext cx="1113705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Стрелка вправо 18"/>
            <p:cNvSpPr/>
            <p:nvPr/>
          </p:nvSpPr>
          <p:spPr>
            <a:xfrm rot="5400000">
              <a:off x="5000628" y="4286256"/>
              <a:ext cx="857256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Стрелка вправо 19"/>
            <p:cNvSpPr/>
            <p:nvPr/>
          </p:nvSpPr>
          <p:spPr>
            <a:xfrm rot="5400000">
              <a:off x="3250397" y="4321975"/>
              <a:ext cx="928694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Стрелка вправо 20"/>
            <p:cNvSpPr/>
            <p:nvPr/>
          </p:nvSpPr>
          <p:spPr>
            <a:xfrm rot="9429196">
              <a:off x="1943574" y="4060971"/>
              <a:ext cx="1162914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0953889">
              <a:off x="2217667" y="2653873"/>
              <a:ext cx="795238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Стрелка вправо 22"/>
            <p:cNvSpPr/>
            <p:nvPr/>
          </p:nvSpPr>
          <p:spPr>
            <a:xfrm rot="12630546">
              <a:off x="1997270" y="1384271"/>
              <a:ext cx="1106419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Picture 3" descr="G:\книга\урок №11\Ресурси\d2aa1d5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7554" y="1857364"/>
              <a:ext cx="2773767" cy="15144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043890" cy="2000240"/>
          </a:xfrm>
        </p:spPr>
        <p:txBody>
          <a:bodyPr>
            <a:normAutofit/>
          </a:bodyPr>
          <a:lstStyle/>
          <a:p>
            <a:r>
              <a:rPr lang="ru-RU" b="1" i="1" dirty="0" err="1">
                <a:latin typeface="Century Gothic" pitchFamily="34" charset="0"/>
              </a:rPr>
              <a:t>Нітрати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використовуються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в </a:t>
            </a:r>
            <a:r>
              <a:rPr lang="ru-RU" b="1" dirty="0" err="1">
                <a:latin typeface="Century Gothic" pitchFamily="34" charset="0"/>
              </a:rPr>
              <a:t>якості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мінеральних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азотних</a:t>
            </a:r>
            <a:r>
              <a:rPr lang="ru-RU" b="1" dirty="0">
                <a:latin typeface="Century Gothic" pitchFamily="34" charset="0"/>
              </a:rPr>
              <a:t> добрив.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34" y="571480"/>
            <a:ext cx="797245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Нітрати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—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безбарвні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кристалічні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речовини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солі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ефіри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азотної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кислоти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HNO</a:t>
            </a:r>
            <a:r>
              <a:rPr kumimoji="0" lang="ru-R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Вони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утворюються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при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взаємодії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нітратної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кислоти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відповідними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металами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або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їх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оксидами та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гідроксидами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advTm="439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71480"/>
            <a:ext cx="9144000" cy="5643602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Продукти харчування містять велику кількість біологічно-активних речовин, які характеризують харчову цінність продуктів (білків, жирів, вуглеводів), а також різних хімічних забруднювачів: токсичні елементи, нітрати, нітрити, N-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нітрозосполуки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мікотоксини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пестициди.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43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401080" cy="571504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всіх країнах широко застосовуються різні хімічні та природні сполуки з метою подовження строку зберігання продуктів, прискорення технології виробництва та поліпшення якості продуктів харчування.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>Ці сполуки називаються харчовими добавками.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3357562"/>
            <a:ext cx="8501122" cy="264318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Нітрити та нітрати входять до складу харчових добавок.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0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1643050"/>
            <a:ext cx="8258204" cy="3082924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Харчова промисловість також використовує нітрати та нітрити як консерванти і підсилювачі кольору.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51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071678"/>
            <a:ext cx="7115196" cy="371477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Концентрація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цих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хімічних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забруднювачів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у продуктах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може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бути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безпечною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для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людини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</a:rPr>
              <a:t>небезпечною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60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r>
              <a:rPr lang="uk-UA" dirty="0" smtClean="0"/>
              <a:t>Ознайомити зі складом і властивостями нітратної кислоти, нітратами, технікою безпеки при роботі з ними.  Окреслити проблему забруднення харчових продуктів нітратами. Удосконалити вміння складати     окисно-відновні та </a:t>
            </a:r>
            <a:r>
              <a:rPr lang="uk-UA" dirty="0" err="1" smtClean="0"/>
              <a:t>йонні</a:t>
            </a:r>
            <a:r>
              <a:rPr lang="uk-UA" dirty="0" smtClean="0"/>
              <a:t> рівняння.</a:t>
            </a:r>
            <a:endParaRPr lang="ru-RU" dirty="0" smtClean="0"/>
          </a:p>
          <a:p>
            <a:r>
              <a:rPr lang="uk-UA" b="1" i="1" dirty="0" smtClean="0"/>
              <a:t>Лабораторний дослід № 6. </a:t>
            </a:r>
            <a:r>
              <a:rPr lang="uk-UA" b="1" dirty="0" smtClean="0"/>
              <a:t>Ознайомлення зі зразками нітратів та солей амонію.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571612"/>
            <a:ext cx="7972452" cy="358299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80 %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нітратів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надходять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організму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людини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харчовими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продуктами, в основному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рослинними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68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21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0099"/>
                </a:solidFill>
              </a:rPr>
              <a:t>Самі</a:t>
            </a:r>
            <a:r>
              <a:rPr lang="ru-RU" b="1" dirty="0">
                <a:solidFill>
                  <a:srgbClr val="000099"/>
                </a:solidFill>
              </a:rPr>
              <a:t> по </a:t>
            </a:r>
            <a:r>
              <a:rPr lang="ru-RU" b="1" dirty="0" err="1">
                <a:solidFill>
                  <a:srgbClr val="000099"/>
                </a:solidFill>
              </a:rPr>
              <a:t>собі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нітрати</a:t>
            </a:r>
            <a:r>
              <a:rPr lang="ru-RU" b="1" dirty="0">
                <a:solidFill>
                  <a:srgbClr val="000099"/>
                </a:solidFill>
              </a:rPr>
              <a:t> в </a:t>
            </a:r>
            <a:r>
              <a:rPr lang="ru-RU" b="1" dirty="0" err="1">
                <a:solidFill>
                  <a:srgbClr val="000099"/>
                </a:solidFill>
              </a:rPr>
              <a:t>рослинах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присутні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завжди</a:t>
            </a:r>
            <a:r>
              <a:rPr lang="ru-RU" b="1" dirty="0">
                <a:solidFill>
                  <a:srgbClr val="000099"/>
                </a:solidFill>
              </a:rPr>
              <a:t>, тому </a:t>
            </a:r>
            <a:r>
              <a:rPr lang="ru-RU" b="1" dirty="0" err="1">
                <a:solidFill>
                  <a:srgbClr val="000099"/>
                </a:solidFill>
              </a:rPr>
              <a:t>що</a:t>
            </a:r>
            <a:r>
              <a:rPr lang="ru-RU" b="1" dirty="0">
                <a:solidFill>
                  <a:srgbClr val="000099"/>
                </a:solidFill>
              </a:rPr>
              <a:t> вони </a:t>
            </a:r>
            <a:r>
              <a:rPr lang="ru-RU" b="1" dirty="0" err="1">
                <a:solidFill>
                  <a:srgbClr val="000099"/>
                </a:solidFill>
              </a:rPr>
              <a:t>представляють</a:t>
            </a:r>
            <a:r>
              <a:rPr lang="ru-RU" b="1" dirty="0">
                <a:solidFill>
                  <a:srgbClr val="000099"/>
                </a:solidFill>
              </a:rPr>
              <a:t> собою </a:t>
            </a:r>
            <a:r>
              <a:rPr lang="ru-RU" b="1" dirty="0" err="1">
                <a:solidFill>
                  <a:srgbClr val="000099"/>
                </a:solidFill>
              </a:rPr>
              <a:t>природне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джерело</a:t>
            </a:r>
            <a:r>
              <a:rPr lang="ru-RU" b="1" dirty="0">
                <a:solidFill>
                  <a:srgbClr val="000099"/>
                </a:solidFill>
              </a:rPr>
              <a:t> азоту в </a:t>
            </a:r>
            <a:r>
              <a:rPr lang="ru-RU" b="1" dirty="0" err="1">
                <a:solidFill>
                  <a:srgbClr val="000099"/>
                </a:solidFill>
              </a:rPr>
              <a:t>будь-якому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рослинному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організмі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000504"/>
            <a:ext cx="85011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Нітрати асимілюються в різних частинах рослин. Цей процес відбувається в три етапи: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682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357166"/>
            <a:ext cx="8186766" cy="621508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надходження нітратів у рослинну клітину;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відновлення NO</a:t>
            </a:r>
            <a:r>
              <a:rPr kumimoji="0" lang="uk-UA" sz="4400" b="1" i="0" u="none" strike="noStrike" kern="1200" cap="none" spc="0" normalizeH="0" baseline="-2500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‾ до NH</a:t>
            </a:r>
            <a:r>
              <a:rPr kumimoji="0" lang="uk-UA" sz="4400" b="1" i="0" u="none" strike="noStrike" kern="1200" cap="none" spc="0" normalizeH="0" baseline="-2500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‾;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включення нітрогену у відновленій формі до складу амінокислот, з яких далі утворюються білкові сполуки.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62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071546"/>
            <a:ext cx="8186766" cy="5143536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людини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досить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безпечною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добовою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дозою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нітратів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150-200 мг.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дорослої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людини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гранично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допустима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добова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доза становить 500 мг, а 600 -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токсичною.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186766" cy="6297634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Нітрити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пов'язують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гемоглобін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крові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в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результаті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чого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еритроцити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втрачають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здатність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переносити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кисень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Це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порушує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обмін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речовин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дестабілізує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нервову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систему,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послаблює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захисні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здібності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організму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При регулярному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їх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надходженні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організм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втрачає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йод.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284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26196"/>
          </a:xfrm>
        </p:spPr>
        <p:txBody>
          <a:bodyPr/>
          <a:lstStyle/>
          <a:p>
            <a:r>
              <a:rPr lang="ru-RU" b="1" dirty="0" err="1"/>
              <a:t>Нітрити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виникненню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r>
              <a:rPr lang="ru-RU" b="1" dirty="0"/>
              <a:t> </a:t>
            </a:r>
            <a:r>
              <a:rPr lang="ru-RU" b="1" dirty="0" err="1"/>
              <a:t>шлунково-кишкового</a:t>
            </a:r>
            <a:r>
              <a:rPr lang="ru-RU" b="1" dirty="0"/>
              <a:t> тракту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викликають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шкідливих</a:t>
            </a:r>
            <a:r>
              <a:rPr lang="ru-RU" b="1" dirty="0"/>
              <a:t> </a:t>
            </a:r>
            <a:r>
              <a:rPr lang="ru-RU" b="1" dirty="0" err="1"/>
              <a:t>кишкових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</a:t>
            </a:r>
            <a:r>
              <a:rPr lang="ru-RU" b="1" dirty="0" err="1"/>
              <a:t>токсини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. 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advTm="98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72" y="3357538"/>
            <a:ext cx="8115328" cy="35004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При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підвищеному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рівні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нітратів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знижується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вміст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вітамінів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їжі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що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також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негативно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впливає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обмін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речовин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. </a:t>
            </a:r>
            <a:br>
              <a:rPr lang="ru-RU" dirty="0">
                <a:solidFill>
                  <a:srgbClr val="0000FF"/>
                </a:solidFill>
                <a:latin typeface="Arial Black" pitchFamily="34" charset="0"/>
              </a:rPr>
            </a:b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6369072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srgbClr val="000099"/>
                </a:solidFill>
                <a:latin typeface="Arial Black" pitchFamily="34" charset="0"/>
              </a:rPr>
              <a:t>Нітритів</a:t>
            </a:r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sz="4400" dirty="0" err="1" smtClean="0">
                <a:solidFill>
                  <a:srgbClr val="000099"/>
                </a:solidFill>
                <a:latin typeface="Arial Black" pitchFamily="34" charset="0"/>
              </a:rPr>
              <a:t>свіжих</a:t>
            </a:r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 продуктах </a:t>
            </a:r>
            <a:r>
              <a:rPr lang="ru-RU" sz="4400" dirty="0" err="1" smtClean="0">
                <a:solidFill>
                  <a:srgbClr val="000099"/>
                </a:solidFill>
                <a:latin typeface="Arial Black" pitchFamily="34" charset="0"/>
              </a:rPr>
              <a:t>утримується</a:t>
            </a:r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4400" dirty="0" err="1" smtClean="0">
                <a:solidFill>
                  <a:srgbClr val="000099"/>
                </a:solidFill>
                <a:latin typeface="Arial Black" pitchFamily="34" charset="0"/>
              </a:rPr>
              <a:t>дуже</a:t>
            </a:r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400" dirty="0" err="1" smtClean="0">
                <a:solidFill>
                  <a:srgbClr val="000099"/>
                </a:solidFill>
                <a:latin typeface="Arial Black" pitchFamily="34" charset="0"/>
              </a:rPr>
              <a:t>багато</a:t>
            </a:r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Їхня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кількість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зростає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в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процесі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зберігання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овочів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фруктів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за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певних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умов,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наприклад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якщо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зберігати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биті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ушкоджені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або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брудні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овочі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в сирому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приміщенні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при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кімнатній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температурі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2672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571612"/>
            <a:ext cx="9144000" cy="4000504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FF"/>
                </a:solidFill>
              </a:rPr>
              <a:t>При </a:t>
            </a:r>
            <a:r>
              <a:rPr lang="ru-RU" sz="4400" b="1" dirty="0" err="1" smtClean="0">
                <a:solidFill>
                  <a:srgbClr val="0000FF"/>
                </a:solidFill>
              </a:rPr>
              <a:t>здрібнюванні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і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перетиранні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овочів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нітрати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теж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</a:rPr>
              <a:t>починають</a:t>
            </a:r>
            <a:r>
              <a:rPr lang="ru-RU" sz="4400" b="1" dirty="0" smtClean="0">
                <a:solidFill>
                  <a:srgbClr val="0000FF"/>
                </a:solidFill>
              </a:rPr>
              <a:t> активно </a:t>
            </a:r>
            <a:r>
              <a:rPr lang="ru-RU" sz="4400" b="1" dirty="0" err="1" smtClean="0">
                <a:solidFill>
                  <a:srgbClr val="0000FF"/>
                </a:solidFill>
              </a:rPr>
              <a:t>відновлюватися</a:t>
            </a:r>
            <a:r>
              <a:rPr lang="ru-RU" sz="4400" b="1" dirty="0" smtClean="0">
                <a:solidFill>
                  <a:srgbClr val="0000FF"/>
                </a:solidFill>
              </a:rPr>
              <a:t> в </a:t>
            </a:r>
            <a:r>
              <a:rPr lang="ru-RU" sz="4400" b="1" dirty="0" err="1" smtClean="0">
                <a:solidFill>
                  <a:srgbClr val="0000FF"/>
                </a:solidFill>
              </a:rPr>
              <a:t>нітрити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цієї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причини, на думку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лікарів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відбувається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отруєння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дітей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годівлі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дитячим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харчуванням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(пюре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шпинату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морквяним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соком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т.п.).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56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000108"/>
            <a:ext cx="8258204" cy="535785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Не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тільки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діти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чутливі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нітратів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але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особи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похилого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віку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хворі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на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анемію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захворюванням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дихальної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, хворобами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серцево-судинної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268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918"/>
            <a:ext cx="8786842" cy="4643470"/>
          </a:xfrm>
        </p:spPr>
        <p:txBody>
          <a:bodyPr/>
          <a:lstStyle/>
          <a:p>
            <a:r>
              <a:rPr lang="uk-UA" b="1" dirty="0" smtClean="0"/>
              <a:t>Нітратна кислота ( азотна кислота) </a:t>
            </a:r>
            <a:r>
              <a:rPr lang="en-US" b="1" dirty="0" smtClean="0"/>
              <a:t>HNO</a:t>
            </a:r>
            <a:r>
              <a:rPr lang="uk-UA" b="1" baseline="-25000" dirty="0" smtClean="0"/>
              <a:t>3</a:t>
            </a:r>
            <a:r>
              <a:rPr lang="uk-UA" dirty="0" smtClean="0"/>
              <a:t>  - одноосновна, </a:t>
            </a:r>
            <a:r>
              <a:rPr lang="uk-UA" dirty="0" err="1" smtClean="0"/>
              <a:t>оксигеновмісна</a:t>
            </a:r>
            <a:r>
              <a:rPr lang="uk-UA" dirty="0" smtClean="0"/>
              <a:t> кислота одна із найважливіших кислот .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окиснення</a:t>
            </a:r>
            <a:r>
              <a:rPr lang="ru-RU" dirty="0" smtClean="0"/>
              <a:t> </a:t>
            </a:r>
            <a:r>
              <a:rPr lang="ru-RU" dirty="0" err="1" smtClean="0"/>
              <a:t>Нітрогену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становить +5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 </a:t>
            </a:r>
            <a:r>
              <a:rPr lang="ru-RU" dirty="0" err="1" smtClean="0"/>
              <a:t>елемента</a:t>
            </a:r>
            <a:r>
              <a:rPr lang="ru-RU" dirty="0" smtClean="0"/>
              <a:t>..         </a:t>
            </a:r>
          </a:p>
          <a:p>
            <a:r>
              <a:rPr lang="uk-UA" dirty="0" smtClean="0"/>
              <a:t>Валентність Нітрогену – </a:t>
            </a:r>
            <a:r>
              <a:rPr lang="en-US" dirty="0" smtClean="0"/>
              <a:t>IV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Відносна</a:t>
            </a:r>
            <a:r>
              <a:rPr lang="ru-RU" dirty="0" smtClean="0"/>
              <a:t> </a:t>
            </a:r>
            <a:r>
              <a:rPr lang="ru-RU" dirty="0" err="1" smtClean="0"/>
              <a:t>молекулярна</a:t>
            </a:r>
            <a:r>
              <a:rPr lang="ru-RU" dirty="0" smtClean="0"/>
              <a:t> масса </a:t>
            </a:r>
            <a:r>
              <a:rPr lang="ru-RU" dirty="0" err="1" smtClean="0"/>
              <a:t>сполуки</a:t>
            </a:r>
            <a:r>
              <a:rPr lang="ru-RU" dirty="0" smtClean="0"/>
              <a:t>-</a:t>
            </a:r>
            <a:r>
              <a:rPr lang="en-US" dirty="0" err="1" smtClean="0"/>
              <a:t>Mr</a:t>
            </a:r>
            <a:r>
              <a:rPr lang="ru-RU" dirty="0" smtClean="0"/>
              <a:t> (</a:t>
            </a:r>
            <a:r>
              <a:rPr lang="en-US" dirty="0" smtClean="0"/>
              <a:t>HNO</a:t>
            </a:r>
            <a:r>
              <a:rPr lang="uk-UA" baseline="-25000" dirty="0" smtClean="0"/>
              <a:t>3</a:t>
            </a:r>
            <a:r>
              <a:rPr lang="ru-RU" dirty="0" smtClean="0"/>
              <a:t>)</a:t>
            </a:r>
            <a:r>
              <a:rPr lang="uk-UA" dirty="0" smtClean="0"/>
              <a:t> = 63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15370" cy="3286148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>Запобіжні засоби, до яких потрібно вдаватися, аби уникнути отруєння нітратами: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5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654296"/>
          </a:xfrm>
        </p:spPr>
        <p:txBody>
          <a:bodyPr/>
          <a:lstStyle/>
          <a:p>
            <a:r>
              <a:rPr lang="uk-UA" sz="4000" b="1" dirty="0" smtClean="0">
                <a:latin typeface="+mn-lt"/>
              </a:rPr>
              <a:t>1) дотримання правил агротехніки вирощування сільськогосподарських культур;</a:t>
            </a:r>
            <a:endParaRPr lang="ru-RU" sz="4000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242886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2) споживання води, молока, що пройшли аналіз на вміст у них нітратів;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286256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обмежене споживання овочевих культур, що виросли у теплицях;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56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868610"/>
          </a:xfrm>
        </p:spPr>
        <p:txBody>
          <a:bodyPr>
            <a:normAutofit/>
          </a:bodyPr>
          <a:lstStyle/>
          <a:p>
            <a:r>
              <a:rPr lang="uk-UA" b="1" dirty="0" smtClean="0"/>
              <a:t>4) дотримання рекомендацій щодо зменшення вмісту нітратів у процесі приготування овочевих страв.</a:t>
            </a:r>
            <a:endParaRPr lang="ru-RU" b="1" dirty="0"/>
          </a:p>
        </p:txBody>
      </p:sp>
    </p:spTree>
  </p:cSld>
  <p:clrMapOvr>
    <a:masterClrMapping/>
  </p:clrMapOvr>
  <p:transition advTm="67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Домашне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00108"/>
            <a:ext cx="7143768" cy="5857892"/>
          </a:xfrm>
        </p:spPr>
        <p:txBody>
          <a:bodyPr/>
          <a:lstStyle/>
          <a:p>
            <a:r>
              <a:rPr lang="uk-UA" sz="2400" dirty="0" smtClean="0"/>
              <a:t>Складіть рівняння реакцій: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+ Li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O →                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+ </a:t>
            </a:r>
            <a:r>
              <a:rPr lang="uk-UA" sz="2400" dirty="0" err="1" smtClean="0"/>
              <a:t>Fe</a:t>
            </a:r>
            <a:r>
              <a:rPr lang="uk-UA" sz="2400" dirty="0" smtClean="0"/>
              <a:t>(OH)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→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+ </a:t>
            </a:r>
            <a:r>
              <a:rPr lang="uk-UA" sz="2400" dirty="0" err="1" smtClean="0"/>
              <a:t>Sr</a:t>
            </a:r>
            <a:r>
              <a:rPr lang="uk-UA" sz="2400" dirty="0" smtClean="0"/>
              <a:t>(OH)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→                            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+ ZnCO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→</a:t>
            </a:r>
            <a:endParaRPr lang="ru-RU" sz="2400" dirty="0" smtClean="0"/>
          </a:p>
          <a:p>
            <a:r>
              <a:rPr lang="uk-UA" sz="2400" dirty="0" smtClean="0"/>
              <a:t>Допишіть схеми реакцій і складіть відповідні хімічні рівняння</a:t>
            </a:r>
            <a:r>
              <a:rPr lang="ru-RU" sz="2400" dirty="0" smtClean="0"/>
              <a:t> </a:t>
            </a:r>
            <a:r>
              <a:rPr lang="uk-UA" sz="2400" dirty="0" smtClean="0"/>
              <a:t>(коефіцієнти доберіть методом електронного балансу):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err="1" smtClean="0"/>
              <a:t>Zn</a:t>
            </a:r>
            <a:r>
              <a:rPr lang="uk-UA" sz="2400" dirty="0" smtClean="0"/>
              <a:t> + 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(</a:t>
            </a:r>
            <a:r>
              <a:rPr lang="uk-UA" sz="2400" dirty="0" err="1" smtClean="0"/>
              <a:t>конц</a:t>
            </a:r>
            <a:r>
              <a:rPr lang="uk-UA" sz="2400" dirty="0" smtClean="0"/>
              <a:t>.) →                     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err="1" smtClean="0"/>
              <a:t>Zn</a:t>
            </a:r>
            <a:r>
              <a:rPr lang="uk-UA" sz="2400" dirty="0" smtClean="0"/>
              <a:t> + 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(</a:t>
            </a:r>
            <a:r>
              <a:rPr lang="uk-UA" sz="2400" dirty="0" err="1" smtClean="0"/>
              <a:t>розб</a:t>
            </a:r>
            <a:r>
              <a:rPr lang="uk-UA" sz="2400" dirty="0" smtClean="0"/>
              <a:t>.) →                              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err="1" smtClean="0"/>
              <a:t>Ag</a:t>
            </a:r>
            <a:r>
              <a:rPr lang="uk-UA" sz="2400" dirty="0" smtClean="0"/>
              <a:t> + 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(</a:t>
            </a:r>
            <a:r>
              <a:rPr lang="uk-UA" sz="2400" dirty="0" err="1" smtClean="0"/>
              <a:t>конц</a:t>
            </a:r>
            <a:r>
              <a:rPr lang="uk-UA" sz="2400" dirty="0" smtClean="0"/>
              <a:t>.) →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err="1" smtClean="0"/>
              <a:t>Cu</a:t>
            </a:r>
            <a:r>
              <a:rPr lang="uk-UA" sz="2400" dirty="0" smtClean="0"/>
              <a:t> + 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(</a:t>
            </a:r>
            <a:r>
              <a:rPr lang="uk-UA" sz="2400" dirty="0" err="1" smtClean="0"/>
              <a:t>розб</a:t>
            </a:r>
            <a:r>
              <a:rPr lang="uk-UA" sz="2400" dirty="0" smtClean="0"/>
              <a:t>.) →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Історична</a:t>
            </a:r>
            <a:r>
              <a:rPr lang="ru-RU" dirty="0" smtClean="0"/>
              <a:t>  </a:t>
            </a:r>
            <a:r>
              <a:rPr lang="ru-RU" dirty="0" err="1" smtClean="0"/>
              <a:t>дов</a:t>
            </a:r>
            <a:r>
              <a:rPr lang="uk-UA" dirty="0" err="1" smtClean="0"/>
              <a:t>ідка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00298" y="928670"/>
            <a:ext cx="6972288" cy="214314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i="1" dirty="0" smtClean="0"/>
              <a:t>Нітратна  </a:t>
            </a:r>
            <a:r>
              <a:rPr lang="uk-UA" sz="2400" b="1" i="1" dirty="0" err="1" smtClean="0"/>
              <a:t>кіcлoтa</a:t>
            </a:r>
            <a:r>
              <a:rPr lang="uk-UA" sz="2400" b="1" i="1" dirty="0" smtClean="0"/>
              <a:t> має довгу </a:t>
            </a:r>
            <a:r>
              <a:rPr lang="uk-UA" sz="2400" b="1" i="1" dirty="0" err="1" smtClean="0"/>
              <a:t>іcтopію</a:t>
            </a:r>
            <a:r>
              <a:rPr lang="uk-UA" sz="2400" b="1" i="1" dirty="0" smtClean="0"/>
              <a:t>, яка починається ще  в  IX столітті. </a:t>
            </a:r>
            <a:r>
              <a:rPr lang="uk-UA" sz="2400" b="1" i="1" dirty="0" err="1" smtClean="0"/>
              <a:t>Пepшим</a:t>
            </a:r>
            <a:r>
              <a:rPr lang="uk-UA" sz="2400" b="1" i="1" dirty="0" smtClean="0"/>
              <a:t>, хто отримав нітратну </a:t>
            </a:r>
            <a:r>
              <a:rPr lang="uk-UA" sz="2400" b="1" i="1" dirty="0" err="1" smtClean="0"/>
              <a:t>киcлoтy</a:t>
            </a:r>
            <a:r>
              <a:rPr lang="uk-UA" sz="2400" b="1" i="1" dirty="0" smtClean="0"/>
              <a:t>, був </a:t>
            </a:r>
            <a:r>
              <a:rPr lang="uk-UA" sz="2400" b="1" i="1" dirty="0" err="1" smtClean="0"/>
              <a:t>apaбcький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aлxімік</a:t>
            </a:r>
            <a:r>
              <a:rPr lang="uk-UA" sz="2400" b="1" i="1" dirty="0" smtClean="0"/>
              <a:t>, під </a:t>
            </a:r>
            <a:r>
              <a:rPr lang="uk-UA" sz="2400" b="1" i="1" dirty="0" err="1" smtClean="0"/>
              <a:t>пceвдoнімом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Гeбep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28860" y="3429000"/>
            <a:ext cx="6715140" cy="2339973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Bпepше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кoнцeнтpoвaннa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димлящa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нітратна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киcлoтa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булa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отримана в 1648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гoдy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німeцким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aптeкapeм-aлxімікoм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Іoгaннoм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Pyдoльфoм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Глayбepoм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шляхом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пepeгoнки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нітратної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кіcлoти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отриманої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взaємoдією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сульфатної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киcлoти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кaлієвoї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ceлітpи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KNO</a:t>
            </a:r>
            <a:r>
              <a:rPr lang="uk-UA" sz="24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Рисунок 2" descr="http://imc.rkc-74.ru/dlrstore/a/a7029573-dbd3-4bdd-98f0-d4461db9cbde/9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57232"/>
            <a:ext cx="24299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3" descr="http://imc.rkc-74.ru/dlrstore/a/a7029573-dbd3-4bdd-98f0-d4461db9cbde/9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2454275" cy="26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496"/>
            <a:ext cx="6229336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 У 1826 </a:t>
            </a:r>
            <a:r>
              <a:rPr lang="uk-UA" sz="2400" dirty="0" err="1" smtClean="0"/>
              <a:t>гoдy</a:t>
            </a:r>
            <a:r>
              <a:rPr lang="uk-UA" sz="2400" dirty="0" smtClean="0"/>
              <a:t> </a:t>
            </a:r>
            <a:r>
              <a:rPr lang="uk-UA" sz="2400" dirty="0" err="1" smtClean="0"/>
              <a:t>Джoзeф</a:t>
            </a:r>
            <a:r>
              <a:rPr lang="uk-UA" sz="2400" dirty="0" smtClean="0"/>
              <a:t> </a:t>
            </a:r>
            <a:r>
              <a:rPr lang="uk-UA" sz="2400" dirty="0" err="1" smtClean="0"/>
              <a:t>Льюіc</a:t>
            </a:r>
            <a:r>
              <a:rPr lang="uk-UA" sz="2400" dirty="0" smtClean="0"/>
              <a:t> </a:t>
            </a:r>
            <a:r>
              <a:rPr lang="uk-UA" sz="2400" dirty="0" err="1" smtClean="0"/>
              <a:t>Гeй-Люccaк</a:t>
            </a:r>
            <a:r>
              <a:rPr lang="uk-UA" sz="2400" dirty="0" smtClean="0"/>
              <a:t>, </a:t>
            </a:r>
            <a:r>
              <a:rPr lang="uk-UA" sz="2400" dirty="0" err="1" smtClean="0"/>
              <a:t>пpoфecop</a:t>
            </a:r>
            <a:r>
              <a:rPr lang="uk-UA" sz="2400" dirty="0" smtClean="0"/>
              <a:t> фізики і хімії в </a:t>
            </a:r>
            <a:r>
              <a:rPr lang="uk-UA" sz="2400" dirty="0" err="1" smtClean="0"/>
              <a:t>пapіжcькі</a:t>
            </a:r>
            <a:r>
              <a:rPr lang="uk-UA" sz="2400" dirty="0" smtClean="0"/>
              <a:t> </a:t>
            </a:r>
            <a:r>
              <a:rPr lang="uk-UA" sz="2400" dirty="0" err="1" smtClean="0"/>
              <a:t>Copбoні</a:t>
            </a:r>
            <a:r>
              <a:rPr lang="uk-UA" sz="2400" dirty="0" smtClean="0"/>
              <a:t>  та вищій </a:t>
            </a:r>
            <a:r>
              <a:rPr lang="uk-UA" sz="2400" dirty="0" err="1" smtClean="0"/>
              <a:t>Пoлітexнічні</a:t>
            </a:r>
            <a:r>
              <a:rPr lang="uk-UA" sz="2400" dirty="0" smtClean="0"/>
              <a:t> </a:t>
            </a:r>
            <a:r>
              <a:rPr lang="uk-UA" sz="2400" dirty="0" err="1" smtClean="0"/>
              <a:t>шкoлі</a:t>
            </a:r>
            <a:r>
              <a:rPr lang="uk-UA" sz="2400" dirty="0" smtClean="0"/>
              <a:t>, визначив </a:t>
            </a:r>
            <a:r>
              <a:rPr lang="uk-UA" sz="2400" dirty="0" err="1" smtClean="0"/>
              <a:t>фopмyлy</a:t>
            </a:r>
            <a:r>
              <a:rPr lang="uk-UA" sz="2400" dirty="0" smtClean="0"/>
              <a:t> нітратної </a:t>
            </a:r>
            <a:r>
              <a:rPr lang="uk-UA" sz="2400" dirty="0" err="1" smtClean="0"/>
              <a:t>киcлoти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357166"/>
            <a:ext cx="6715140" cy="4668839"/>
          </a:xfrm>
        </p:spPr>
        <p:txBody>
          <a:bodyPr/>
          <a:lstStyle/>
          <a:p>
            <a:r>
              <a:rPr lang="uk-UA" dirty="0" smtClean="0"/>
              <a:t>B 1763 </a:t>
            </a:r>
            <a:r>
              <a:rPr lang="uk-UA" dirty="0" err="1" smtClean="0"/>
              <a:t>гoдy</a:t>
            </a:r>
            <a:r>
              <a:rPr lang="uk-UA" dirty="0" smtClean="0"/>
              <a:t> M. B. </a:t>
            </a:r>
            <a:r>
              <a:rPr lang="uk-UA" dirty="0" err="1" smtClean="0"/>
              <a:t>Лoмoнocoв</a:t>
            </a:r>
            <a:r>
              <a:rPr lang="uk-UA" dirty="0" smtClean="0"/>
              <a:t> дослідив і </a:t>
            </a:r>
            <a:r>
              <a:rPr lang="uk-UA" dirty="0" err="1" smtClean="0"/>
              <a:t>oпиcaв</a:t>
            </a:r>
            <a:r>
              <a:rPr lang="uk-UA" dirty="0" smtClean="0"/>
              <a:t> цей </a:t>
            </a:r>
            <a:r>
              <a:rPr lang="uk-UA" dirty="0" err="1" smtClean="0"/>
              <a:t>мeтoд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dirty="0" err="1" smtClean="0"/>
              <a:t>Texнoлoгія</a:t>
            </a:r>
            <a:r>
              <a:rPr lang="uk-UA" dirty="0" smtClean="0"/>
              <a:t> отримання нітратної </a:t>
            </a:r>
            <a:r>
              <a:rPr lang="uk-UA" dirty="0" err="1" smtClean="0"/>
              <a:t>киcлoти</a:t>
            </a:r>
            <a:r>
              <a:rPr lang="uk-UA" dirty="0" smtClean="0"/>
              <a:t> </a:t>
            </a:r>
            <a:r>
              <a:rPr lang="uk-UA" dirty="0" err="1" smtClean="0"/>
              <a:t>нe</a:t>
            </a:r>
            <a:r>
              <a:rPr lang="uk-UA" dirty="0" smtClean="0"/>
              <a:t> змінювалась </a:t>
            </a:r>
            <a:r>
              <a:rPr lang="uk-UA" dirty="0" err="1" smtClean="0"/>
              <a:t>дo</a:t>
            </a:r>
            <a:r>
              <a:rPr lang="uk-UA" dirty="0" smtClean="0"/>
              <a:t> кінця XVIII </a:t>
            </a:r>
            <a:r>
              <a:rPr lang="uk-UA" dirty="0" err="1" smtClean="0"/>
              <a:t>cтoліття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4357694"/>
            <a:ext cx="7143768" cy="2071702"/>
          </a:xfrm>
        </p:spPr>
        <p:txBody>
          <a:bodyPr/>
          <a:lstStyle/>
          <a:p>
            <a:r>
              <a:rPr lang="uk-UA" dirty="0" smtClean="0"/>
              <a:t>B 1907 </a:t>
            </a:r>
            <a:r>
              <a:rPr lang="uk-UA" dirty="0" err="1" smtClean="0"/>
              <a:t>гoдy</a:t>
            </a:r>
            <a:r>
              <a:rPr lang="uk-UA" dirty="0" smtClean="0"/>
              <a:t> B. </a:t>
            </a:r>
            <a:r>
              <a:rPr lang="uk-UA" dirty="0" err="1" smtClean="0"/>
              <a:t>Ocтвaльд</a:t>
            </a:r>
            <a:r>
              <a:rPr lang="uk-UA" dirty="0" smtClean="0"/>
              <a:t> винаходить </a:t>
            </a:r>
            <a:r>
              <a:rPr lang="uk-UA" dirty="0" err="1" smtClean="0"/>
              <a:t>пpoмислову</a:t>
            </a:r>
            <a:r>
              <a:rPr lang="uk-UA" dirty="0" smtClean="0"/>
              <a:t> </a:t>
            </a:r>
            <a:r>
              <a:rPr lang="uk-UA" dirty="0" err="1" smtClean="0"/>
              <a:t>ycтaнoвкy</a:t>
            </a:r>
            <a:r>
              <a:rPr lang="uk-UA" dirty="0" smtClean="0"/>
              <a:t> для отримання нітратної </a:t>
            </a:r>
            <a:r>
              <a:rPr lang="uk-UA" dirty="0" err="1" smtClean="0"/>
              <a:t>киcлoти</a:t>
            </a:r>
            <a:r>
              <a:rPr lang="uk-UA" dirty="0" smtClean="0"/>
              <a:t> </a:t>
            </a:r>
            <a:r>
              <a:rPr lang="uk-UA" dirty="0" err="1" smtClean="0"/>
              <a:t>кaтaлітичним</a:t>
            </a:r>
            <a:r>
              <a:rPr lang="uk-UA" dirty="0" smtClean="0"/>
              <a:t> </a:t>
            </a:r>
            <a:r>
              <a:rPr lang="uk-UA" dirty="0" err="1" smtClean="0"/>
              <a:t>oкиcненням</a:t>
            </a:r>
            <a:r>
              <a:rPr lang="uk-UA" dirty="0" smtClean="0"/>
              <a:t> </a:t>
            </a:r>
            <a:r>
              <a:rPr lang="uk-UA" dirty="0" err="1" smtClean="0"/>
              <a:t>aмоніаку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000232" cy="23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http://imc.rkc-74.ru/dlrstore/a/a7029573-dbd3-4bdd-98f0-d4461db9cbde/9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076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457200" y="500063"/>
            <a:ext cx="8458200" cy="1071562"/>
          </a:xfrm>
        </p:spPr>
        <p:txBody>
          <a:bodyPr/>
          <a:lstStyle/>
          <a:p>
            <a:r>
              <a:rPr lang="en-US" smtClean="0"/>
              <a:t>  </a:t>
            </a:r>
            <a:endParaRPr lang="ru-RU" smtClean="0"/>
          </a:p>
        </p:txBody>
      </p:sp>
      <p:sp>
        <p:nvSpPr>
          <p:cNvPr id="717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4437063"/>
            <a:ext cx="8329612" cy="1857375"/>
          </a:xfrm>
        </p:spPr>
        <p:txBody>
          <a:bodyPr/>
          <a:lstStyle/>
          <a:p>
            <a:pPr marL="63500"/>
            <a:r>
              <a:rPr lang="en-US" smtClean="0"/>
              <a:t>  </a:t>
            </a:r>
            <a:endParaRPr lang="ru-RU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4347" y="428604"/>
            <a:ext cx="828677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Нітратна кислота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2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характеризується деякими специфічними властивостями. Вона є сильним окисником і реагує практично з усіма металами, за виключенням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 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Pt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На відміну від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uk-UA" sz="2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</a:t>
            </a:r>
            <a:r>
              <a:rPr lang="uk-UA" sz="2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яка має окисні властивості тільки в концентрованому стані,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HNO</a:t>
            </a:r>
            <a:r>
              <a:rPr lang="uk-UA" sz="2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окисником і в розведених розчинах (тому в реакціях з металами водень ніколи не виділяється).</a:t>
            </a:r>
          </a:p>
          <a:p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Окислювальні властивості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2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обумовлені наявністю в її молекулі Нітрогену зі ступенем окиснення +5, який може відновлюватися, знижуючи свій ступінь окиснення до  +4, +3, +2, +1, 0,  -3</a:t>
            </a: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+5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+4      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+3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+2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  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     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-3    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NH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1285875" y="54292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smtClean="0"/>
              <a:t>Фізичні властивості нітратної кислоти</a:t>
            </a:r>
            <a:r>
              <a:rPr lang="ru-RU" sz="3600" smtClean="0"/>
              <a:t> 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507413" cy="2424113"/>
          </a:xfrm>
        </p:spPr>
        <p:txBody>
          <a:bodyPr/>
          <a:lstStyle/>
          <a:p>
            <a:pPr marL="63500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Безбарвна рідина, жовтіє при зберіганні, має різкий запах;</a:t>
            </a:r>
          </a:p>
          <a:p>
            <a:pPr marL="63500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вибухонебезпечна,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„димить”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63500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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1,5 г/см3,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кип. = 86 0С,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замерз. = – 41 0С.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ctrTitle"/>
          </p:nvPr>
        </p:nvSpPr>
        <p:spPr>
          <a:xfrm>
            <a:off x="457200" y="500063"/>
            <a:ext cx="8458200" cy="1071562"/>
          </a:xfrm>
        </p:spPr>
        <p:txBody>
          <a:bodyPr/>
          <a:lstStyle/>
          <a:p>
            <a:r>
              <a:rPr lang="en-US" smtClean="0"/>
              <a:t>  </a:t>
            </a:r>
            <a:endParaRPr lang="ru-RU" smtClean="0"/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3857628"/>
            <a:ext cx="8929687" cy="1857375"/>
          </a:xfrm>
        </p:spPr>
        <p:txBody>
          <a:bodyPr/>
          <a:lstStyle/>
          <a:p>
            <a:pPr marL="63500"/>
            <a:r>
              <a:rPr lang="uk-UA" sz="4000" b="1" smtClean="0">
                <a:solidFill>
                  <a:srgbClr val="FF0000"/>
                </a:solidFill>
              </a:rPr>
              <a:t>Ме + </a:t>
            </a:r>
            <a:r>
              <a:rPr lang="en-US" sz="4000" b="1" smtClean="0">
                <a:solidFill>
                  <a:srgbClr val="FF0000"/>
                </a:solidFill>
              </a:rPr>
              <a:t>HNO</a:t>
            </a:r>
            <a:r>
              <a:rPr lang="uk-UA" sz="4000" b="1" baseline="-25000" smtClean="0">
                <a:solidFill>
                  <a:srgbClr val="FF0000"/>
                </a:solidFill>
              </a:rPr>
              <a:t>3</a:t>
            </a:r>
            <a:r>
              <a:rPr lang="uk-UA" sz="4000" b="1" smtClean="0">
                <a:solidFill>
                  <a:srgbClr val="FF0000"/>
                </a:solidFill>
              </a:rPr>
              <a:t>      Ме(</a:t>
            </a:r>
            <a:r>
              <a:rPr lang="en-US" sz="4000" b="1" smtClean="0">
                <a:solidFill>
                  <a:srgbClr val="FF0000"/>
                </a:solidFill>
              </a:rPr>
              <a:t>NO</a:t>
            </a:r>
            <a:r>
              <a:rPr lang="uk-UA" sz="4000" b="1" baseline="-25000" smtClean="0">
                <a:solidFill>
                  <a:srgbClr val="FF0000"/>
                </a:solidFill>
              </a:rPr>
              <a:t>3</a:t>
            </a:r>
            <a:r>
              <a:rPr lang="en-US" sz="4000" b="1" smtClean="0">
                <a:solidFill>
                  <a:srgbClr val="FF0000"/>
                </a:solidFill>
              </a:rPr>
              <a:t>)</a:t>
            </a:r>
            <a:r>
              <a:rPr lang="en-US" sz="4000" b="1" baseline="-25000" smtClean="0">
                <a:solidFill>
                  <a:srgbClr val="FF0000"/>
                </a:solidFill>
              </a:rPr>
              <a:t>n</a:t>
            </a:r>
            <a:r>
              <a:rPr lang="uk-UA" sz="4000" b="1" smtClean="0">
                <a:solidFill>
                  <a:srgbClr val="FF0000"/>
                </a:solidFill>
              </a:rPr>
              <a:t>+ </a:t>
            </a:r>
            <a:r>
              <a:rPr lang="en-US" sz="4000" b="1" smtClean="0">
                <a:solidFill>
                  <a:srgbClr val="FF0000"/>
                </a:solidFill>
              </a:rPr>
              <a:t>   </a:t>
            </a:r>
            <a:r>
              <a:rPr lang="uk-UA" sz="4000" b="1" smtClean="0">
                <a:solidFill>
                  <a:srgbClr val="FF0000"/>
                </a:solidFill>
              </a:rPr>
              <a:t>   </a:t>
            </a:r>
            <a:r>
              <a:rPr lang="en-US" sz="4000" b="1" smtClean="0">
                <a:solidFill>
                  <a:srgbClr val="FF0000"/>
                </a:solidFill>
              </a:rPr>
              <a:t>+</a:t>
            </a:r>
            <a:r>
              <a:rPr lang="uk-UA" sz="4000" b="1" smtClean="0">
                <a:solidFill>
                  <a:srgbClr val="FF0000"/>
                </a:solidFill>
              </a:rPr>
              <a:t> Н</a:t>
            </a:r>
            <a:r>
              <a:rPr lang="uk-UA" sz="4000" b="1" baseline="-25000" smtClean="0">
                <a:solidFill>
                  <a:srgbClr val="FF0000"/>
                </a:solidFill>
              </a:rPr>
              <a:t>2</a:t>
            </a:r>
            <a:r>
              <a:rPr lang="uk-UA" sz="4000" b="1" smtClean="0">
                <a:solidFill>
                  <a:srgbClr val="FF0000"/>
                </a:solidFill>
              </a:rPr>
              <a:t>О</a:t>
            </a:r>
            <a:endParaRPr lang="ru-RU" sz="4000" smtClean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503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Взаємодія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32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з металами.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  <a:defRPr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водень не утворюється,  він </a:t>
            </a:r>
            <a:r>
              <a:rPr lang="uk-U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окиснюється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утворюючи Н</a:t>
            </a:r>
            <a:r>
              <a:rPr lang="uk-UA" sz="3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О;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  <a:defRPr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утворюється оксид металу, потім розчиняється в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3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утворюється сіль нітратної кислоти;</a:t>
            </a:r>
          </a:p>
          <a:p>
            <a:pPr>
              <a:spcBef>
                <a:spcPts val="0"/>
              </a:spcBef>
              <a:defRPr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 утворюється продукт відновлення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HNO</a:t>
            </a:r>
            <a:r>
              <a:rPr lang="uk-UA" sz="32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3357554" y="4214818"/>
            <a:ext cx="7143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429388" y="4071942"/>
            <a:ext cx="714380" cy="28574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786188" y="214313"/>
            <a:ext cx="1928812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FFFF"/>
                </a:solidFill>
              </a:rPr>
              <a:t>HNO</a:t>
            </a:r>
            <a:r>
              <a:rPr lang="uk-UA" sz="4400" b="1" baseline="-25000">
                <a:solidFill>
                  <a:srgbClr val="FFFFFF"/>
                </a:solidFill>
              </a:rPr>
              <a:t>3</a:t>
            </a:r>
            <a:endParaRPr lang="ru-RU" sz="4400" b="1" baseline="-25000">
              <a:solidFill>
                <a:srgbClr val="FFFFFF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57188" y="857250"/>
            <a:ext cx="2500312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Концентрована</a:t>
            </a:r>
            <a:endParaRPr lang="ru-RU" sz="2400" b="1">
              <a:solidFill>
                <a:srgbClr val="FFFFFF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858000" y="714375"/>
            <a:ext cx="2071688" cy="1008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3200">
                <a:solidFill>
                  <a:srgbClr val="FFFFFF"/>
                </a:solidFill>
              </a:rPr>
              <a:t>Розведена</a:t>
            </a:r>
            <a:endParaRPr lang="ru-RU" sz="3200">
              <a:solidFill>
                <a:srgbClr val="FFFFFF"/>
              </a:solidFill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5786438" y="642938"/>
            <a:ext cx="1000125" cy="714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rot="10800000" flipV="1">
            <a:off x="2857500" y="714375"/>
            <a:ext cx="857250" cy="6429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6143625" y="2349500"/>
            <a:ext cx="1524000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rgbClr val="FFFFFF"/>
                </a:solidFill>
              </a:rPr>
              <a:t>З лужно-</a:t>
            </a:r>
          </a:p>
          <a:p>
            <a:pPr algn="ctr"/>
            <a:r>
              <a:rPr lang="uk-UA" sz="1600" b="1">
                <a:solidFill>
                  <a:srgbClr val="FFFFFF"/>
                </a:solidFill>
              </a:rPr>
              <a:t>земельними,</a:t>
            </a:r>
          </a:p>
          <a:p>
            <a:pPr algn="ctr"/>
            <a:r>
              <a:rPr lang="uk-UA" sz="1600" b="1">
                <a:solidFill>
                  <a:srgbClr val="FFFFFF"/>
                </a:solidFill>
              </a:rPr>
              <a:t>а також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Zn </a:t>
            </a:r>
            <a:r>
              <a:rPr lang="uk-UA" sz="1600" b="1">
                <a:solidFill>
                  <a:srgbClr val="FFFFFF"/>
                </a:solidFill>
              </a:rPr>
              <a:t> </a:t>
            </a:r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7812088" y="2349500"/>
            <a:ext cx="1331912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b="1">
                <a:solidFill>
                  <a:srgbClr val="FFFFFF"/>
                </a:solidFill>
              </a:rPr>
              <a:t>З </a:t>
            </a:r>
          </a:p>
          <a:p>
            <a:pPr algn="ctr"/>
            <a:r>
              <a:rPr lang="uk-UA" sz="2000" b="1">
                <a:solidFill>
                  <a:srgbClr val="FFFFFF"/>
                </a:solidFill>
              </a:rPr>
              <a:t>важкими </a:t>
            </a:r>
          </a:p>
          <a:p>
            <a:pPr algn="ctr"/>
            <a:r>
              <a:rPr lang="uk-UA" sz="2000" b="1">
                <a:solidFill>
                  <a:srgbClr val="FFFFFF"/>
                </a:solidFill>
              </a:rPr>
              <a:t>металами</a:t>
            </a:r>
          </a:p>
          <a:p>
            <a:pPr algn="ctr"/>
            <a:r>
              <a:rPr lang="uk-UA" sz="2000" b="1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Fe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500563" y="2349500"/>
            <a:ext cx="1439862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З лужними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і лужно-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земельними 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металами.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987675" y="2349500"/>
            <a:ext cx="1368425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З важкими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металами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Pb,Hg, 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Ag,Cu.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1476375" y="2349500"/>
            <a:ext cx="1366838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>
                <a:solidFill>
                  <a:srgbClr val="FFFFFF"/>
                </a:solidFill>
              </a:rPr>
              <a:t>На </a:t>
            </a:r>
            <a:r>
              <a:rPr lang="en-US" sz="1600" b="1">
                <a:solidFill>
                  <a:srgbClr val="FFFFFF"/>
                </a:solidFill>
              </a:rPr>
              <a:t>Au</a:t>
            </a:r>
            <a:r>
              <a:rPr lang="uk-UA" sz="1600" b="1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uk-UA" sz="1600" b="1">
                <a:solidFill>
                  <a:srgbClr val="FFFFFF"/>
                </a:solidFill>
              </a:rPr>
              <a:t>платинові </a:t>
            </a:r>
          </a:p>
          <a:p>
            <a:pPr algn="ctr"/>
            <a:r>
              <a:rPr lang="uk-UA" sz="1600" b="1">
                <a:solidFill>
                  <a:srgbClr val="FFFFFF"/>
                </a:solidFill>
              </a:rPr>
              <a:t>метали</a:t>
            </a:r>
            <a:r>
              <a:rPr lang="en-US" sz="1600" b="1"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 Zr, Th-</a:t>
            </a:r>
          </a:p>
          <a:p>
            <a:pPr algn="ctr"/>
            <a:r>
              <a:rPr lang="uk-UA" sz="1600" b="1">
                <a:solidFill>
                  <a:srgbClr val="FFFFFF"/>
                </a:solidFill>
              </a:rPr>
              <a:t>не діє.</a:t>
            </a:r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0" y="2349500"/>
            <a:ext cx="133191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Al, Fe,Cr</a:t>
            </a:r>
            <a:endParaRPr lang="uk-UA" sz="2400">
              <a:solidFill>
                <a:srgbClr val="FFFFFF"/>
              </a:solidFill>
            </a:endParaRPr>
          </a:p>
          <a:p>
            <a:pPr algn="ctr"/>
            <a:r>
              <a:rPr lang="uk-UA">
                <a:solidFill>
                  <a:srgbClr val="FFFFFF"/>
                </a:solidFill>
              </a:rPr>
              <a:t>пасивує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 flipH="1">
            <a:off x="539750" y="1773238"/>
            <a:ext cx="64770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>
            <a:off x="1187450" y="1773238"/>
            <a:ext cx="720725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3" name="Line 19"/>
          <p:cNvSpPr>
            <a:spLocks noChangeShapeType="1"/>
          </p:cNvSpPr>
          <p:nvPr/>
        </p:nvSpPr>
        <p:spPr bwMode="auto">
          <a:xfrm>
            <a:off x="1187450" y="1773238"/>
            <a:ext cx="2232025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1187450" y="1773238"/>
            <a:ext cx="381635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5" name="Line 22"/>
          <p:cNvSpPr>
            <a:spLocks noChangeShapeType="1"/>
          </p:cNvSpPr>
          <p:nvPr/>
        </p:nvSpPr>
        <p:spPr bwMode="auto">
          <a:xfrm flipH="1">
            <a:off x="7308850" y="1773238"/>
            <a:ext cx="503238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6" name="Line 23"/>
          <p:cNvSpPr>
            <a:spLocks noChangeShapeType="1"/>
          </p:cNvSpPr>
          <p:nvPr/>
        </p:nvSpPr>
        <p:spPr bwMode="auto">
          <a:xfrm>
            <a:off x="7812088" y="1773238"/>
            <a:ext cx="576262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3143250" y="4005263"/>
            <a:ext cx="1000125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NO</a:t>
            </a:r>
            <a:r>
              <a:rPr lang="uk-UA" sz="2800" b="1" baseline="-25000">
                <a:solidFill>
                  <a:srgbClr val="FFFF00"/>
                </a:solidFill>
              </a:rPr>
              <a:t>2</a:t>
            </a:r>
            <a:endParaRPr lang="ru-RU" sz="2800" b="1" baseline="-25000">
              <a:solidFill>
                <a:srgbClr val="FFFF00"/>
              </a:solidFill>
            </a:endParaRPr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4786313" y="4005263"/>
            <a:ext cx="793750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N</a:t>
            </a:r>
            <a:r>
              <a:rPr lang="en-US" sz="2800" b="1" baseline="-25000">
                <a:solidFill>
                  <a:srgbClr val="FFFF00"/>
                </a:solidFill>
              </a:rPr>
              <a:t>2</a:t>
            </a:r>
            <a:r>
              <a:rPr lang="en-US" sz="2800" b="1">
                <a:solidFill>
                  <a:srgbClr val="FFFF00"/>
                </a:solidFill>
              </a:rPr>
              <a:t>O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6500813" y="4005263"/>
            <a:ext cx="879475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NH</a:t>
            </a:r>
            <a:r>
              <a:rPr lang="en-US" sz="2800" b="1" baseline="-25000" dirty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8001000" y="4000500"/>
            <a:ext cx="890588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 </a:t>
            </a:r>
            <a:r>
              <a:rPr lang="en-US" sz="2800" b="1">
                <a:solidFill>
                  <a:srgbClr val="FFFF00"/>
                </a:solidFill>
              </a:rPr>
              <a:t>NO 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12311" name="Line 29"/>
          <p:cNvSpPr>
            <a:spLocks noChangeShapeType="1"/>
          </p:cNvSpPr>
          <p:nvPr/>
        </p:nvSpPr>
        <p:spPr bwMode="auto">
          <a:xfrm>
            <a:off x="3635375" y="3573463"/>
            <a:ext cx="0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12" name="Line 31"/>
          <p:cNvSpPr>
            <a:spLocks noChangeShapeType="1"/>
          </p:cNvSpPr>
          <p:nvPr/>
        </p:nvSpPr>
        <p:spPr bwMode="auto">
          <a:xfrm>
            <a:off x="5292725" y="3644900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13" name="Line 32"/>
          <p:cNvSpPr>
            <a:spLocks noChangeShapeType="1"/>
          </p:cNvSpPr>
          <p:nvPr/>
        </p:nvSpPr>
        <p:spPr bwMode="auto">
          <a:xfrm>
            <a:off x="8604250" y="3644900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14" name="Line 33"/>
          <p:cNvSpPr>
            <a:spLocks noChangeShapeType="1"/>
          </p:cNvSpPr>
          <p:nvPr/>
        </p:nvSpPr>
        <p:spPr bwMode="auto">
          <a:xfrm>
            <a:off x="7019925" y="3644900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15" name="Rectangle 34"/>
          <p:cNvSpPr>
            <a:spLocks noChangeArrowheads="1"/>
          </p:cNvSpPr>
          <p:nvPr/>
        </p:nvSpPr>
        <p:spPr bwMode="auto">
          <a:xfrm>
            <a:off x="6215063" y="5143500"/>
            <a:ext cx="157162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NH</a:t>
            </a:r>
            <a:r>
              <a:rPr lang="uk-UA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uk-UA" sz="2400" b="1" baseline="-25000" dirty="0">
                <a:solidFill>
                  <a:srgbClr val="FF0000"/>
                </a:solidFill>
              </a:rPr>
              <a:t>3</a:t>
            </a:r>
            <a:r>
              <a:rPr lang="uk-UA" sz="2400" b="1" dirty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363</TotalTime>
  <Words>1221</Words>
  <Application>Microsoft Office PowerPoint</Application>
  <PresentationFormat>Экран (4:3)</PresentationFormat>
  <Paragraphs>132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Нітратна кислота і нітрати.  Проблема місту нітратів у харчових продуктах. </vt:lpstr>
      <vt:lpstr>Слайд 2</vt:lpstr>
      <vt:lpstr>Слайд 3</vt:lpstr>
      <vt:lpstr>Історична  довідка</vt:lpstr>
      <vt:lpstr> У 1826 гoдy Джoзeф Льюіc Гeй-Люccaк, пpoфecop фізики і хімії в пapіжcькі Copбoні  та вищій Пoлітexнічні шкoлі, визначив фopмyлy нітратної киcлoти</vt:lpstr>
      <vt:lpstr>  </vt:lpstr>
      <vt:lpstr>Фізичні властивості нітратної кислоти </vt:lpstr>
      <vt:lpstr>  </vt:lpstr>
      <vt:lpstr>Слайд 9</vt:lpstr>
      <vt:lpstr>Слайд 10</vt:lpstr>
      <vt:lpstr>Взаємодія HNO3  з міддю</vt:lpstr>
      <vt:lpstr>Взаємодія HNO3  з  неметалами</vt:lpstr>
      <vt:lpstr>Слайд 13</vt:lpstr>
      <vt:lpstr>Нітрати використовуються в якості мінеральних азотних добрив. </vt:lpstr>
      <vt:lpstr>Слайд 15</vt:lpstr>
      <vt:lpstr>Слайд 16</vt:lpstr>
      <vt:lpstr>Ці сполуки називаються харчовими добавками.</vt:lpstr>
      <vt:lpstr>Слайд 18</vt:lpstr>
      <vt:lpstr>Концентрація цих хімічних забруднювачів у продуктах може бути безпечною для людини та небезпечною.</vt:lpstr>
      <vt:lpstr>Слайд 20</vt:lpstr>
      <vt:lpstr>Самі по собі нітрати в рослинах присутні завжди, тому що вони представляють собою природне джерело азоту в будь-якому рослинному організмі. </vt:lpstr>
      <vt:lpstr>Слайд 22</vt:lpstr>
      <vt:lpstr>Слайд 23</vt:lpstr>
      <vt:lpstr>Слайд 24</vt:lpstr>
      <vt:lpstr>Нітрити також сприяють виникненню пухлин шлунково-кишкового тракту і викликають розвиток шкідливих кишкових бактерій, які виробляють токсини, що може призвести до отруєння організму.  </vt:lpstr>
      <vt:lpstr>При підвищеному рівні нітратів знижується вміст вітамінів в їжі, що також негативно впливає на обмін речовин.  </vt:lpstr>
      <vt:lpstr>Слайд 27</vt:lpstr>
      <vt:lpstr>Слайд 28</vt:lpstr>
      <vt:lpstr>Слайд 29</vt:lpstr>
      <vt:lpstr>Запобіжні засоби, до яких потрібно вдаватися, аби уникнути отруєння нітратами:</vt:lpstr>
      <vt:lpstr>1) дотримання правил агротехніки вирощування сільськогосподарських культур;</vt:lpstr>
      <vt:lpstr>4) дотримання рекомендацій щодо зменшення вмісту нітратів у процесі приготування овочевих страв.</vt:lpstr>
      <vt:lpstr>Домашне завдання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Нітрати – токсичні речовини</dc:title>
  <dc:creator>User</dc:creator>
  <cp:lastModifiedBy>Sveta</cp:lastModifiedBy>
  <cp:revision>54</cp:revision>
  <dcterms:created xsi:type="dcterms:W3CDTF">2011-01-15T18:02:58Z</dcterms:created>
  <dcterms:modified xsi:type="dcterms:W3CDTF">2015-11-08T20:01:02Z</dcterms:modified>
</cp:coreProperties>
</file>