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76" r:id="rId15"/>
    <p:sldId id="277" r:id="rId16"/>
    <p:sldId id="268" r:id="rId17"/>
    <p:sldId id="269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3C734-B41B-4DA8-A67B-76DCB8F255C7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F13B4-3CF1-43C1-A293-072F915DF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13B4-3CF1-43C1-A293-072F915DFE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 любов та піклування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.</a:t>
            </a:r>
            <a:b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</a:br>
            <a:r>
              <a:rPr lang="uk-UA" sz="11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 3.</a:t>
            </a:r>
            <a:endParaRPr lang="ru-RU" sz="11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400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Avdira" pitchFamily="18" charset="0"/>
                <a:cs typeface="Arial" pitchFamily="34" charset="0"/>
              </a:rPr>
              <a:t>Всі діти мають право на особисте життя, недоторканність житла.</a:t>
            </a:r>
            <a:r>
              <a:rPr lang="ru-RU" sz="1400" u="sng" dirty="0" smtClean="0">
                <a:solidFill>
                  <a:srgbClr val="C00000"/>
                </a:solidFill>
                <a:latin typeface="Arial" pitchFamily="34" charset="0"/>
                <a:ea typeface="Avdira" pitchFamily="18" charset="0"/>
                <a:cs typeface="Arial" pitchFamily="34" charset="0"/>
              </a:rPr>
              <a:t/>
            </a:r>
            <a:br>
              <a:rPr lang="ru-RU" sz="1400" u="sng" dirty="0" smtClean="0">
                <a:solidFill>
                  <a:srgbClr val="C00000"/>
                </a:solidFill>
                <a:latin typeface="Arial" pitchFamily="34" charset="0"/>
                <a:ea typeface="Avdira" pitchFamily="18" charset="0"/>
                <a:cs typeface="Arial" pitchFamily="34" charset="0"/>
              </a:rPr>
            </a:b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vdira" pitchFamily="18" charset="0"/>
                <a:cs typeface="Arial" pitchFamily="34" charset="0"/>
              </a:rPr>
              <a:t>Стаття</a:t>
            </a:r>
            <a:r>
              <a:rPr lang="uk-UA" sz="1400" dirty="0" smtClean="0">
                <a:latin typeface="Arial" pitchFamily="34" charset="0"/>
                <a:ea typeface="Avdira" pitchFamily="18" charset="0"/>
                <a:cs typeface="Arial" pitchFamily="34" charset="0"/>
              </a:rPr>
              <a:t> </a:t>
            </a: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vdira" pitchFamily="18" charset="0"/>
                <a:cs typeface="Arial" pitchFamily="34" charset="0"/>
              </a:rPr>
              <a:t>16.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Avdira" pitchFamily="18" charset="0"/>
              <a:cs typeface="Arial" pitchFamily="34" charset="0"/>
            </a:endParaRPr>
          </a:p>
          <a:p>
            <a:pPr algn="ctr"/>
            <a:r>
              <a:rPr lang="uk-UA" sz="14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Діти мають право на захист від втручання до їх особистого та сімейного життя.</a:t>
            </a:r>
          </a:p>
          <a:p>
            <a:pPr algn="ctr"/>
            <a:r>
              <a:rPr lang="uk-UA" sz="14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можна втручатись у листування дітей, порушувати їх честь та гідність.</a:t>
            </a:r>
            <a:endParaRPr lang="ru-RU" sz="1400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4013"/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Право на захист від викрадення та  продажу. </a:t>
            </a:r>
            <a: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Статті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11, 35.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  <a:p>
            <a:pPr algn="ctr"/>
            <a:r>
              <a:rPr lang="uk-UA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Обов'язки держави полягають у тому, щоб докладати всіх зусиль для попередження викрадання дітей.</a:t>
            </a:r>
          </a:p>
          <a:p>
            <a:pPr algn="ctr"/>
            <a:r>
              <a:rPr lang="uk-UA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Діти – не товар, яким можна торгувати.</a:t>
            </a:r>
            <a:endParaRPr lang="ru-RU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354013"/>
            <a:endParaRPr lang="ru-RU" sz="11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 освіту. </a:t>
            </a:r>
            <a: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28.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  <a:p>
            <a:pPr algn="ctr"/>
            <a:r>
              <a:rPr lang="uk-UA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Дитина має право на освіту,</a:t>
            </a:r>
          </a:p>
          <a:p>
            <a:pPr algn="ctr"/>
            <a:r>
              <a:rPr lang="uk-UA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обов'язок держави – </a:t>
            </a:r>
            <a:r>
              <a:rPr lang="uk-UA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забезпечити доступну безкоштовну обов'язкову</a:t>
            </a:r>
            <a:endParaRPr lang="ru-RU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 </a:t>
            </a:r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відпочинок.</a:t>
            </a:r>
            <a:r>
              <a:rPr lang="uk-UA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>  </a:t>
            </a:r>
          </a:p>
          <a:p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31.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  <a:p>
            <a:pPr algn="ctr">
              <a:buNone/>
            </a:pPr>
            <a:r>
              <a:rPr lang="uk-UA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Діти мають право на відпочинок, дозвілля та учать у культурному та творчому житті. </a:t>
            </a:r>
            <a:endParaRPr lang="ru-RU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 розвиток талантів. </a:t>
            </a:r>
            <a:r>
              <a:rPr lang="ru-RU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28.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  <a:p>
            <a:pPr algn="ctr"/>
            <a:r>
              <a:rPr lang="uk-UA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кожній дитині закладений певний дар. Завдання держави полягає в тому, щоб не лише вчасно помітити талановитих дітей, а й сприяти розвитку їх талантів та обдарувань.</a:t>
            </a:r>
            <a:endParaRPr lang="ru-RU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Усі діти мають знати свої права.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 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Дитиною вважається людина до 18 років.</a:t>
            </a:r>
            <a:br>
              <a:rPr lang="uk-UA" dirty="0" smtClean="0"/>
            </a:br>
            <a:r>
              <a:rPr lang="uk-UA" dirty="0" smtClean="0"/>
              <a:t>Стаття 1.</a:t>
            </a: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uk-UA" dirty="0" smtClean="0"/>
              <a:t>Якщо тобі не виповнилося 18, ти вважаєшся дитиною. </a:t>
            </a:r>
          </a:p>
          <a:p>
            <a:pPr>
              <a:spcBef>
                <a:spcPts val="0"/>
              </a:spcBef>
              <a:buNone/>
            </a:pPr>
            <a:r>
              <a:rPr lang="uk-UA" dirty="0" smtClean="0"/>
              <a:t>Ти ще ростеш, ходиш до школи, одним словом – формуєшся фізично й духовно.</a:t>
            </a:r>
            <a:endParaRPr lang="ru-RU" dirty="0" smtClean="0"/>
          </a:p>
          <a:p>
            <a:pPr indent="354013" algn="ctr"/>
            <a:endParaRPr lang="ru-RU" sz="10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є рівними у своїх правах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.</a:t>
            </a:r>
            <a: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2.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  <a:p>
            <a:pPr indent="354013" algn="ctr">
              <a:buNone/>
            </a:pPr>
            <a:r>
              <a:rPr lang="uk-UA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 діти, незалежно від походження, кольору шкіри, національності, статі, мови є рівні у своїх правах.</a:t>
            </a:r>
            <a:endParaRPr lang="ru-RU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354013"/>
            <a:endParaRPr lang="ru-RU" sz="11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83A8-3503-4342-9EE5-C9D9386A59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7;&#1088;&#1072;&#1074;&#1072;%20&#1076;&#1080;&#1090;&#1080;&#1085;&#1080;\&#1057;&#1084;&#1077;&#1096;&#1072;&#1088;&#1080;&#1082;&#1080;.%20&#1040;&#1079;&#1073;&#1091;&#1082;&#1072;%20&#1087;&#1088;&#1072;&#1074;.%20-&#1089;&#1077;&#1088;&#1080;&#1103;2-&#1055;&#1088;&#1072;&#1074;&#1086;%20&#1085;&#1072;%20&#1088;&#1072;&#1079;&#1074;&#1080;&#1090;&#1080;&#1077;.avi" TargetMode="Externa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151596" cy="33575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400" dirty="0" smtClean="0"/>
              <a:t>«</a:t>
            </a:r>
            <a:r>
              <a:rPr lang="ru-RU" sz="5400" dirty="0" err="1" smtClean="0"/>
              <a:t>Конвенція</a:t>
            </a:r>
            <a:r>
              <a:rPr lang="ru-RU" sz="5400" dirty="0" smtClean="0"/>
              <a:t> ООН про права </a:t>
            </a:r>
            <a:r>
              <a:rPr lang="ru-RU" sz="5400" dirty="0" err="1" smtClean="0"/>
              <a:t>дитини</a:t>
            </a:r>
            <a:r>
              <a:rPr lang="ru-RU" sz="5400" dirty="0" smtClean="0"/>
              <a:t>»</a:t>
            </a:r>
            <a:r>
              <a:rPr lang="ru-RU" sz="5400" i="1" dirty="0" smtClean="0"/>
              <a:t>.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uk-UA" sz="5400" i="1" dirty="0" smtClean="0"/>
              <a:t> 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357694"/>
            <a:ext cx="6400800" cy="17526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Підготувала Іванчук Настасія Миколаївна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643074"/>
          </a:xfrm>
        </p:spPr>
        <p:txBody>
          <a:bodyPr>
            <a:no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є рівними у своїх правах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.</a:t>
            </a:r>
            <a: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2.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857760"/>
            <a:ext cx="8429684" cy="2000240"/>
          </a:xfrm>
        </p:spPr>
        <p:txBody>
          <a:bodyPr>
            <a:normAutofit fontScale="92500" lnSpcReduction="20000"/>
          </a:bodyPr>
          <a:lstStyle/>
          <a:p>
            <a:pPr indent="354013" algn="ctr">
              <a:buNone/>
            </a:pPr>
            <a:r>
              <a:rPr lang="uk-UA" sz="39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 діти, незалежно від походження, кольору шкіри, національності, статі, мови є рівні у своїх правах.</a:t>
            </a:r>
            <a:endParaRPr lang="ru-RU" sz="39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354013">
              <a:buNone/>
            </a:pPr>
            <a:endParaRPr lang="ru-RU" sz="3600" b="1" dirty="0"/>
          </a:p>
        </p:txBody>
      </p:sp>
      <p:pic>
        <p:nvPicPr>
          <p:cNvPr id="3074" name="Рисунок 1" descr="C:\Users\Володя\Pictures\Права дитини\1089koordinatsiynairadaiditi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428034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4857760"/>
            <a:ext cx="9144000" cy="200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Дитина має право на піклування батьків, родичів, громади та держави. Інтереси дітей є першочерговими.</a:t>
            </a:r>
            <a:endParaRPr kumimoji="0" lang="ru-RU" sz="3600" b="1" i="1" u="none" strike="noStrike" kern="1200" cap="none" spc="0" normalizeH="0" baseline="0" noProof="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  <a:noFill/>
        </p:spPr>
        <p:txBody>
          <a:bodyPr>
            <a:noAutofit/>
          </a:bodyPr>
          <a:lstStyle/>
          <a:p>
            <a:pPr lvl="0"/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 любов та піклування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.</a:t>
            </a:r>
            <a:b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 3.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4667247" cy="35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:\права дитини\права\Копия 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3971953" cy="43576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357322"/>
          </a:xfrm>
          <a:noFill/>
        </p:spPr>
        <p:txBody>
          <a:bodyPr>
            <a:noAutofit/>
          </a:bodyPr>
          <a:lstStyle/>
          <a:p>
            <a:r>
              <a:rPr lang="uk-UA" sz="40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 особисте життя, недоторканність житла.</a:t>
            </a:r>
            <a:r>
              <a:rPr lang="ru-RU" sz="4000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sz="40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16.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357430"/>
            <a:ext cx="5214942" cy="450057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uk-UA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Діти мають право на захист від втручання до їх особистого та сімейного життя.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uk-UA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можна втручатись у листування дітей, порушувати їх честь та гідність.</a:t>
            </a:r>
            <a:endParaRPr lang="ru-RU" sz="36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354013">
              <a:spcBef>
                <a:spcPts val="0"/>
              </a:spcBef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6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85950"/>
          </a:xfrm>
        </p:spPr>
        <p:txBody>
          <a:bodyPr>
            <a:no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Право на захист від викрадення та  продажу. </a:t>
            </a:r>
            <a: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Статті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11, 35.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500306"/>
            <a:ext cx="5214942" cy="4357694"/>
          </a:xfrm>
        </p:spPr>
        <p:txBody>
          <a:bodyPr>
            <a:normAutofit fontScale="92500"/>
          </a:bodyPr>
          <a:lstStyle/>
          <a:p>
            <a:pPr marL="0" indent="0" algn="ctr">
              <a:buFontTx/>
              <a:buNone/>
            </a:pPr>
            <a:r>
              <a:rPr lang="uk-UA" sz="39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Обов'язки держави полягають у тому, щоб докладати всіх зусиль для попередження викрадання дітей.</a:t>
            </a:r>
          </a:p>
          <a:p>
            <a:pPr marL="0" indent="0" algn="ctr">
              <a:buFontTx/>
              <a:buNone/>
            </a:pPr>
            <a:r>
              <a:rPr lang="uk-UA" sz="39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Діти – не товар, яким можна торгувати.</a:t>
            </a:r>
            <a:endParaRPr lang="ru-RU" sz="39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354013">
              <a:buNone/>
            </a:pPr>
            <a:endParaRPr lang="ru-RU" sz="3600" b="1" dirty="0"/>
          </a:p>
        </p:txBody>
      </p:sp>
      <p:pic>
        <p:nvPicPr>
          <p:cNvPr id="3076" name="Picture 4" descr="http://uastudent.com/wp-content/uploads/2010/04/spivycha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3643338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:\права дитини\права\e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643438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00198"/>
          </a:xfrm>
          <a:noFill/>
        </p:spPr>
        <p:txBody>
          <a:bodyPr>
            <a:no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			</a:t>
            </a:r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освіту. </a:t>
            </a:r>
            <a: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>					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28.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43050"/>
            <a:ext cx="4786314" cy="38576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Дитина має право на освіту,</a:t>
            </a:r>
          </a:p>
          <a:p>
            <a:pPr marL="0" indent="0" algn="ctr">
              <a:buNone/>
            </a:pPr>
            <a:r>
              <a:rPr lang="uk-UA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обов'язок держави – </a:t>
            </a:r>
            <a:r>
              <a:rPr lang="uk-UA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забезпечити доступну безкоштовну обов'язкову</a:t>
            </a:r>
            <a:endParaRPr lang="ru-RU" sz="36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5572140"/>
            <a:ext cx="9144000" cy="1152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uk-UA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початкову   освіту  та  заохотити  її  до отримання  середньої  освіти.</a:t>
            </a:r>
            <a:endParaRPr lang="ru-RU" sz="36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:\права дитини\права\на отд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4011"/>
            <a:ext cx="6858048" cy="34280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428760"/>
          </a:xfrm>
          <a:noFill/>
        </p:spPr>
        <p:txBody>
          <a:bodyPr>
            <a:noAutofit/>
          </a:bodyPr>
          <a:lstStyle/>
          <a:p>
            <a:pPr algn="l"/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 	</a:t>
            </a:r>
            <a:r>
              <a:rPr lang="uk-UA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	</a:t>
            </a:r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відпочинок.</a:t>
            </a:r>
            <a:r>
              <a:rPr lang="uk-UA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> 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31.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7859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Діти мають право на відпочинок, дозвілля та учать у культурному та творчому житті. </a:t>
            </a:r>
            <a:endParaRPr lang="ru-RU" sz="36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0" y="0"/>
          <a:ext cx="9514902" cy="7143776"/>
        </p:xfrm>
        <a:graphic>
          <a:graphicData uri="http://schemas.openxmlformats.org/presentationml/2006/ole">
            <p:oleObj spid="_x0000_s75777" name="Слайд" r:id="rId3" imgW="4570378" imgH="3427533" progId="PowerPoint.Slide.12">
              <p:embed/>
            </p:oleObj>
          </a:graphicData>
        </a:graphic>
      </p:graphicFrame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0" y="-1"/>
          <a:ext cx="9144000" cy="6868221"/>
        </p:xfrm>
        <a:graphic>
          <a:graphicData uri="http://schemas.openxmlformats.org/presentationml/2006/ole">
            <p:oleObj spid="_x0000_s76801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9144000" cy="27860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кожній дитині закладений певний дар. Завдання держави полягає в тому, щоб не лише вчасно помітити талановитих дітей, а й сприяти розвитку їх талантів та обдарувань.</a:t>
            </a:r>
            <a:endParaRPr lang="ru-RU" sz="36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500198"/>
          </a:xfrm>
          <a:noFill/>
        </p:spPr>
        <p:txBody>
          <a:bodyPr>
            <a:no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Всі діти мають право на розвиток талантів. </a:t>
            </a:r>
            <a:r>
              <a:rPr lang="ru-RU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29.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  <p:pic>
        <p:nvPicPr>
          <p:cNvPr id="7" name="Смешарики. Азбука прав. -серия2-Право на развит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40422" y="2571744"/>
            <a:ext cx="2263156" cy="1714512"/>
          </a:xfrm>
          <a:prstGeom prst="rect">
            <a:avLst/>
          </a:prstGeom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103474"/>
            <a:ext cx="2928958" cy="220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знати пра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024"/>
          <a:stretch>
            <a:fillRect/>
          </a:stretch>
        </p:blipFill>
        <p:spPr>
          <a:xfrm>
            <a:off x="1922630" y="2143116"/>
            <a:ext cx="5217505" cy="34290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14446"/>
          </a:xfrm>
          <a:noFill/>
        </p:spPr>
        <p:txBody>
          <a:bodyPr>
            <a:noAutofit/>
          </a:bodyPr>
          <a:lstStyle/>
          <a:p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Усі діти мають знати свої права. </a:t>
            </a:r>
            <a: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Avdira" pitchFamily="18" charset="0"/>
                <a:ea typeface="Avdira" pitchFamily="18" charset="0"/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</a:t>
            </a:r>
            <a:r>
              <a:rPr lang="uk-UA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42.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572528" cy="1285884"/>
          </a:xfrm>
        </p:spPr>
        <p:txBody>
          <a:bodyPr/>
          <a:lstStyle/>
          <a:p>
            <a:pPr algn="ctr"/>
            <a:r>
              <a:rPr lang="uk-UA" sz="7200" u="sng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gerius" pitchFamily="82" charset="-52"/>
              </a:rPr>
              <a:t>Права</a:t>
            </a:r>
            <a:r>
              <a:rPr lang="uk-UA" sz="720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gerius" pitchFamily="82" charset="-52"/>
              </a:rPr>
              <a:t> </a:t>
            </a:r>
            <a:r>
              <a:rPr lang="uk-UA" sz="7200" u="sng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gerius"/>
              </a:rPr>
              <a:t>дітей</a:t>
            </a:r>
            <a:endParaRPr lang="ru-RU" sz="7200" u="sng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_Algeriu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8215370" cy="292895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Avdira" pitchFamily="18" charset="0"/>
                <a:ea typeface="Avdira" pitchFamily="18" charset="0"/>
              </a:rPr>
              <a:t>Дитина – найцінніший скарб</a:t>
            </a:r>
          </a:p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Avdira" pitchFamily="18" charset="0"/>
                <a:ea typeface="Avdira" pitchFamily="18" charset="0"/>
              </a:rPr>
              <a:t>Кожен із вас – особистість,</a:t>
            </a:r>
          </a:p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Avdira" pitchFamily="18" charset="0"/>
                <a:ea typeface="Avdira" pitchFamily="18" charset="0"/>
              </a:rPr>
              <a:t>І саме таких людей, як ви,</a:t>
            </a:r>
          </a:p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Avdira" pitchFamily="18" charset="0"/>
                <a:ea typeface="Avdira" pitchFamily="18" charset="0"/>
              </a:rPr>
              <a:t>Не буде більше на Землі.</a:t>
            </a:r>
            <a:endParaRPr lang="ru-RU" sz="3200" b="1" dirty="0">
              <a:solidFill>
                <a:schemeClr val="tx1"/>
              </a:solidFill>
              <a:latin typeface="Avdira" pitchFamily="18" charset="0"/>
              <a:ea typeface="Avdir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D:\клипарты\люди\6b4523d6d3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34950"/>
            <a:ext cx="3775075" cy="37750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" name="76DB1645.wav">
            <a:hlinkClick r:id="" action="ppaction://media"/>
          </p:cNvPr>
          <p:cNvPicPr>
            <a:picLocks noRot="1" noChangeAspect="1"/>
          </p:cNvPicPr>
          <p:nvPr>
            <a:wavAudioFile r:embed="rId1" name="76DBB06F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клипарты\люди\6b4523d6d3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14290"/>
            <a:ext cx="3775075" cy="37750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3" descr="D:\клипарты\люди\6b4523d6d3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858180" cy="6858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4643446"/>
            <a:ext cx="6553200" cy="1785950"/>
          </a:xfrm>
        </p:spPr>
        <p:txBody>
          <a:bodyPr>
            <a:noAutofit/>
          </a:bodyPr>
          <a:lstStyle/>
          <a:p>
            <a:r>
              <a:rPr lang="uk-UA" sz="4000" spc="600" dirty="0" smtClean="0">
                <a:latin typeface="a_Algerius" pitchFamily="82" charset="-52"/>
              </a:rPr>
              <a:t>організація</a:t>
            </a:r>
            <a:r>
              <a:rPr lang="uk-UA" sz="4000" b="1" spc="600" dirty="0" smtClean="0">
                <a:latin typeface="a_Algerius" pitchFamily="82" charset="-52"/>
              </a:rPr>
              <a:t/>
            </a:r>
            <a:br>
              <a:rPr lang="uk-UA" sz="4000" b="1" spc="600" dirty="0" smtClean="0">
                <a:latin typeface="a_Algerius" pitchFamily="82" charset="-52"/>
              </a:rPr>
            </a:br>
            <a:r>
              <a:rPr lang="uk-UA" sz="4000" b="1" spc="600" dirty="0" smtClean="0">
                <a:latin typeface="a_Algerius" pitchFamily="82" charset="-52"/>
              </a:rPr>
              <a:t>О</a:t>
            </a:r>
            <a:r>
              <a:rPr lang="uk-UA" sz="4000" spc="600" dirty="0" smtClean="0">
                <a:latin typeface="a_Algerius" pitchFamily="82" charset="-52"/>
              </a:rPr>
              <a:t>б</a:t>
            </a:r>
            <a:r>
              <a:rPr lang="en-US" sz="4000" spc="600" dirty="0" smtClean="0">
                <a:latin typeface="a_Algerius" pitchFamily="82" charset="-52"/>
              </a:rPr>
              <a:t>’</a:t>
            </a:r>
            <a:r>
              <a:rPr lang="uk-UA" sz="4000" spc="600" dirty="0" err="1" smtClean="0">
                <a:latin typeface="a_Algerius" pitchFamily="82" charset="-52"/>
              </a:rPr>
              <a:t>єднанних</a:t>
            </a:r>
            <a:r>
              <a:rPr lang="uk-UA" sz="4000" spc="600" dirty="0" smtClean="0">
                <a:latin typeface="a_Algerius" pitchFamily="82" charset="-52"/>
              </a:rPr>
              <a:t/>
            </a:r>
            <a:br>
              <a:rPr lang="uk-UA" sz="4000" spc="600" dirty="0" smtClean="0">
                <a:latin typeface="a_Algerius" pitchFamily="82" charset="-52"/>
              </a:rPr>
            </a:br>
            <a:r>
              <a:rPr lang="uk-UA" sz="4000" b="1" spc="600" dirty="0" smtClean="0">
                <a:latin typeface="a_Algerius" pitchFamily="82" charset="-52"/>
              </a:rPr>
              <a:t>Н</a:t>
            </a:r>
            <a:r>
              <a:rPr lang="uk-UA" sz="4000" spc="600" dirty="0" smtClean="0">
                <a:latin typeface="a_Algerius" pitchFamily="82" charset="-52"/>
              </a:rPr>
              <a:t>ацій</a:t>
            </a:r>
            <a:endParaRPr lang="ru-RU" sz="4000" spc="600" dirty="0">
              <a:latin typeface="a_Algerius" pitchFamily="82" charset="-52"/>
            </a:endParaRPr>
          </a:p>
        </p:txBody>
      </p:sp>
      <p:pic>
        <p:nvPicPr>
          <p:cNvPr id="4" name="Рисунок 3" descr=".gif_4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85728"/>
            <a:ext cx="6215106" cy="40688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714884"/>
            <a:ext cx="2000232" cy="12144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Algerius" pitchFamily="82" charset="-52"/>
                <a:ea typeface="+mj-ea"/>
                <a:cs typeface="+mj-cs"/>
              </a:rPr>
              <a:t>1945</a:t>
            </a:r>
            <a:endParaRPr kumimoji="0" lang="ru-RU" sz="5400" b="1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_Algerius" pitchFamily="8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643446"/>
            <a:ext cx="698182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latin typeface="a_Algerius" pitchFamily="82" charset="-52"/>
              </a:rPr>
              <a:t>Загальна декларація</a:t>
            </a:r>
            <a:br>
              <a:rPr lang="uk-UA" sz="4800" b="1" dirty="0" smtClean="0">
                <a:latin typeface="a_Algerius" pitchFamily="82" charset="-52"/>
              </a:rPr>
            </a:br>
            <a:r>
              <a:rPr lang="uk-UA" sz="4800" b="1" dirty="0" smtClean="0">
                <a:latin typeface="a_Algerius" pitchFamily="82" charset="-52"/>
              </a:rPr>
              <a:t>прав людини </a:t>
            </a:r>
            <a:endParaRPr lang="ru-RU" sz="4800" b="1" dirty="0">
              <a:latin typeface="a_Algerius" pitchFamily="82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714884"/>
            <a:ext cx="2000232" cy="12144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Algerius" pitchFamily="82" charset="-52"/>
                <a:ea typeface="+mj-ea"/>
                <a:cs typeface="+mj-cs"/>
              </a:rPr>
              <a:t>1948</a:t>
            </a:r>
            <a:endParaRPr kumimoji="0" lang="ru-RU" sz="5400" b="1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_Algerius" pitchFamily="82" charset="-52"/>
              <a:ea typeface="+mj-ea"/>
              <a:cs typeface="+mj-cs"/>
            </a:endParaRPr>
          </a:p>
        </p:txBody>
      </p:sp>
      <p:pic>
        <p:nvPicPr>
          <p:cNvPr id="6" name="Рисунок 5" descr="pr_10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8895" y="285728"/>
            <a:ext cx="3520559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462714" cy="1143000"/>
          </a:xfrm>
        </p:spPr>
        <p:txBody>
          <a:bodyPr>
            <a:normAutofit/>
          </a:bodyPr>
          <a:lstStyle/>
          <a:p>
            <a:pPr algn="l"/>
            <a:r>
              <a:rPr lang="uk-UA" sz="6600" b="1" dirty="0" smtClean="0">
                <a:latin typeface="a_AlgeriusCaps" pitchFamily="82" charset="-52"/>
              </a:rPr>
              <a:t>Декларація - </a:t>
            </a:r>
            <a:endParaRPr lang="ru-RU" sz="6600" b="1" dirty="0" smtClean="0">
              <a:latin typeface="a_AlgeriusCaps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286000"/>
            <a:ext cx="6615130" cy="3840163"/>
          </a:xfrm>
        </p:spPr>
        <p:txBody>
          <a:bodyPr>
            <a:normAutofit/>
          </a:bodyPr>
          <a:lstStyle/>
          <a:p>
            <a:pPr marL="0" indent="442913">
              <a:buNone/>
            </a:pP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документ,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у якому викладено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права, обов'язки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для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всіх людей.</a:t>
            </a:r>
            <a:endParaRPr lang="ru-RU" sz="4400" b="1" dirty="0" smtClean="0">
              <a:latin typeface="Avdira" pitchFamily="18" charset="0"/>
              <a:ea typeface="Avdir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857760"/>
            <a:ext cx="6981828" cy="1357322"/>
          </a:xfrm>
        </p:spPr>
        <p:txBody>
          <a:bodyPr/>
          <a:lstStyle/>
          <a:p>
            <a:pPr algn="ctr"/>
            <a:r>
              <a:rPr lang="uk-UA" sz="4000" b="1" spc="600" dirty="0" smtClean="0">
                <a:latin typeface="a_Algerius" pitchFamily="82" charset="-52"/>
              </a:rPr>
              <a:t>Конвенція про права дитини</a:t>
            </a:r>
            <a:endParaRPr lang="ru-RU" sz="4000" spc="600" dirty="0">
              <a:latin typeface="a_Algerius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500174"/>
            <a:ext cx="6929486" cy="300039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endParaRPr lang="ru-RU" sz="3200" b="1" dirty="0">
              <a:solidFill>
                <a:schemeClr val="tx1"/>
              </a:solidFill>
              <a:latin typeface="Avdira" pitchFamily="18" charset="0"/>
              <a:ea typeface="Avdir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714884"/>
            <a:ext cx="2000232" cy="12144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Algerius" pitchFamily="82" charset="-52"/>
                <a:ea typeface="+mj-ea"/>
                <a:cs typeface="+mj-cs"/>
              </a:rPr>
              <a:t>1989</a:t>
            </a:r>
            <a:endParaRPr kumimoji="0" lang="ru-RU" sz="5400" b="1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_Algerius" pitchFamily="82" charset="-52"/>
              <a:ea typeface="+mj-ea"/>
              <a:cs typeface="+mj-cs"/>
            </a:endParaRPr>
          </a:p>
        </p:txBody>
      </p:sp>
      <p:pic>
        <p:nvPicPr>
          <p:cNvPr id="6" name="Рисунок 5" descr="16-03-3-1000x1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5" y="285728"/>
            <a:ext cx="738192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28600"/>
            <a:ext cx="6686568" cy="1143000"/>
          </a:xfrm>
        </p:spPr>
        <p:txBody>
          <a:bodyPr>
            <a:normAutofit/>
          </a:bodyPr>
          <a:lstStyle/>
          <a:p>
            <a:pPr algn="l"/>
            <a:r>
              <a:rPr lang="uk-UA" sz="6600" b="1" dirty="0" smtClean="0">
                <a:latin typeface="a_AlgeriusCaps" pitchFamily="82" charset="-52"/>
              </a:rPr>
              <a:t>Конвенція -</a:t>
            </a:r>
            <a:endParaRPr lang="ru-RU" sz="6600" b="1" dirty="0" smtClean="0">
              <a:latin typeface="a_AlgeriusCaps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428868"/>
            <a:ext cx="6572296" cy="4071966"/>
          </a:xfrm>
        </p:spPr>
        <p:txBody>
          <a:bodyPr>
            <a:noAutofit/>
          </a:bodyPr>
          <a:lstStyle/>
          <a:p>
            <a:pPr marL="0" indent="354013">
              <a:buNone/>
            </a:pP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це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міжнародна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угода,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у якій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 держави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беруть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	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на себе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 певні </a:t>
            </a:r>
            <a:r>
              <a:rPr lang="en-US" sz="4400" b="1" dirty="0" smtClean="0">
                <a:latin typeface="Avdira" pitchFamily="18" charset="0"/>
                <a:ea typeface="Avdira" pitchFamily="18" charset="0"/>
              </a:rPr>
              <a:t> 		</a:t>
            </a:r>
            <a:r>
              <a:rPr lang="uk-UA" sz="4400" b="1" dirty="0" smtClean="0">
                <a:latin typeface="Avdira" pitchFamily="18" charset="0"/>
                <a:ea typeface="Avdira" pitchFamily="18" charset="0"/>
              </a:rPr>
              <a:t>зобов'язання.</a:t>
            </a:r>
            <a:endParaRPr lang="ru-RU" sz="4400" b="1" dirty="0" smtClean="0">
              <a:latin typeface="Avdira" pitchFamily="18" charset="0"/>
              <a:ea typeface="Avdir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7055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права дитини\права\13677254.jpg"/>
          <p:cNvPicPr>
            <a:picLocks noChangeAspect="1" noChangeArrowheads="1"/>
          </p:cNvPicPr>
          <p:nvPr/>
        </p:nvPicPr>
        <p:blipFill>
          <a:blip r:embed="rId3" cstate="print"/>
          <a:srcRect b="13169"/>
          <a:stretch>
            <a:fillRect/>
          </a:stretch>
        </p:blipFill>
        <p:spPr bwMode="auto">
          <a:xfrm>
            <a:off x="214282" y="2214554"/>
            <a:ext cx="3721896" cy="4500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85950"/>
          </a:xfrm>
        </p:spPr>
        <p:txBody>
          <a:bodyPr>
            <a:noAutofit/>
          </a:bodyPr>
          <a:lstStyle/>
          <a:p>
            <a:pPr lvl="0"/>
            <a: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  <a:t>Дитиною вважається людина до 18 років.</a:t>
            </a:r>
            <a:br>
              <a:rPr lang="uk-U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vdira" pitchFamily="18" charset="0"/>
                <a:ea typeface="Avdira" pitchFamily="18" charset="0"/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Avdira" pitchFamily="18" charset="0"/>
                <a:ea typeface="Avdira" pitchFamily="18" charset="0"/>
              </a:rPr>
              <a:t>Стаття 1.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vdira" pitchFamily="18" charset="0"/>
              <a:ea typeface="Avdir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285992"/>
            <a:ext cx="5000660" cy="4572008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39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 тобі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39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виповнилося 18,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39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 вважаєшся дитиною.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39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 ще ростеш,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39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ходиш до школи, одним словом – формуєшся фізично й духовно.</a:t>
            </a:r>
            <a:endParaRPr lang="ru-RU" sz="39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354013" algn="ctr"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8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8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8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424</Words>
  <PresentationFormat>Экран (4:3)</PresentationFormat>
  <Paragraphs>82</Paragraphs>
  <Slides>20</Slides>
  <Notes>16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Апекс</vt:lpstr>
      <vt:lpstr>Слайд</vt:lpstr>
      <vt:lpstr> «Конвенція ООН про права дитини».  </vt:lpstr>
      <vt:lpstr>Права дітей</vt:lpstr>
      <vt:lpstr>організація Об’єднанних Націй</vt:lpstr>
      <vt:lpstr>Загальна декларація прав людини </vt:lpstr>
      <vt:lpstr>Декларація - </vt:lpstr>
      <vt:lpstr>Конвенція про права дитини</vt:lpstr>
      <vt:lpstr>Конвенція -</vt:lpstr>
      <vt:lpstr>Слайд 8</vt:lpstr>
      <vt:lpstr>Дитиною вважається людина до 18 років. Стаття 1.</vt:lpstr>
      <vt:lpstr>Всі діти є рівними у своїх правах. Стаття 2.</vt:lpstr>
      <vt:lpstr>Всі діти мають право на любов та піклування. Стаття 3.</vt:lpstr>
      <vt:lpstr>Всі діти мають право на особисте життя, недоторканність житла. Стаття 16.</vt:lpstr>
      <vt:lpstr>Право на захист від викрадення та  продажу.  Статті 11, 35.</vt:lpstr>
      <vt:lpstr>Всі діти мають право на    освіту.       Стаття 28.</vt:lpstr>
      <vt:lpstr>Всі діти мають право на   відпочинок.   Стаття 31.</vt:lpstr>
      <vt:lpstr>Слайд 16</vt:lpstr>
      <vt:lpstr>Слайд 17</vt:lpstr>
      <vt:lpstr>Всі діти мають право на розвиток талантів.  Стаття 29.</vt:lpstr>
      <vt:lpstr>Усі діти мають знати свої права.  Стаття 42.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«Конвенція ООН про права дитини».  </dc:title>
  <cp:lastModifiedBy>admin</cp:lastModifiedBy>
  <cp:revision>11</cp:revision>
  <dcterms:modified xsi:type="dcterms:W3CDTF">2013-02-06T09:47:29Z</dcterms:modified>
</cp:coreProperties>
</file>