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75" r:id="rId4"/>
    <p:sldId id="262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4" r:id="rId20"/>
    <p:sldId id="296" r:id="rId21"/>
    <p:sldId id="297" r:id="rId22"/>
    <p:sldId id="298" r:id="rId23"/>
    <p:sldId id="299" r:id="rId24"/>
    <p:sldId id="300" r:id="rId2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25198"/>
    <a:srgbClr val="000099"/>
    <a:srgbClr val="1C1C1C"/>
    <a:srgbClr val="660066"/>
    <a:srgbClr val="000058"/>
    <a:srgbClr val="2E1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75" autoAdjust="0"/>
    <p:restoredTop sz="94652" autoAdjust="0"/>
  </p:normalViewPr>
  <p:slideViewPr>
    <p:cSldViewPr>
      <p:cViewPr>
        <p:scale>
          <a:sx n="51" d="100"/>
          <a:sy n="51" d="100"/>
        </p:scale>
        <p:origin x="-8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45BDC-5290-48BA-84D2-AD22D0B10C0E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87FC5-F1DA-472B-A931-3ADCA50468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706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8C6B3-FC1E-4EC9-9DC4-9F2526F227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E09C5-9D15-4F58-B179-A8F0E1D07A5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902F5-FD19-4F0A-B4CF-51830B9F659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16406-97EC-4D71-A345-4A7B6C15878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A5898-03BE-4A25-B4F8-1CC303D94F1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8F2FB-6309-48DF-8CF4-1E702442EF3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C4C2D-B526-4F17-8709-834AF39C55E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F8C3E-F6EF-4F00-86A6-788D7BA6C67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70E69-E691-4024-BE02-351F1595EFF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F6B54-870F-4D35-8BC6-BACD2321B8F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6210E-8B6B-4F46-A0FC-1E45C05AE0C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2AE32D7-78E6-4A74-97A4-C103429E37F2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46784" y="4221088"/>
            <a:ext cx="5148064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700" b="1" cap="none" dirty="0" err="1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Напівпровідниковий</a:t>
            </a:r>
            <a:r>
              <a:rPr lang="ru-RU" sz="3700" b="1" cap="none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3700" b="1" cap="none" dirty="0" err="1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діод</a:t>
            </a:r>
            <a:endParaRPr lang="ru-RU" sz="3700" b="1" cap="none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172" name="Picture 124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27784" y="332655"/>
            <a:ext cx="4386064" cy="337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 err="1" smtClean="0"/>
              <a:t>Лавинно-пролітні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3528392" cy="4929411"/>
          </a:xfrm>
        </p:spPr>
        <p:txBody>
          <a:bodyPr/>
          <a:lstStyle/>
          <a:p>
            <a:r>
              <a:rPr lang="ru-RU" sz="2200" dirty="0" err="1" smtClean="0"/>
              <a:t>напівпровідникові</a:t>
            </a:r>
            <a:r>
              <a:rPr lang="ru-RU" sz="2200" dirty="0" smtClean="0"/>
              <a:t> </a:t>
            </a:r>
            <a:r>
              <a:rPr lang="ru-RU" sz="2200" dirty="0" err="1" smtClean="0"/>
              <a:t>діоди</a:t>
            </a:r>
            <a:r>
              <a:rPr lang="ru-RU" sz="2200" dirty="0" smtClean="0"/>
              <a:t>, 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працюють</a:t>
            </a:r>
            <a:r>
              <a:rPr lang="ru-RU" sz="2200" dirty="0" smtClean="0"/>
              <a:t> в </a:t>
            </a:r>
            <a:r>
              <a:rPr lang="ru-RU" sz="2200" dirty="0" err="1" smtClean="0"/>
              <a:t>режимі</a:t>
            </a:r>
            <a:r>
              <a:rPr lang="ru-RU" sz="2200" dirty="0" smtClean="0"/>
              <a:t> лавинного </a:t>
            </a:r>
            <a:r>
              <a:rPr lang="ru-RU" sz="2200" dirty="0" err="1" smtClean="0"/>
              <a:t>розмноження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носіїв</a:t>
            </a:r>
            <a:r>
              <a:rPr lang="ru-RU" sz="2200" dirty="0" smtClean="0"/>
              <a:t> заряду при </a:t>
            </a:r>
            <a:r>
              <a:rPr lang="ru-RU" sz="2200" dirty="0" err="1" smtClean="0"/>
              <a:t>зворотному</a:t>
            </a:r>
            <a:r>
              <a:rPr lang="ru-RU" sz="2200" dirty="0" smtClean="0"/>
              <a:t> </a:t>
            </a:r>
            <a:r>
              <a:rPr lang="ru-RU" sz="2200" dirty="0" err="1" smtClean="0"/>
              <a:t>зміщенні</a:t>
            </a:r>
            <a:r>
              <a:rPr lang="ru-RU" sz="2200" dirty="0" smtClean="0"/>
              <a:t> </a:t>
            </a:r>
            <a:r>
              <a:rPr lang="ru-RU" sz="2200" dirty="0" err="1" smtClean="0"/>
              <a:t>електричного</a:t>
            </a:r>
            <a:r>
              <a:rPr lang="ru-RU" sz="2200" dirty="0" smtClean="0"/>
              <a:t> переходу та </a:t>
            </a:r>
            <a:r>
              <a:rPr lang="ru-RU" sz="2200" dirty="0" err="1" smtClean="0"/>
              <a:t>призначені</a:t>
            </a:r>
            <a:r>
              <a:rPr lang="ru-RU" sz="2200" dirty="0" smtClean="0"/>
              <a:t> для </a:t>
            </a:r>
            <a:r>
              <a:rPr lang="ru-RU" sz="2200" dirty="0" err="1" smtClean="0"/>
              <a:t>генерування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надвисокочастотних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коливань</a:t>
            </a:r>
            <a:endParaRPr lang="ru-RU" sz="2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412776"/>
            <a:ext cx="5304589" cy="397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124744"/>
            <a:ext cx="336037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Фотодіоди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4572000" cy="5001419"/>
          </a:xfrm>
        </p:spPr>
        <p:txBody>
          <a:bodyPr/>
          <a:lstStyle/>
          <a:p>
            <a:r>
              <a:rPr lang="ru-RU" sz="2200" dirty="0" err="1" smtClean="0"/>
              <a:t>це</a:t>
            </a:r>
            <a:r>
              <a:rPr lang="ru-RU" sz="2200" dirty="0" smtClean="0"/>
              <a:t> </a:t>
            </a:r>
            <a:r>
              <a:rPr lang="ru-RU" sz="2200" dirty="0" err="1" smtClean="0"/>
              <a:t>приймачі</a:t>
            </a:r>
            <a:r>
              <a:rPr lang="ru-RU" sz="2200" dirty="0" smtClean="0"/>
              <a:t> </a:t>
            </a:r>
            <a:r>
              <a:rPr lang="ru-RU" sz="2200" dirty="0" err="1" smtClean="0"/>
              <a:t>оптичного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випромінювання</a:t>
            </a:r>
            <a:r>
              <a:rPr lang="ru-RU" sz="2200" dirty="0" smtClean="0"/>
              <a:t>, </a:t>
            </a:r>
            <a:r>
              <a:rPr lang="ru-RU" sz="2200" dirty="0" err="1" smtClean="0"/>
              <a:t>які</a:t>
            </a:r>
            <a:r>
              <a:rPr lang="ru-RU" sz="2200" dirty="0" smtClean="0"/>
              <a:t> </a:t>
            </a:r>
            <a:r>
              <a:rPr lang="ru-RU" sz="2200" dirty="0" err="1" smtClean="0"/>
              <a:t>перетворюють</a:t>
            </a:r>
            <a:r>
              <a:rPr lang="ru-RU" sz="2200" dirty="0" smtClean="0"/>
              <a:t> </a:t>
            </a:r>
            <a:r>
              <a:rPr lang="ru-RU" sz="2200" dirty="0" err="1" smtClean="0"/>
              <a:t>світло</a:t>
            </a:r>
            <a:r>
              <a:rPr lang="ru-RU" sz="2200" dirty="0" smtClean="0"/>
              <a:t>, 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падає</a:t>
            </a:r>
            <a:r>
              <a:rPr lang="ru-RU" sz="2200" dirty="0" smtClean="0"/>
              <a:t> на </a:t>
            </a:r>
            <a:r>
              <a:rPr lang="ru-RU" sz="2200" dirty="0" err="1" smtClean="0"/>
              <a:t>його</a:t>
            </a:r>
            <a:r>
              <a:rPr lang="ru-RU" sz="2200" dirty="0" smtClean="0"/>
              <a:t> </a:t>
            </a:r>
            <a:r>
              <a:rPr lang="ru-RU" sz="2200" dirty="0" err="1" smtClean="0"/>
              <a:t>фоточутливу</a:t>
            </a:r>
            <a:r>
              <a:rPr lang="ru-RU" sz="2200" dirty="0" smtClean="0"/>
              <a:t> область в </a:t>
            </a:r>
            <a:r>
              <a:rPr lang="ru-RU" sz="2200" dirty="0" err="1" smtClean="0"/>
              <a:t>електричний</a:t>
            </a:r>
            <a:r>
              <a:rPr lang="ru-RU" sz="2200" dirty="0" smtClean="0"/>
              <a:t> заряд за </a:t>
            </a:r>
            <a:r>
              <a:rPr lang="ru-RU" sz="2200" dirty="0" err="1" smtClean="0"/>
              <a:t>рахунок</a:t>
            </a:r>
            <a:r>
              <a:rPr lang="ru-RU" sz="2200" dirty="0" smtClean="0"/>
              <a:t> </a:t>
            </a:r>
            <a:r>
              <a:rPr lang="ru-RU" sz="2200" dirty="0" err="1" smtClean="0"/>
              <a:t>процесів</a:t>
            </a:r>
            <a:r>
              <a:rPr lang="ru-RU" sz="2200" dirty="0" smtClean="0"/>
              <a:t> в </a:t>
            </a:r>
            <a:r>
              <a:rPr lang="en-US" sz="2200" dirty="0" smtClean="0"/>
              <a:t>p-n </a:t>
            </a:r>
            <a:r>
              <a:rPr lang="ru-RU" sz="2200" dirty="0" err="1" smtClean="0"/>
              <a:t>переході</a:t>
            </a:r>
            <a:r>
              <a:rPr lang="ru-RU" sz="2200" dirty="0" smtClean="0"/>
              <a:t>. </a:t>
            </a:r>
          </a:p>
          <a:p>
            <a:endParaRPr lang="ru-RU" sz="2200" dirty="0" smtClean="0"/>
          </a:p>
          <a:p>
            <a:r>
              <a:rPr lang="ru-RU" sz="2200" dirty="0" err="1" smtClean="0"/>
              <a:t>Його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можна</a:t>
            </a:r>
            <a:r>
              <a:rPr lang="ru-RU" sz="2200" dirty="0" smtClean="0"/>
              <a:t> </a:t>
            </a:r>
            <a:r>
              <a:rPr lang="ru-RU" sz="2200" dirty="0" err="1" smtClean="0"/>
              <a:t>класифікувати</a:t>
            </a:r>
            <a:r>
              <a:rPr lang="ru-RU" sz="2200" dirty="0" smtClean="0"/>
              <a:t> як </a:t>
            </a:r>
            <a:r>
              <a:rPr lang="ru-RU" sz="2200" dirty="0" err="1" smtClean="0"/>
              <a:t>напівпровідниковий</a:t>
            </a:r>
            <a:r>
              <a:rPr lang="ru-RU" sz="2200" dirty="0" smtClean="0"/>
              <a:t> </a:t>
            </a:r>
            <a:r>
              <a:rPr lang="ru-RU" sz="2200" dirty="0" err="1" smtClean="0"/>
              <a:t>діод</a:t>
            </a:r>
            <a:r>
              <a:rPr lang="ru-RU" sz="2200" dirty="0" smtClean="0"/>
              <a:t>, в </a:t>
            </a:r>
            <a:r>
              <a:rPr lang="ru-RU" sz="2200" dirty="0" err="1" smtClean="0"/>
              <a:t>якому</a:t>
            </a:r>
            <a:r>
              <a:rPr lang="ru-RU" sz="2200" dirty="0" smtClean="0"/>
              <a:t> </a:t>
            </a:r>
            <a:r>
              <a:rPr lang="ru-RU" sz="2200" dirty="0" err="1" smtClean="0"/>
              <a:t>використовується</a:t>
            </a:r>
            <a:r>
              <a:rPr lang="ru-RU" sz="2200" dirty="0" smtClean="0"/>
              <a:t> </a:t>
            </a:r>
            <a:r>
              <a:rPr lang="ru-RU" sz="2200" dirty="0" err="1" smtClean="0"/>
              <a:t>залежність</a:t>
            </a:r>
            <a:r>
              <a:rPr lang="ru-RU" sz="2200" dirty="0" smtClean="0"/>
              <a:t> </a:t>
            </a:r>
            <a:r>
              <a:rPr lang="ru-RU" sz="2200" dirty="0" err="1" smtClean="0"/>
              <a:t>його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вольт-амперної</a:t>
            </a:r>
            <a:r>
              <a:rPr lang="ru-RU" sz="2200" dirty="0" smtClean="0"/>
              <a:t> характеристики </a:t>
            </a:r>
            <a:r>
              <a:rPr lang="ru-RU" sz="2200" dirty="0" err="1" smtClean="0"/>
              <a:t>від</a:t>
            </a:r>
            <a:r>
              <a:rPr lang="ru-RU" sz="2200" dirty="0" smtClean="0"/>
              <a:t> </a:t>
            </a:r>
            <a:r>
              <a:rPr lang="ru-RU" sz="2200" dirty="0" err="1" smtClean="0"/>
              <a:t>освітленості</a:t>
            </a:r>
            <a:endParaRPr lang="ru-RU" sz="22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365104"/>
            <a:ext cx="2121024" cy="212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ru-RU" dirty="0" err="1" smtClean="0"/>
              <a:t>Світлодіоди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4392488" cy="4929411"/>
          </a:xfrm>
        </p:spPr>
        <p:txBody>
          <a:bodyPr/>
          <a:lstStyle/>
          <a:p>
            <a:r>
              <a:rPr lang="ru-RU" sz="2200" dirty="0" err="1" smtClean="0"/>
              <a:t>напівпровідникові</a:t>
            </a:r>
            <a:r>
              <a:rPr lang="ru-RU" sz="2200" dirty="0" smtClean="0"/>
              <a:t> </a:t>
            </a:r>
            <a:r>
              <a:rPr lang="ru-RU" sz="2200" dirty="0" err="1" smtClean="0"/>
              <a:t>пристрої</a:t>
            </a:r>
            <a:r>
              <a:rPr lang="ru-RU" sz="2200" dirty="0" smtClean="0"/>
              <a:t>, 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випромінюють</a:t>
            </a:r>
            <a:r>
              <a:rPr lang="ru-RU" sz="2200" dirty="0" smtClean="0"/>
              <a:t> </a:t>
            </a:r>
            <a:r>
              <a:rPr lang="ru-RU" sz="2200" dirty="0" err="1" smtClean="0"/>
              <a:t>некогерентне</a:t>
            </a:r>
            <a:r>
              <a:rPr lang="ru-RU" sz="2200" dirty="0" smtClean="0"/>
              <a:t> </a:t>
            </a:r>
            <a:r>
              <a:rPr lang="ru-RU" sz="2200" dirty="0" err="1" smtClean="0"/>
              <a:t>світло</a:t>
            </a:r>
            <a:r>
              <a:rPr lang="ru-RU" sz="2200" dirty="0" smtClean="0"/>
              <a:t>, при </a:t>
            </a:r>
            <a:r>
              <a:rPr lang="ru-RU" sz="2200" dirty="0" err="1" smtClean="0"/>
              <a:t>пропусканні</a:t>
            </a:r>
            <a:r>
              <a:rPr lang="ru-RU" sz="2200" dirty="0" smtClean="0"/>
              <a:t> через них </a:t>
            </a:r>
            <a:r>
              <a:rPr lang="ru-RU" sz="2200" dirty="0" err="1" smtClean="0"/>
              <a:t>електричного</a:t>
            </a:r>
            <a:r>
              <a:rPr lang="ru-RU" sz="2200" dirty="0" smtClean="0"/>
              <a:t> струму (</a:t>
            </a:r>
            <a:r>
              <a:rPr lang="ru-RU" sz="2200" dirty="0" err="1" smtClean="0"/>
              <a:t>ефект</a:t>
            </a:r>
            <a:r>
              <a:rPr lang="ru-RU" sz="2200" dirty="0" smtClean="0"/>
              <a:t>, </a:t>
            </a:r>
            <a:r>
              <a:rPr lang="ru-RU" sz="2200" dirty="0" err="1" smtClean="0"/>
              <a:t>відомий</a:t>
            </a:r>
            <a:r>
              <a:rPr lang="ru-RU" sz="2200" dirty="0" smtClean="0"/>
              <a:t> як </a:t>
            </a:r>
            <a:r>
              <a:rPr lang="ru-RU" sz="2200" dirty="0" err="1" smtClean="0"/>
              <a:t>електролюмінесценція</a:t>
            </a:r>
            <a:r>
              <a:rPr lang="ru-RU" sz="2200" dirty="0" smtClean="0"/>
              <a:t>). </a:t>
            </a:r>
          </a:p>
          <a:p>
            <a:endParaRPr lang="ru-RU" sz="2200" dirty="0" smtClean="0"/>
          </a:p>
          <a:p>
            <a:r>
              <a:rPr lang="ru-RU" sz="2200" dirty="0" err="1" smtClean="0"/>
              <a:t>Випромінюване</a:t>
            </a:r>
            <a:r>
              <a:rPr lang="ru-RU" sz="2200" dirty="0" smtClean="0"/>
              <a:t> </a:t>
            </a:r>
            <a:r>
              <a:rPr lang="ru-RU" sz="2200" dirty="0" err="1" smtClean="0"/>
              <a:t>світло</a:t>
            </a:r>
            <a:r>
              <a:rPr lang="ru-RU" sz="2200" dirty="0" smtClean="0"/>
              <a:t> </a:t>
            </a:r>
            <a:r>
              <a:rPr lang="ru-RU" sz="2200" dirty="0" err="1" smtClean="0"/>
              <a:t>традиційних</a:t>
            </a:r>
            <a:r>
              <a:rPr lang="ru-RU" sz="2200" dirty="0" smtClean="0"/>
              <a:t> </a:t>
            </a:r>
            <a:r>
              <a:rPr lang="ru-RU" sz="2200" dirty="0" err="1" smtClean="0"/>
              <a:t>світлодіодів</a:t>
            </a:r>
            <a:r>
              <a:rPr lang="ru-RU" sz="2200" dirty="0" smtClean="0"/>
              <a:t> </a:t>
            </a:r>
            <a:r>
              <a:rPr lang="ru-RU" sz="2200" dirty="0" err="1" smtClean="0"/>
              <a:t>лежить</a:t>
            </a:r>
            <a:r>
              <a:rPr lang="ru-RU" sz="2200" dirty="0" smtClean="0"/>
              <a:t> у </a:t>
            </a:r>
            <a:r>
              <a:rPr lang="ru-RU" sz="2200" dirty="0" err="1" smtClean="0"/>
              <a:t>вузькій</a:t>
            </a:r>
            <a:r>
              <a:rPr lang="ru-RU" sz="2200" dirty="0" smtClean="0"/>
              <a:t> </a:t>
            </a:r>
            <a:r>
              <a:rPr lang="ru-RU" sz="2200" dirty="0" err="1" smtClean="0"/>
              <a:t>ділянці</a:t>
            </a:r>
            <a:r>
              <a:rPr lang="ru-RU" sz="2200" dirty="0" smtClean="0"/>
              <a:t> спектру, а </a:t>
            </a:r>
            <a:r>
              <a:rPr lang="ru-RU" sz="2200" dirty="0" err="1" smtClean="0"/>
              <a:t>його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колір</a:t>
            </a:r>
            <a:r>
              <a:rPr lang="ru-RU" sz="2200" dirty="0" smtClean="0"/>
              <a:t> </a:t>
            </a:r>
            <a:r>
              <a:rPr lang="ru-RU" sz="2200" dirty="0" err="1" smtClean="0"/>
              <a:t>залежить</a:t>
            </a:r>
            <a:r>
              <a:rPr lang="ru-RU" sz="2200" dirty="0" smtClean="0"/>
              <a:t> </a:t>
            </a:r>
            <a:r>
              <a:rPr lang="ru-RU" sz="2200" dirty="0" err="1" smtClean="0"/>
              <a:t>від</a:t>
            </a:r>
            <a:r>
              <a:rPr lang="ru-RU" sz="2200" dirty="0" smtClean="0"/>
              <a:t> </a:t>
            </a:r>
            <a:r>
              <a:rPr lang="ru-RU" sz="2200" dirty="0" err="1" smtClean="0"/>
              <a:t>хімічного</a:t>
            </a:r>
            <a:r>
              <a:rPr lang="ru-RU" sz="2200" dirty="0" smtClean="0"/>
              <a:t> складу </a:t>
            </a:r>
            <a:r>
              <a:rPr lang="ru-RU" sz="2200" dirty="0" err="1" smtClean="0"/>
              <a:t>використаного</a:t>
            </a:r>
            <a:r>
              <a:rPr lang="ru-RU" sz="2200" dirty="0" smtClean="0"/>
              <a:t> у </a:t>
            </a:r>
            <a:r>
              <a:rPr lang="ru-RU" sz="2200" dirty="0" err="1" smtClean="0"/>
              <a:t>світлодіоді</a:t>
            </a:r>
            <a:r>
              <a:rPr lang="ru-RU" sz="2200" dirty="0" smtClean="0"/>
              <a:t> </a:t>
            </a:r>
            <a:r>
              <a:rPr lang="ru-RU" sz="2200" dirty="0" err="1" smtClean="0"/>
              <a:t>напівпровідника</a:t>
            </a:r>
            <a:r>
              <a:rPr lang="ru-RU" sz="2200" dirty="0" smtClean="0"/>
              <a:t>. </a:t>
            </a:r>
            <a:endParaRPr lang="ru-RU" sz="2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t="19996"/>
          <a:stretch>
            <a:fillRect/>
          </a:stretch>
        </p:blipFill>
        <p:spPr bwMode="auto">
          <a:xfrm>
            <a:off x="4716016" y="4149080"/>
            <a:ext cx="3968202" cy="230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96752"/>
            <a:ext cx="3313188" cy="248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4000" dirty="0" err="1" smtClean="0"/>
              <a:t>діоди</a:t>
            </a:r>
            <a:r>
              <a:rPr lang="ru-RU" sz="4000" dirty="0" smtClean="0"/>
              <a:t> Ганна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4139952" cy="4785395"/>
          </a:xfrm>
        </p:spPr>
        <p:txBody>
          <a:bodyPr/>
          <a:lstStyle/>
          <a:p>
            <a:r>
              <a:rPr lang="ru-RU" sz="2200" dirty="0" smtClean="0"/>
              <a:t>тип </a:t>
            </a:r>
            <a:r>
              <a:rPr lang="ru-RU" sz="2200" dirty="0" err="1" smtClean="0"/>
              <a:t>напівпровідникових</a:t>
            </a:r>
            <a:r>
              <a:rPr lang="ru-RU" sz="2200" dirty="0" smtClean="0"/>
              <a:t> </a:t>
            </a:r>
            <a:r>
              <a:rPr lang="ru-RU" sz="2200" dirty="0" err="1" smtClean="0"/>
              <a:t>діодів</a:t>
            </a:r>
            <a:r>
              <a:rPr lang="ru-RU" sz="2200" dirty="0" smtClean="0"/>
              <a:t>, 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використовується</a:t>
            </a:r>
            <a:r>
              <a:rPr lang="ru-RU" sz="2200" dirty="0" smtClean="0"/>
              <a:t> для </a:t>
            </a:r>
            <a:r>
              <a:rPr lang="ru-RU" sz="2200" dirty="0" err="1" smtClean="0"/>
              <a:t>генерації</a:t>
            </a:r>
            <a:r>
              <a:rPr lang="ru-RU" sz="2200" dirty="0" smtClean="0"/>
              <a:t> та </a:t>
            </a:r>
            <a:r>
              <a:rPr lang="ru-RU" sz="2200" dirty="0" err="1" smtClean="0"/>
              <a:t>перетворення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коливань</a:t>
            </a:r>
            <a:r>
              <a:rPr lang="ru-RU" sz="2200" dirty="0" smtClean="0"/>
              <a:t> у </a:t>
            </a:r>
            <a:r>
              <a:rPr lang="ru-RU" sz="2200" dirty="0" err="1" smtClean="0"/>
              <a:t>діапазоні</a:t>
            </a:r>
            <a:r>
              <a:rPr lang="ru-RU" sz="2200" dirty="0" smtClean="0"/>
              <a:t> НВЧ.</a:t>
            </a:r>
          </a:p>
          <a:p>
            <a:endParaRPr lang="ru-RU" sz="2200" dirty="0" smtClean="0"/>
          </a:p>
          <a:p>
            <a:r>
              <a:rPr lang="ru-RU" sz="2200" dirty="0" smtClean="0"/>
              <a:t> На </a:t>
            </a:r>
            <a:r>
              <a:rPr lang="ru-RU" sz="2200" dirty="0" err="1" smtClean="0"/>
              <a:t>відміну</a:t>
            </a:r>
            <a:r>
              <a:rPr lang="ru-RU" sz="2200" dirty="0" smtClean="0"/>
              <a:t> </a:t>
            </a:r>
            <a:r>
              <a:rPr lang="ru-RU" sz="2200" dirty="0" err="1" smtClean="0"/>
              <a:t>від</a:t>
            </a:r>
            <a:r>
              <a:rPr lang="ru-RU" sz="2200" dirty="0" smtClean="0"/>
              <a:t> </a:t>
            </a:r>
            <a:r>
              <a:rPr lang="ru-RU" sz="2200" dirty="0" err="1" smtClean="0"/>
              <a:t>інших</a:t>
            </a:r>
            <a:r>
              <a:rPr lang="ru-RU" sz="2200" dirty="0" smtClean="0"/>
              <a:t> </a:t>
            </a:r>
            <a:r>
              <a:rPr lang="ru-RU" sz="2200" dirty="0" err="1" smtClean="0"/>
              <a:t>типів</a:t>
            </a:r>
            <a:r>
              <a:rPr lang="ru-RU" sz="2200" dirty="0" smtClean="0"/>
              <a:t> </a:t>
            </a:r>
            <a:r>
              <a:rPr lang="ru-RU" sz="2200" dirty="0" err="1" smtClean="0"/>
              <a:t>діодів</a:t>
            </a:r>
            <a:r>
              <a:rPr lang="ru-RU" sz="2200" dirty="0" smtClean="0"/>
              <a:t>, принцип </a:t>
            </a:r>
            <a:r>
              <a:rPr lang="ru-RU" sz="2200" dirty="0" err="1" smtClean="0"/>
              <a:t>дії</a:t>
            </a:r>
            <a:r>
              <a:rPr lang="ru-RU" sz="2200" dirty="0" smtClean="0"/>
              <a:t> </a:t>
            </a:r>
            <a:r>
              <a:rPr lang="ru-RU" sz="2200" dirty="0" err="1" smtClean="0"/>
              <a:t>діода</a:t>
            </a:r>
            <a:r>
              <a:rPr lang="ru-RU" sz="2200" dirty="0" smtClean="0"/>
              <a:t> Ганна </a:t>
            </a:r>
            <a:r>
              <a:rPr lang="ru-RU" sz="2200" dirty="0" err="1" smtClean="0"/>
              <a:t>заснований</a:t>
            </a:r>
            <a:r>
              <a:rPr lang="ru-RU" sz="2200" dirty="0" smtClean="0"/>
              <a:t> не на </a:t>
            </a:r>
            <a:r>
              <a:rPr lang="ru-RU" sz="2200" dirty="0" err="1" smtClean="0"/>
              <a:t>властивостях</a:t>
            </a:r>
            <a:r>
              <a:rPr lang="ru-RU" sz="2200" dirty="0" smtClean="0"/>
              <a:t> </a:t>
            </a:r>
            <a:r>
              <a:rPr lang="ru-RU" sz="2200" dirty="0" err="1" smtClean="0"/>
              <a:t>p-n</a:t>
            </a:r>
            <a:r>
              <a:rPr lang="ru-RU" sz="2200" dirty="0" smtClean="0"/>
              <a:t> </a:t>
            </a:r>
            <a:r>
              <a:rPr lang="ru-RU" sz="2200" dirty="0" err="1" smtClean="0"/>
              <a:t>переходів</a:t>
            </a:r>
            <a:r>
              <a:rPr lang="ru-RU" sz="2200" dirty="0" smtClean="0"/>
              <a:t>, а на </a:t>
            </a:r>
            <a:r>
              <a:rPr lang="ru-RU" sz="2200" dirty="0" err="1" smtClean="0"/>
              <a:t>власних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об'ємних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властивостях</a:t>
            </a:r>
            <a:r>
              <a:rPr lang="ru-RU" sz="2200" dirty="0" smtClean="0"/>
              <a:t> </a:t>
            </a:r>
            <a:r>
              <a:rPr lang="ru-RU" sz="2200" dirty="0" err="1" smtClean="0"/>
              <a:t>напівпровідника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916832"/>
            <a:ext cx="482972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435280" cy="5145435"/>
          </a:xfrm>
        </p:spPr>
        <p:txBody>
          <a:bodyPr numCol="2"/>
          <a:lstStyle/>
          <a:p>
            <a:r>
              <a:rPr lang="ru-RU" sz="2400" dirty="0" err="1" smtClean="0"/>
              <a:t>Випрямні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r>
              <a:rPr lang="ru-RU" sz="2400" dirty="0" err="1" smtClean="0"/>
              <a:t>Імпульсні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r>
              <a:rPr lang="ru-RU" sz="2400" dirty="0" err="1" smtClean="0"/>
              <a:t>Варикапи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r>
              <a:rPr lang="ru-RU" sz="2400" dirty="0" err="1" smtClean="0"/>
              <a:t>Стабілітрони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r>
              <a:rPr lang="ru-RU" sz="2400" dirty="0" err="1" smtClean="0"/>
              <a:t>Детекторні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r>
              <a:rPr lang="ru-RU" sz="2400" dirty="0" err="1" smtClean="0"/>
              <a:t>Параметричні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r>
              <a:rPr lang="ru-RU" sz="2400" dirty="0" err="1" smtClean="0"/>
              <a:t>Змішувальні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88640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За </a:t>
            </a:r>
            <a:r>
              <a:rPr lang="ru-RU" sz="2800" dirty="0" err="1" smtClean="0"/>
              <a:t>призначенням</a:t>
            </a:r>
            <a:r>
              <a:rPr lang="ru-RU" sz="2800" dirty="0" smtClean="0"/>
              <a:t> </a:t>
            </a:r>
            <a:r>
              <a:rPr lang="ru-RU" sz="2800" dirty="0" err="1" smtClean="0"/>
              <a:t>напівпровідникові</a:t>
            </a:r>
            <a:r>
              <a:rPr lang="ru-RU" sz="2800" dirty="0" smtClean="0"/>
              <a:t> </a:t>
            </a:r>
            <a:r>
              <a:rPr lang="ru-RU" sz="2800" dirty="0" err="1" smtClean="0"/>
              <a:t>діоди</a:t>
            </a:r>
            <a:r>
              <a:rPr lang="ru-RU" sz="2800" dirty="0" smtClean="0"/>
              <a:t> </a:t>
            </a:r>
            <a:r>
              <a:rPr lang="ru-RU" sz="2800" dirty="0" err="1" smtClean="0"/>
              <a:t>поділяють</a:t>
            </a:r>
            <a:r>
              <a:rPr lang="ru-RU" sz="2800" dirty="0" smtClean="0"/>
              <a:t> на</a:t>
            </a:r>
            <a:endParaRPr lang="ru-RU" sz="28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ru-RU" sz="4000" dirty="0" err="1" smtClean="0"/>
              <a:t>Випрямні</a:t>
            </a:r>
            <a:r>
              <a:rPr lang="ru-RU" sz="4000" dirty="0" smtClean="0"/>
              <a:t> та </a:t>
            </a:r>
            <a:r>
              <a:rPr lang="ru-RU" sz="4000" dirty="0" err="1" smtClean="0"/>
              <a:t>імпульсні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2816"/>
            <a:ext cx="8676456" cy="4929411"/>
          </a:xfrm>
        </p:spPr>
        <p:txBody>
          <a:bodyPr numCol="2"/>
          <a:lstStyle/>
          <a:p>
            <a:r>
              <a:rPr lang="ru-RU" sz="2200" dirty="0" err="1" smtClean="0"/>
              <a:t>випрямні</a:t>
            </a:r>
            <a:r>
              <a:rPr lang="ru-RU" sz="2200" dirty="0" smtClean="0"/>
              <a:t> </a:t>
            </a:r>
            <a:r>
              <a:rPr lang="ru-RU" sz="2200" dirty="0" err="1" smtClean="0"/>
              <a:t>напівпровідникові</a:t>
            </a:r>
            <a:r>
              <a:rPr lang="ru-RU" sz="2200" dirty="0" smtClean="0"/>
              <a:t> </a:t>
            </a:r>
            <a:r>
              <a:rPr lang="ru-RU" sz="2200" dirty="0" err="1" smtClean="0"/>
              <a:t>діоди</a:t>
            </a:r>
            <a:r>
              <a:rPr lang="ru-RU" sz="2200" dirty="0" smtClean="0"/>
              <a:t>, </a:t>
            </a:r>
            <a:r>
              <a:rPr lang="ru-RU" sz="2200" dirty="0" err="1" smtClean="0"/>
              <a:t>призначені</a:t>
            </a:r>
            <a:r>
              <a:rPr lang="ru-RU" sz="2200" dirty="0" smtClean="0"/>
              <a:t> для </a:t>
            </a:r>
            <a:r>
              <a:rPr lang="ru-RU" sz="2200" dirty="0" err="1" smtClean="0"/>
              <a:t>перетворення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змінного</a:t>
            </a:r>
            <a:r>
              <a:rPr lang="ru-RU" sz="2200" dirty="0" smtClean="0"/>
              <a:t> струму в </a:t>
            </a:r>
            <a:r>
              <a:rPr lang="ru-RU" sz="2200" dirty="0" err="1" smtClean="0"/>
              <a:t>пульсуючий</a:t>
            </a:r>
            <a:endParaRPr lang="ru-RU" sz="2200" dirty="0" smtClean="0"/>
          </a:p>
          <a:p>
            <a:endParaRPr lang="uk-UA" sz="2200" dirty="0" smtClean="0"/>
          </a:p>
          <a:p>
            <a:endParaRPr lang="uk-UA" sz="2200" dirty="0" smtClean="0"/>
          </a:p>
          <a:p>
            <a:endParaRPr lang="uk-UA" sz="2200" dirty="0" smtClean="0"/>
          </a:p>
          <a:p>
            <a:endParaRPr lang="uk-UA" sz="2200" dirty="0" smtClean="0"/>
          </a:p>
          <a:p>
            <a:endParaRPr lang="uk-UA" sz="2200" dirty="0" smtClean="0"/>
          </a:p>
          <a:p>
            <a:endParaRPr lang="uk-UA" sz="2200" dirty="0" smtClean="0"/>
          </a:p>
          <a:p>
            <a:endParaRPr lang="uk-UA" sz="2200" dirty="0" smtClean="0"/>
          </a:p>
          <a:p>
            <a:endParaRPr lang="ru-RU" sz="2200" dirty="0" smtClean="0"/>
          </a:p>
          <a:p>
            <a:r>
              <a:rPr lang="ru-RU" sz="2200" dirty="0" err="1" smtClean="0"/>
              <a:t>імпульсні</a:t>
            </a:r>
            <a:r>
              <a:rPr lang="ru-RU" sz="2200" dirty="0" smtClean="0"/>
              <a:t> — </a:t>
            </a:r>
            <a:r>
              <a:rPr lang="ru-RU" sz="2200" dirty="0" err="1" smtClean="0"/>
              <a:t>напівпровідникові</a:t>
            </a:r>
            <a:r>
              <a:rPr lang="ru-RU" sz="2200" dirty="0" smtClean="0"/>
              <a:t> </a:t>
            </a:r>
            <a:r>
              <a:rPr lang="ru-RU" sz="2200" dirty="0" err="1" smtClean="0"/>
              <a:t>діоди</a:t>
            </a:r>
            <a:r>
              <a:rPr lang="ru-RU" sz="2200" dirty="0" smtClean="0"/>
              <a:t>, 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мають</a:t>
            </a:r>
            <a:r>
              <a:rPr lang="ru-RU" sz="2200" dirty="0" smtClean="0"/>
              <a:t> малу </a:t>
            </a:r>
            <a:r>
              <a:rPr lang="ru-RU" sz="2200" dirty="0" err="1" smtClean="0"/>
              <a:t>тривалість</a:t>
            </a:r>
            <a:r>
              <a:rPr lang="ru-RU" sz="2200" dirty="0" smtClean="0"/>
              <a:t> </a:t>
            </a:r>
            <a:r>
              <a:rPr lang="ru-RU" sz="2200" dirty="0" err="1" smtClean="0"/>
              <a:t>перехідних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процесів</a:t>
            </a:r>
            <a:r>
              <a:rPr lang="ru-RU" sz="2200" dirty="0" smtClean="0"/>
              <a:t> в </a:t>
            </a:r>
            <a:r>
              <a:rPr lang="ru-RU" sz="2200" dirty="0" err="1" smtClean="0"/>
              <a:t>імпульсних</a:t>
            </a:r>
            <a:r>
              <a:rPr lang="ru-RU" sz="2200" dirty="0" smtClean="0"/>
              <a:t> режимах </a:t>
            </a:r>
            <a:r>
              <a:rPr lang="ru-RU" sz="2200" dirty="0" err="1" smtClean="0"/>
              <a:t>роботи</a:t>
            </a:r>
            <a:endParaRPr lang="ru-RU" sz="22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3600400" cy="4669979"/>
          </a:xfrm>
        </p:spPr>
        <p:txBody>
          <a:bodyPr/>
          <a:lstStyle/>
          <a:p>
            <a:r>
              <a:rPr lang="ru-RU" sz="2400" dirty="0" err="1" smtClean="0"/>
              <a:t>Напівпровідникові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діоди</a:t>
            </a:r>
            <a:r>
              <a:rPr lang="ru-RU" sz="2400" dirty="0" smtClean="0"/>
              <a:t>, </a:t>
            </a:r>
            <a:r>
              <a:rPr lang="ru-RU" sz="2400" dirty="0" err="1" smtClean="0"/>
              <a:t>ємність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керується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зворотною</a:t>
            </a:r>
            <a:r>
              <a:rPr lang="ru-RU" sz="2400" dirty="0" smtClean="0"/>
              <a:t> </a:t>
            </a:r>
            <a:r>
              <a:rPr lang="ru-RU" sz="2400" dirty="0" err="1" smtClean="0"/>
              <a:t>напругою</a:t>
            </a:r>
            <a:r>
              <a:rPr lang="ru-RU" sz="2400" dirty="0" smtClean="0"/>
              <a:t>,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призначені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застосування</a:t>
            </a:r>
            <a:r>
              <a:rPr lang="ru-RU" sz="2400" dirty="0" smtClean="0"/>
              <a:t> як </a:t>
            </a:r>
            <a:r>
              <a:rPr lang="ru-RU" sz="2400" dirty="0" err="1" smtClean="0"/>
              <a:t>елементи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електрично</a:t>
            </a:r>
            <a:r>
              <a:rPr lang="ru-RU" sz="2400" dirty="0" smtClean="0"/>
              <a:t> </a:t>
            </a:r>
            <a:r>
              <a:rPr lang="ru-RU" sz="2400" dirty="0" err="1" smtClean="0"/>
              <a:t>керованою</a:t>
            </a:r>
            <a:r>
              <a:rPr lang="ru-RU" sz="2400" dirty="0" smtClean="0"/>
              <a:t> </a:t>
            </a:r>
            <a:r>
              <a:rPr lang="ru-RU" sz="2400" dirty="0" err="1" smtClean="0"/>
              <a:t>ємністю</a:t>
            </a:r>
            <a:r>
              <a:rPr lang="ru-RU" sz="2400" dirty="0" smtClean="0"/>
              <a:t>;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260648"/>
            <a:ext cx="64658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/>
              <a:t>Варикапи</a:t>
            </a:r>
            <a:r>
              <a:rPr lang="ru-RU" sz="3200" dirty="0" smtClean="0"/>
              <a:t> (</a:t>
            </a:r>
            <a:r>
              <a:rPr lang="ru-RU" sz="3200" dirty="0" err="1" smtClean="0"/>
              <a:t>діод</a:t>
            </a:r>
            <a:r>
              <a:rPr lang="ru-RU" sz="3200" dirty="0" smtClean="0"/>
              <a:t> Джона </a:t>
            </a:r>
            <a:r>
              <a:rPr lang="ru-RU" sz="3200" dirty="0" err="1" smtClean="0"/>
              <a:t>Джеумма</a:t>
            </a:r>
            <a:r>
              <a:rPr lang="ru-RU" sz="3200" dirty="0" smtClean="0"/>
              <a:t>) </a:t>
            </a:r>
            <a:endParaRPr lang="ru-RU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340768"/>
            <a:ext cx="3293740" cy="468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ru-RU" sz="4000" dirty="0" err="1" smtClean="0"/>
              <a:t>Стабілітрони</a:t>
            </a:r>
            <a:r>
              <a:rPr lang="ru-RU" sz="4000" dirty="0" smtClean="0"/>
              <a:t> (</a:t>
            </a:r>
            <a:r>
              <a:rPr lang="ru-RU" sz="4000" dirty="0" err="1" smtClean="0"/>
              <a:t>діод</a:t>
            </a:r>
            <a:r>
              <a:rPr lang="ru-RU" sz="4000" dirty="0" smtClean="0"/>
              <a:t> </a:t>
            </a:r>
            <a:r>
              <a:rPr lang="ru-RU" sz="4000" dirty="0" err="1" smtClean="0"/>
              <a:t>Зенера</a:t>
            </a:r>
            <a:r>
              <a:rPr lang="ru-RU" sz="4000" dirty="0" smtClean="0"/>
              <a:t>)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3096344" cy="4569371"/>
          </a:xfrm>
        </p:spPr>
        <p:txBody>
          <a:bodyPr/>
          <a:lstStyle/>
          <a:p>
            <a:r>
              <a:rPr lang="ru-RU" sz="2400" dirty="0" err="1" smtClean="0"/>
              <a:t>напівпровідникові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діоди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працюють</a:t>
            </a:r>
            <a:r>
              <a:rPr lang="ru-RU" sz="2400" dirty="0" smtClean="0"/>
              <a:t> в </a:t>
            </a:r>
            <a:r>
              <a:rPr lang="ru-RU" sz="2400" dirty="0" err="1" smtClean="0"/>
              <a:t>режимі</a:t>
            </a:r>
            <a:r>
              <a:rPr lang="ru-RU" sz="2400" dirty="0" smtClean="0"/>
              <a:t> </a:t>
            </a:r>
            <a:r>
              <a:rPr lang="ru-RU" sz="2400" dirty="0" err="1" smtClean="0"/>
              <a:t>зворотного</a:t>
            </a:r>
            <a:r>
              <a:rPr lang="ru-RU" sz="2400" dirty="0" smtClean="0"/>
              <a:t> пробою та </a:t>
            </a:r>
            <a:r>
              <a:rPr lang="ru-RU" sz="2400" dirty="0" err="1" smtClean="0"/>
              <a:t>використовується</a:t>
            </a:r>
            <a:r>
              <a:rPr lang="ru-RU" sz="2400" dirty="0" smtClean="0"/>
              <a:t> як </a:t>
            </a:r>
            <a:r>
              <a:rPr lang="ru-RU" sz="2400" dirty="0" err="1" smtClean="0"/>
              <a:t>джерело</a:t>
            </a:r>
            <a:r>
              <a:rPr lang="ru-RU" sz="2400" dirty="0" smtClean="0"/>
              <a:t> </a:t>
            </a:r>
            <a:r>
              <a:rPr lang="ru-RU" sz="2400" dirty="0" err="1" smtClean="0"/>
              <a:t>опорної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напруги</a:t>
            </a:r>
            <a:r>
              <a:rPr lang="ru-RU" sz="2400" dirty="0" smtClean="0"/>
              <a:t>;</a:t>
            </a:r>
            <a:endParaRPr lang="ru-RU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628800"/>
            <a:ext cx="4560168" cy="456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sz="3600" dirty="0" err="1" smtClean="0"/>
              <a:t>Детекторні,параметричні</a:t>
            </a:r>
            <a:r>
              <a:rPr lang="ru-RU" sz="3600" dirty="0" smtClean="0"/>
              <a:t> та </a:t>
            </a:r>
            <a:r>
              <a:rPr lang="ru-RU" sz="3600" dirty="0" err="1" smtClean="0"/>
              <a:t>змішувальні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17440"/>
            <a:ext cx="8686800" cy="5040560"/>
          </a:xfrm>
        </p:spPr>
        <p:txBody>
          <a:bodyPr/>
          <a:lstStyle/>
          <a:p>
            <a:r>
              <a:rPr lang="ru-RU" sz="2200" dirty="0" err="1" smtClean="0"/>
              <a:t>Детекторні</a:t>
            </a:r>
            <a:r>
              <a:rPr lang="ru-RU" sz="2200" dirty="0" smtClean="0"/>
              <a:t> - </a:t>
            </a:r>
            <a:r>
              <a:rPr lang="ru-RU" sz="2200" dirty="0" err="1" smtClean="0"/>
              <a:t>напівпровідникові</a:t>
            </a:r>
            <a:r>
              <a:rPr lang="ru-RU" sz="2200" dirty="0" smtClean="0"/>
              <a:t> </a:t>
            </a:r>
            <a:r>
              <a:rPr lang="ru-RU" sz="2200" dirty="0" err="1" smtClean="0"/>
              <a:t>діоди</a:t>
            </a:r>
            <a:r>
              <a:rPr lang="ru-RU" sz="2200" dirty="0" smtClean="0"/>
              <a:t>, </a:t>
            </a:r>
            <a:r>
              <a:rPr lang="ru-RU" sz="2200" dirty="0" err="1" smtClean="0"/>
              <a:t>призначені</a:t>
            </a:r>
            <a:r>
              <a:rPr lang="ru-RU" sz="2200" dirty="0" smtClean="0"/>
              <a:t> для </a:t>
            </a:r>
            <a:r>
              <a:rPr lang="ru-RU" sz="2200" dirty="0" err="1" smtClean="0"/>
              <a:t>детектування</a:t>
            </a:r>
            <a:r>
              <a:rPr lang="ru-RU" sz="2200" dirty="0" smtClean="0"/>
              <a:t> сигналу;</a:t>
            </a:r>
          </a:p>
          <a:p>
            <a:endParaRPr lang="ru-RU" sz="2200" dirty="0" smtClean="0"/>
          </a:p>
          <a:p>
            <a:r>
              <a:rPr lang="ru-RU" sz="2200" dirty="0" err="1" smtClean="0"/>
              <a:t>параметричні</a:t>
            </a:r>
            <a:r>
              <a:rPr lang="ru-RU" sz="2200" dirty="0" smtClean="0"/>
              <a:t> — </a:t>
            </a:r>
            <a:r>
              <a:rPr lang="ru-RU" sz="2200" dirty="0" err="1" smtClean="0"/>
              <a:t>варикапи</a:t>
            </a:r>
            <a:r>
              <a:rPr lang="ru-RU" sz="2200" dirty="0" smtClean="0"/>
              <a:t>, 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призначені</a:t>
            </a:r>
            <a:r>
              <a:rPr lang="ru-RU" sz="2200" dirty="0" smtClean="0"/>
              <a:t> для </a:t>
            </a:r>
            <a:r>
              <a:rPr lang="ru-RU" sz="2200" dirty="0" err="1" smtClean="0"/>
              <a:t>застосування</a:t>
            </a:r>
            <a:r>
              <a:rPr lang="ru-RU" sz="2200" dirty="0" smtClean="0"/>
              <a:t> в </a:t>
            </a:r>
            <a:r>
              <a:rPr lang="ru-RU" sz="2200" dirty="0" err="1" smtClean="0"/>
              <a:t>діапазоні</a:t>
            </a:r>
            <a:r>
              <a:rPr lang="ru-RU" sz="2200" dirty="0" smtClean="0"/>
              <a:t> </a:t>
            </a:r>
            <a:r>
              <a:rPr lang="ru-RU" sz="2200" dirty="0" err="1" smtClean="0"/>
              <a:t>надвисоких</a:t>
            </a:r>
            <a:r>
              <a:rPr lang="ru-RU" sz="2200" dirty="0" smtClean="0"/>
              <a:t> частот у </a:t>
            </a:r>
            <a:r>
              <a:rPr lang="ru-RU" sz="2200" dirty="0" err="1" smtClean="0"/>
              <a:t>параметричних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підсилювачах</a:t>
            </a:r>
            <a:r>
              <a:rPr lang="ru-RU" sz="2200" dirty="0" smtClean="0"/>
              <a:t>,</a:t>
            </a:r>
          </a:p>
          <a:p>
            <a:endParaRPr lang="ru-RU" sz="2200" dirty="0" smtClean="0"/>
          </a:p>
          <a:p>
            <a:r>
              <a:rPr lang="ru-RU" sz="2200" dirty="0" err="1" smtClean="0"/>
              <a:t>змішувальні</a:t>
            </a:r>
            <a:r>
              <a:rPr lang="ru-RU" sz="2200" dirty="0" smtClean="0"/>
              <a:t> — </a:t>
            </a:r>
            <a:r>
              <a:rPr lang="ru-RU" sz="2200" dirty="0" err="1" smtClean="0"/>
              <a:t>напівпровідникові</a:t>
            </a:r>
            <a:r>
              <a:rPr lang="ru-RU" sz="2200" dirty="0" smtClean="0"/>
              <a:t> </a:t>
            </a:r>
            <a:r>
              <a:rPr lang="ru-RU" sz="2200" dirty="0" err="1" smtClean="0"/>
              <a:t>діоди</a:t>
            </a:r>
            <a:r>
              <a:rPr lang="ru-RU" sz="2200" dirty="0" smtClean="0"/>
              <a:t>, </a:t>
            </a:r>
            <a:r>
              <a:rPr lang="ru-RU" sz="2200" dirty="0" err="1" smtClean="0"/>
              <a:t>призначені</a:t>
            </a:r>
            <a:r>
              <a:rPr lang="ru-RU" sz="2200" dirty="0" smtClean="0"/>
              <a:t> для </a:t>
            </a:r>
            <a:r>
              <a:rPr lang="ru-RU" sz="2200" dirty="0" err="1" smtClean="0"/>
              <a:t>перетворення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високочастотних</a:t>
            </a:r>
            <a:r>
              <a:rPr lang="ru-RU" sz="2200" dirty="0" smtClean="0"/>
              <a:t> </a:t>
            </a:r>
            <a:r>
              <a:rPr lang="ru-RU" sz="2200" dirty="0" err="1" smtClean="0"/>
              <a:t>сигналів</a:t>
            </a:r>
            <a:r>
              <a:rPr lang="ru-RU" sz="2200" dirty="0" smtClean="0"/>
              <a:t> у сигнал </a:t>
            </a:r>
            <a:r>
              <a:rPr lang="ru-RU" sz="2200" dirty="0" err="1" smtClean="0"/>
              <a:t>проміжної</a:t>
            </a:r>
            <a:r>
              <a:rPr lang="ru-RU" sz="2200" dirty="0" smtClean="0"/>
              <a:t> </a:t>
            </a:r>
            <a:r>
              <a:rPr lang="ru-RU" sz="2200" dirty="0" err="1" smtClean="0"/>
              <a:t>частоти</a:t>
            </a:r>
            <a:r>
              <a:rPr lang="ru-RU" sz="2200" dirty="0" smtClean="0"/>
              <a:t>.</a:t>
            </a:r>
            <a:endParaRPr lang="ru-RU" sz="22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ru-RU" sz="4000" dirty="0" err="1" smtClean="0"/>
              <a:t>Виготовлення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96752"/>
            <a:ext cx="4464496" cy="5001419"/>
          </a:xfrm>
        </p:spPr>
        <p:txBody>
          <a:bodyPr/>
          <a:lstStyle/>
          <a:p>
            <a:r>
              <a:rPr lang="ru-RU" sz="2200" dirty="0" err="1" smtClean="0"/>
              <a:t>Діоди</a:t>
            </a:r>
            <a:r>
              <a:rPr lang="ru-RU" sz="2200" dirty="0" smtClean="0"/>
              <a:t> </a:t>
            </a:r>
            <a:r>
              <a:rPr lang="ru-RU" sz="2200" dirty="0" err="1" smtClean="0"/>
              <a:t>виготовляють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кремнію</a:t>
            </a:r>
            <a:r>
              <a:rPr lang="ru-RU" sz="2200" dirty="0" smtClean="0"/>
              <a:t>, </a:t>
            </a:r>
            <a:r>
              <a:rPr lang="ru-RU" sz="2200" dirty="0" err="1" smtClean="0"/>
              <a:t>германію</a:t>
            </a:r>
            <a:r>
              <a:rPr lang="ru-RU" sz="2200" dirty="0" smtClean="0"/>
              <a:t>, селену та </a:t>
            </a:r>
            <a:r>
              <a:rPr lang="ru-RU" sz="2200" dirty="0" err="1" smtClean="0"/>
              <a:t>інших</a:t>
            </a:r>
            <a:r>
              <a:rPr lang="ru-RU" sz="2200" dirty="0" smtClean="0"/>
              <a:t> </a:t>
            </a:r>
            <a:r>
              <a:rPr lang="ru-RU" sz="2200" dirty="0" err="1" smtClean="0"/>
              <a:t>напівпровідників</a:t>
            </a:r>
            <a:r>
              <a:rPr lang="ru-RU" sz="2200" dirty="0" smtClean="0"/>
              <a:t>.</a:t>
            </a:r>
          </a:p>
          <a:p>
            <a:endParaRPr lang="uk-UA" sz="2200" dirty="0" smtClean="0"/>
          </a:p>
          <a:p>
            <a:r>
              <a:rPr lang="ru-RU" sz="2200" dirty="0" err="1" smtClean="0"/>
              <a:t>Розглянемо</a:t>
            </a:r>
            <a:r>
              <a:rPr lang="ru-RU" sz="2200" dirty="0" smtClean="0"/>
              <a:t> </a:t>
            </a:r>
            <a:r>
              <a:rPr lang="ru-RU" sz="2200" dirty="0" err="1" smtClean="0"/>
              <a:t>германієвий</a:t>
            </a:r>
            <a:r>
              <a:rPr lang="ru-RU" sz="2200" dirty="0" smtClean="0"/>
              <a:t> </a:t>
            </a:r>
            <a:r>
              <a:rPr lang="ru-RU" sz="2200" dirty="0" err="1" smtClean="0"/>
              <a:t>діод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en-US" sz="2200" dirty="0" smtClean="0"/>
              <a:t>n-</a:t>
            </a:r>
            <a:r>
              <a:rPr lang="ru-RU" sz="2200" dirty="0" err="1" smtClean="0"/>
              <a:t>електропровідністю</a:t>
            </a:r>
            <a:r>
              <a:rPr lang="ru-RU" sz="2200" dirty="0" smtClean="0"/>
              <a:t>. При </a:t>
            </a:r>
            <a:r>
              <a:rPr lang="ru-RU" sz="2200" dirty="0" err="1" smtClean="0"/>
              <a:t>високій</a:t>
            </a:r>
            <a:r>
              <a:rPr lang="ru-RU" sz="2200" dirty="0" smtClean="0"/>
              <a:t> </a:t>
            </a:r>
            <a:r>
              <a:rPr lang="ru-RU" sz="2200" dirty="0" err="1" smtClean="0"/>
              <a:t>температурі</a:t>
            </a:r>
            <a:r>
              <a:rPr lang="ru-RU" sz="2200" dirty="0" smtClean="0"/>
              <a:t> в </a:t>
            </a:r>
            <a:r>
              <a:rPr lang="ru-RU" sz="2200" dirty="0" err="1" smtClean="0"/>
              <a:t>нього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вплавляють</a:t>
            </a:r>
            <a:r>
              <a:rPr lang="ru-RU" sz="2200" dirty="0" smtClean="0"/>
              <a:t> </a:t>
            </a:r>
            <a:r>
              <a:rPr lang="ru-RU" sz="2200" dirty="0" err="1" smtClean="0"/>
              <a:t>індій</a:t>
            </a:r>
            <a:r>
              <a:rPr lang="ru-RU" sz="2200" dirty="0" smtClean="0"/>
              <a:t>, </a:t>
            </a:r>
            <a:r>
              <a:rPr lang="ru-RU" sz="2200" dirty="0" err="1" smtClean="0"/>
              <a:t>внаслідок</a:t>
            </a:r>
            <a:r>
              <a:rPr lang="ru-RU" sz="2200" dirty="0" smtClean="0"/>
              <a:t> </a:t>
            </a:r>
            <a:r>
              <a:rPr lang="ru-RU" sz="2200" dirty="0" err="1" smtClean="0"/>
              <a:t>чого</a:t>
            </a:r>
            <a:r>
              <a:rPr lang="ru-RU" sz="2200" dirty="0" smtClean="0"/>
              <a:t> </a:t>
            </a:r>
            <a:r>
              <a:rPr lang="ru-RU" sz="2200" dirty="0" err="1" smtClean="0"/>
              <a:t>утворюється</a:t>
            </a:r>
            <a:r>
              <a:rPr lang="ru-RU" sz="2200" dirty="0" smtClean="0"/>
              <a:t> </a:t>
            </a:r>
            <a:r>
              <a:rPr lang="ru-RU" sz="2200" dirty="0" err="1" smtClean="0"/>
              <a:t>ділянка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р-електропровідністю</a:t>
            </a:r>
            <a:r>
              <a:rPr lang="ru-RU" sz="2200" dirty="0" smtClean="0"/>
              <a:t>. </a:t>
            </a:r>
          </a:p>
          <a:p>
            <a:endParaRPr lang="ru-RU" sz="2200" dirty="0" smtClean="0"/>
          </a:p>
          <a:p>
            <a:r>
              <a:rPr lang="ru-RU" sz="2200" dirty="0" smtClean="0"/>
              <a:t>На </a:t>
            </a:r>
            <a:r>
              <a:rPr lang="ru-RU" sz="2200" dirty="0" err="1" smtClean="0"/>
              <a:t>межі</a:t>
            </a:r>
            <a:r>
              <a:rPr lang="ru-RU" sz="2200" dirty="0" smtClean="0"/>
              <a:t> </a:t>
            </a:r>
            <a:r>
              <a:rPr lang="ru-RU" sz="2200" dirty="0" err="1" smtClean="0"/>
              <a:t>цих</a:t>
            </a:r>
            <a:r>
              <a:rPr lang="ru-RU" sz="2200" dirty="0" smtClean="0"/>
              <a:t> </a:t>
            </a:r>
            <a:r>
              <a:rPr lang="ru-RU" sz="2200" dirty="0" err="1" smtClean="0"/>
              <a:t>ділянок</a:t>
            </a:r>
            <a:r>
              <a:rPr lang="ru-RU" sz="2200" dirty="0" smtClean="0"/>
              <a:t> </a:t>
            </a:r>
            <a:r>
              <a:rPr lang="ru-RU" sz="2200" dirty="0" err="1" smtClean="0"/>
              <a:t>утворюється</a:t>
            </a:r>
            <a:r>
              <a:rPr lang="ru-RU" sz="2200" dirty="0" smtClean="0"/>
              <a:t> </a:t>
            </a:r>
            <a:r>
              <a:rPr lang="en-US" sz="2200" dirty="0" smtClean="0"/>
              <a:t>p-n </a:t>
            </a:r>
            <a:r>
              <a:rPr lang="ru-RU" sz="2200" dirty="0" err="1" smtClean="0"/>
              <a:t>перехід</a:t>
            </a:r>
            <a:endParaRPr lang="ru-RU" sz="22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772816"/>
            <a:ext cx="391321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283" y="1512079"/>
            <a:ext cx="4285855" cy="5112568"/>
          </a:xfrm>
        </p:spPr>
        <p:txBody>
          <a:bodyPr/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 напівпровідниковий прилад з одним випрямним електричним переходом і двома зовнішніми виводами. </a:t>
            </a:r>
          </a:p>
          <a:p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Випрямним електричним переходом, в напівпровідникових діодах, може бути електронно-дірковий перехід,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гіперперехід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або контакт метал-напівпровідник.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188640"/>
            <a:ext cx="6120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Напівпровідниковий</a:t>
            </a:r>
            <a:r>
              <a:rPr lang="ru-RU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діод</a:t>
            </a:r>
            <a:endParaRPr lang="ru-RU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2447" y="2092187"/>
            <a:ext cx="452185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sz="4000" dirty="0" err="1" smtClean="0"/>
              <a:t>Рівняння</a:t>
            </a:r>
            <a:r>
              <a:rPr lang="ru-RU" sz="4000" dirty="0" smtClean="0"/>
              <a:t> </a:t>
            </a:r>
            <a:r>
              <a:rPr lang="ru-RU" sz="4000" dirty="0" err="1" smtClean="0"/>
              <a:t>ідеального</a:t>
            </a:r>
            <a:r>
              <a:rPr lang="ru-RU" sz="4000" dirty="0" smtClean="0"/>
              <a:t> </a:t>
            </a:r>
            <a:r>
              <a:rPr lang="ru-RU" sz="4000" dirty="0" err="1" smtClean="0"/>
              <a:t>діода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3024336" cy="4929411"/>
          </a:xfrm>
        </p:spPr>
        <p:txBody>
          <a:bodyPr/>
          <a:lstStyle/>
          <a:p>
            <a:r>
              <a:rPr lang="ru-RU" sz="2200" dirty="0" err="1" smtClean="0"/>
              <a:t>Вольт-амперну</a:t>
            </a:r>
            <a:r>
              <a:rPr lang="ru-RU" sz="2200" dirty="0" smtClean="0"/>
              <a:t> характеристику </a:t>
            </a:r>
            <a:r>
              <a:rPr lang="ru-RU" sz="2200" dirty="0" err="1" smtClean="0"/>
              <a:t>ідеального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діода</a:t>
            </a:r>
            <a:r>
              <a:rPr lang="ru-RU" sz="2200" dirty="0" smtClean="0"/>
              <a:t>, </a:t>
            </a:r>
            <a:r>
              <a:rPr lang="ru-RU" sz="2200" dirty="0" err="1" smtClean="0"/>
              <a:t>тобто</a:t>
            </a:r>
            <a:r>
              <a:rPr lang="ru-RU" sz="2200" dirty="0" smtClean="0"/>
              <a:t> </a:t>
            </a:r>
            <a:r>
              <a:rPr lang="ru-RU" sz="2200" dirty="0" err="1" smtClean="0"/>
              <a:t>діода</a:t>
            </a:r>
            <a:r>
              <a:rPr lang="ru-RU" sz="2200" dirty="0" smtClean="0"/>
              <a:t>, в </a:t>
            </a:r>
            <a:r>
              <a:rPr lang="ru-RU" sz="2200" dirty="0" err="1" smtClean="0"/>
              <a:t>якому</a:t>
            </a:r>
            <a:r>
              <a:rPr lang="ru-RU" sz="2200" dirty="0" smtClean="0"/>
              <a:t> не </a:t>
            </a:r>
            <a:r>
              <a:rPr lang="ru-RU" sz="2200" dirty="0" err="1" smtClean="0"/>
              <a:t>враховується</a:t>
            </a:r>
            <a:r>
              <a:rPr lang="ru-RU" sz="2200" dirty="0" smtClean="0"/>
              <a:t> </a:t>
            </a:r>
            <a:r>
              <a:rPr lang="ru-RU" sz="2200" dirty="0" err="1" smtClean="0"/>
              <a:t>можливість</a:t>
            </a:r>
            <a:r>
              <a:rPr lang="ru-RU" sz="2200" dirty="0" smtClean="0"/>
              <a:t> пробою та </a:t>
            </a:r>
            <a:r>
              <a:rPr lang="ru-RU" sz="2200" dirty="0" err="1" smtClean="0"/>
              <a:t>інші</a:t>
            </a:r>
            <a:r>
              <a:rPr lang="ru-RU" sz="2200" dirty="0" smtClean="0"/>
              <a:t> </a:t>
            </a:r>
            <a:r>
              <a:rPr lang="ru-RU" sz="2200" dirty="0" err="1" smtClean="0"/>
              <a:t>фактори</a:t>
            </a:r>
            <a:r>
              <a:rPr lang="ru-RU" sz="2200" dirty="0" smtClean="0"/>
              <a:t>, </a:t>
            </a:r>
            <a:r>
              <a:rPr lang="ru-RU" sz="2200" dirty="0" err="1" smtClean="0"/>
              <a:t>можна</a:t>
            </a:r>
            <a:r>
              <a:rPr lang="ru-RU" sz="2200" dirty="0" smtClean="0"/>
              <a:t> </a:t>
            </a:r>
            <a:r>
              <a:rPr lang="ru-RU" sz="2200" dirty="0" err="1" smtClean="0"/>
              <a:t>описати</a:t>
            </a:r>
            <a:r>
              <a:rPr lang="ru-RU" sz="2200" dirty="0" smtClean="0"/>
              <a:t> </a:t>
            </a:r>
            <a:r>
              <a:rPr lang="ru-RU" sz="2200" dirty="0" err="1" smtClean="0"/>
              <a:t>рівнянням</a:t>
            </a:r>
            <a:r>
              <a:rPr lang="ru-RU" sz="2200" dirty="0" smtClean="0"/>
              <a:t> </a:t>
            </a:r>
            <a:r>
              <a:rPr lang="ru-RU" sz="2200" dirty="0" err="1" smtClean="0"/>
              <a:t>Шоклі</a:t>
            </a:r>
            <a:endParaRPr lang="ru-RU" sz="2200" dirty="0"/>
          </a:p>
        </p:txBody>
      </p:sp>
      <p:pic>
        <p:nvPicPr>
          <p:cNvPr id="39938" name="Picture 2" descr=" I = I_S \left[ \exp\left( \frac{eV_a}{k_BT} \right) -1 \right]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412776"/>
            <a:ext cx="4919454" cy="105588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95936" y="314096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де I — сила струму,      </a:t>
            </a:r>
          </a:p>
          <a:p>
            <a:r>
              <a:rPr lang="ru-RU" dirty="0" smtClean="0"/>
              <a:t>        — сила струму </a:t>
            </a:r>
            <a:r>
              <a:rPr lang="ru-RU" dirty="0" err="1" smtClean="0"/>
              <a:t>насичення</a:t>
            </a:r>
            <a:r>
              <a:rPr lang="ru-RU" dirty="0" smtClean="0"/>
              <a:t> при </a:t>
            </a:r>
            <a:r>
              <a:rPr lang="ru-RU" dirty="0" err="1" smtClean="0"/>
              <a:t>зворотній</a:t>
            </a:r>
            <a:r>
              <a:rPr lang="ru-RU" dirty="0" smtClean="0"/>
              <a:t> </a:t>
            </a:r>
            <a:r>
              <a:rPr lang="ru-RU" dirty="0" err="1" smtClean="0"/>
              <a:t>напрузі</a:t>
            </a:r>
            <a:r>
              <a:rPr lang="ru-RU" dirty="0" smtClean="0"/>
              <a:t>,  </a:t>
            </a:r>
          </a:p>
          <a:p>
            <a:r>
              <a:rPr lang="ru-RU" dirty="0" smtClean="0"/>
              <a:t>       — </a:t>
            </a:r>
            <a:r>
              <a:rPr lang="ru-RU" dirty="0" err="1" smtClean="0"/>
              <a:t>напруга</a:t>
            </a:r>
            <a:r>
              <a:rPr lang="ru-RU" dirty="0" smtClean="0"/>
              <a:t> (в прямому </a:t>
            </a:r>
            <a:r>
              <a:rPr lang="ru-RU" dirty="0" err="1" smtClean="0"/>
              <a:t>напрямку</a:t>
            </a:r>
            <a:r>
              <a:rPr lang="ru-RU" dirty="0" smtClean="0"/>
              <a:t>), </a:t>
            </a:r>
          </a:p>
          <a:p>
            <a:r>
              <a:rPr lang="ru-RU" dirty="0" smtClean="0"/>
              <a:t>        — стала Больцмана,</a:t>
            </a:r>
          </a:p>
          <a:p>
            <a:r>
              <a:rPr lang="ru-RU" dirty="0" smtClean="0"/>
              <a:t> T — температура.</a:t>
            </a:r>
            <a:endParaRPr lang="ru-RU" dirty="0"/>
          </a:p>
        </p:txBody>
      </p:sp>
      <p:pic>
        <p:nvPicPr>
          <p:cNvPr id="39940" name="Picture 4" descr=" I_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501008"/>
            <a:ext cx="323938" cy="305941"/>
          </a:xfrm>
          <a:prstGeom prst="rect">
            <a:avLst/>
          </a:prstGeom>
          <a:noFill/>
        </p:spPr>
      </p:pic>
      <p:pic>
        <p:nvPicPr>
          <p:cNvPr id="39942" name="Picture 6" descr=" V_a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077072"/>
            <a:ext cx="288032" cy="272030"/>
          </a:xfrm>
          <a:prstGeom prst="rect">
            <a:avLst/>
          </a:prstGeom>
          <a:noFill/>
        </p:spPr>
      </p:pic>
      <p:pic>
        <p:nvPicPr>
          <p:cNvPr id="39944" name="Picture 8" descr=" k_B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293096"/>
            <a:ext cx="338861" cy="288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339752" y="54452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Величину                          </a:t>
            </a:r>
            <a:r>
              <a:rPr lang="ru-RU" dirty="0" err="1" smtClean="0"/>
              <a:t>називають</a:t>
            </a:r>
            <a:r>
              <a:rPr lang="ru-RU" dirty="0" smtClean="0"/>
              <a:t> термальною </a:t>
            </a:r>
            <a:r>
              <a:rPr lang="ru-RU" dirty="0" err="1" smtClean="0"/>
              <a:t>напругою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9946" name="Picture 10" descr=" V_T = k_BT/e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5445224"/>
            <a:ext cx="1321303" cy="272033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ru-RU" sz="3600" dirty="0" smtClean="0"/>
              <a:t>Характеристики </a:t>
            </a:r>
            <a:r>
              <a:rPr lang="ru-RU" sz="3600" dirty="0" err="1" smtClean="0"/>
              <a:t>діодів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4785395"/>
          </a:xfrm>
        </p:spPr>
        <p:txBody>
          <a:bodyPr/>
          <a:lstStyle/>
          <a:p>
            <a:r>
              <a:rPr lang="en-US" sz="2800" dirty="0" smtClean="0"/>
              <a:t>Is — </a:t>
            </a:r>
            <a:r>
              <a:rPr lang="ru-RU" sz="2800" dirty="0" smtClean="0"/>
              <a:t>струм </a:t>
            </a:r>
            <a:r>
              <a:rPr lang="ru-RU" sz="2800" dirty="0" err="1" smtClean="0"/>
              <a:t>насичення</a:t>
            </a:r>
            <a:r>
              <a:rPr lang="ru-RU" sz="2800" dirty="0" smtClean="0"/>
              <a:t> (</a:t>
            </a:r>
            <a:r>
              <a:rPr lang="ru-RU" sz="2800" dirty="0" err="1" smtClean="0"/>
              <a:t>тепловий</a:t>
            </a:r>
            <a:r>
              <a:rPr lang="ru-RU" sz="2800" dirty="0" smtClean="0"/>
              <a:t> </a:t>
            </a:r>
            <a:r>
              <a:rPr lang="ru-RU" sz="2800" dirty="0" err="1" smtClean="0"/>
              <a:t>струм</a:t>
            </a:r>
            <a:r>
              <a:rPr lang="ru-RU" sz="2800" dirty="0" smtClean="0"/>
              <a:t>)</a:t>
            </a:r>
          </a:p>
          <a:p>
            <a:r>
              <a:rPr lang="ru-RU" sz="2800" dirty="0" smtClean="0"/>
              <a:t> </a:t>
            </a:r>
            <a:r>
              <a:rPr lang="en-US" sz="2800" dirty="0" smtClean="0"/>
              <a:t>R</a:t>
            </a:r>
            <a:r>
              <a:rPr lang="ru-RU" sz="2800" dirty="0" smtClean="0"/>
              <a:t>б — </a:t>
            </a:r>
            <a:r>
              <a:rPr lang="ru-RU" sz="2800" dirty="0" err="1" smtClean="0"/>
              <a:t>опір</a:t>
            </a:r>
            <a:r>
              <a:rPr lang="ru-RU" sz="2800" dirty="0" smtClean="0"/>
              <a:t> </a:t>
            </a:r>
            <a:r>
              <a:rPr lang="ru-RU" sz="2800" dirty="0" err="1" smtClean="0"/>
              <a:t>бази</a:t>
            </a:r>
            <a:r>
              <a:rPr lang="ru-RU" sz="2800" dirty="0" smtClean="0"/>
              <a:t> </a:t>
            </a:r>
            <a:r>
              <a:rPr lang="ru-RU" sz="2800" dirty="0" err="1" smtClean="0"/>
              <a:t>діода</a:t>
            </a:r>
            <a:endParaRPr lang="ru-RU" sz="2800" dirty="0" smtClean="0"/>
          </a:p>
          <a:p>
            <a:r>
              <a:rPr lang="ru-RU" sz="2800" dirty="0" smtClean="0"/>
              <a:t> </a:t>
            </a:r>
            <a:r>
              <a:rPr lang="en-US" sz="2800" dirty="0" smtClean="0"/>
              <a:t>R</a:t>
            </a:r>
            <a:r>
              <a:rPr lang="ru-RU" sz="2800" dirty="0" smtClean="0"/>
              <a:t>а — </a:t>
            </a:r>
            <a:r>
              <a:rPr lang="ru-RU" sz="2800" dirty="0" err="1" smtClean="0"/>
              <a:t>активний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опір</a:t>
            </a:r>
            <a:endParaRPr lang="ru-RU" sz="2800" dirty="0" smtClean="0"/>
          </a:p>
          <a:p>
            <a:r>
              <a:rPr lang="ru-RU" sz="2800" dirty="0" smtClean="0"/>
              <a:t> </a:t>
            </a:r>
            <a:r>
              <a:rPr lang="en-US" sz="2800" dirty="0" smtClean="0"/>
              <a:t>R</a:t>
            </a:r>
            <a:r>
              <a:rPr lang="ru-RU" sz="2800" dirty="0" smtClean="0"/>
              <a:t>Д — </a:t>
            </a:r>
            <a:r>
              <a:rPr lang="ru-RU" sz="2800" dirty="0" err="1" smtClean="0"/>
              <a:t>диференційний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опір</a:t>
            </a:r>
            <a:endParaRPr lang="ru-RU" sz="2800" dirty="0" smtClean="0"/>
          </a:p>
          <a:p>
            <a:r>
              <a:rPr lang="ru-RU" sz="2800" dirty="0" smtClean="0"/>
              <a:t> </a:t>
            </a:r>
            <a:r>
              <a:rPr lang="en-US" sz="2800" dirty="0" smtClean="0"/>
              <a:t>C</a:t>
            </a:r>
            <a:r>
              <a:rPr lang="ru-RU" sz="2800" dirty="0" smtClean="0"/>
              <a:t>б — </a:t>
            </a:r>
            <a:r>
              <a:rPr lang="ru-RU" sz="2800" dirty="0" err="1" smtClean="0"/>
              <a:t>бар'єрна</a:t>
            </a:r>
            <a:r>
              <a:rPr lang="ru-RU" sz="2800" dirty="0" smtClean="0"/>
              <a:t> </a:t>
            </a:r>
            <a:r>
              <a:rPr lang="ru-RU" sz="2800" dirty="0" err="1" smtClean="0"/>
              <a:t>ємність</a:t>
            </a:r>
            <a:endParaRPr lang="ru-RU" sz="2800" dirty="0" smtClean="0"/>
          </a:p>
          <a:p>
            <a:r>
              <a:rPr lang="ru-RU" sz="2800" dirty="0" smtClean="0"/>
              <a:t> СД — </a:t>
            </a:r>
            <a:r>
              <a:rPr lang="ru-RU" sz="2800" dirty="0" err="1" smtClean="0"/>
              <a:t>дифузійна</a:t>
            </a:r>
            <a:r>
              <a:rPr lang="ru-RU" sz="2800" dirty="0" smtClean="0"/>
              <a:t> </a:t>
            </a:r>
            <a:r>
              <a:rPr lang="ru-RU" sz="2800" dirty="0" err="1" smtClean="0"/>
              <a:t>ємність</a:t>
            </a:r>
            <a:endParaRPr lang="ru-RU" sz="2800" dirty="0" smtClean="0"/>
          </a:p>
          <a:p>
            <a:r>
              <a:rPr lang="ru-RU" sz="2800" dirty="0" smtClean="0"/>
              <a:t> </a:t>
            </a:r>
            <a:r>
              <a:rPr lang="en-US" sz="2800" dirty="0" smtClean="0"/>
              <a:t>R</a:t>
            </a:r>
            <a:r>
              <a:rPr lang="ru-RU" sz="2800" dirty="0" err="1" smtClean="0"/>
              <a:t>тп</a:t>
            </a:r>
            <a:r>
              <a:rPr lang="ru-RU" sz="2800" dirty="0" smtClean="0"/>
              <a:t> к — </a:t>
            </a:r>
            <a:r>
              <a:rPr lang="ru-RU" sz="2800" dirty="0" err="1" smtClean="0"/>
              <a:t>тепловий</a:t>
            </a:r>
            <a:r>
              <a:rPr lang="ru-RU" sz="2800" dirty="0" smtClean="0"/>
              <a:t> </a:t>
            </a:r>
            <a:r>
              <a:rPr lang="ru-RU" sz="2800" dirty="0" err="1" smtClean="0"/>
              <a:t>опір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перехід-корпус</a:t>
            </a:r>
            <a:endParaRPr lang="ru-RU" sz="2800" dirty="0" smtClean="0"/>
          </a:p>
          <a:p>
            <a:r>
              <a:rPr lang="ru-RU" sz="2800" dirty="0" smtClean="0"/>
              <a:t> КВ — </a:t>
            </a:r>
            <a:r>
              <a:rPr lang="ru-RU" sz="2800" dirty="0" err="1" smtClean="0"/>
              <a:t>коефіцієнт</a:t>
            </a:r>
            <a:r>
              <a:rPr lang="ru-RU" sz="2800" dirty="0" smtClean="0"/>
              <a:t> </a:t>
            </a:r>
            <a:r>
              <a:rPr lang="ru-RU" sz="2800" dirty="0" err="1" smtClean="0"/>
              <a:t>випростування</a:t>
            </a:r>
            <a:endParaRPr lang="ru-RU" sz="2800" dirty="0" smtClean="0"/>
          </a:p>
          <a:p>
            <a:r>
              <a:rPr lang="ru-RU" sz="2800" dirty="0" smtClean="0"/>
              <a:t> </a:t>
            </a:r>
            <a:r>
              <a:rPr lang="el-GR" sz="2800" dirty="0" smtClean="0"/>
              <a:t>φ</a:t>
            </a:r>
            <a:r>
              <a:rPr lang="ru-RU" sz="2800" dirty="0" smtClean="0"/>
              <a:t>к — контактна </a:t>
            </a:r>
            <a:r>
              <a:rPr lang="ru-RU" sz="2800" dirty="0" err="1" smtClean="0"/>
              <a:t>різниця</a:t>
            </a:r>
            <a:r>
              <a:rPr lang="ru-RU" sz="2800" dirty="0" smtClean="0"/>
              <a:t> </a:t>
            </a:r>
            <a:r>
              <a:rPr lang="ru-RU" sz="2800" dirty="0" err="1" smtClean="0"/>
              <a:t>потенціалів</a:t>
            </a:r>
            <a:endParaRPr lang="ru-RU" sz="28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 err="1" smtClean="0"/>
              <a:t>Використання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6876256" cy="4857403"/>
          </a:xfrm>
        </p:spPr>
        <p:txBody>
          <a:bodyPr/>
          <a:lstStyle/>
          <a:p>
            <a:r>
              <a:rPr lang="ru-RU" sz="2400" dirty="0" err="1" smtClean="0"/>
              <a:t>Діоди</a:t>
            </a:r>
            <a:r>
              <a:rPr lang="ru-RU" sz="2400" dirty="0" smtClean="0"/>
              <a:t> широко </a:t>
            </a:r>
            <a:r>
              <a:rPr lang="ru-RU" sz="2400" dirty="0" err="1" smtClean="0"/>
              <a:t>використовуються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електротехніці</a:t>
            </a:r>
            <a:r>
              <a:rPr lang="ru-RU" sz="2400" dirty="0" smtClean="0"/>
              <a:t>, </a:t>
            </a:r>
            <a:r>
              <a:rPr lang="ru-RU" sz="2400" dirty="0" err="1" smtClean="0"/>
              <a:t>електроніці</a:t>
            </a:r>
            <a:r>
              <a:rPr lang="ru-RU" sz="2400" dirty="0" smtClean="0"/>
              <a:t> та </a:t>
            </a:r>
            <a:r>
              <a:rPr lang="ru-RU" sz="2400" dirty="0" err="1" smtClean="0"/>
              <a:t>радіотехніці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ru-RU" sz="2400" dirty="0" err="1" smtClean="0"/>
              <a:t>Діоди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використовуються</a:t>
            </a:r>
            <a:r>
              <a:rPr lang="ru-RU" sz="2400" dirty="0" smtClean="0"/>
              <a:t> при </a:t>
            </a:r>
            <a:r>
              <a:rPr lang="ru-RU" sz="2400" dirty="0" err="1" smtClean="0"/>
              <a:t>демодуляції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амплітудно-модульованого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радіосигналу</a:t>
            </a:r>
            <a:r>
              <a:rPr lang="ru-RU" sz="2400" dirty="0" smtClean="0"/>
              <a:t>, </a:t>
            </a:r>
            <a:r>
              <a:rPr lang="ru-RU" sz="2400" dirty="0" err="1" smtClean="0"/>
              <a:t>тобто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виділення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низькочастотної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складової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високочастотного</a:t>
            </a:r>
            <a:r>
              <a:rPr lang="ru-RU" sz="2400" dirty="0" smtClean="0"/>
              <a:t> сигналу.</a:t>
            </a:r>
          </a:p>
          <a:p>
            <a:endParaRPr lang="uk-UA" sz="2000" dirty="0" smtClean="0"/>
          </a:p>
          <a:p>
            <a:pPr>
              <a:buNone/>
            </a:pPr>
            <a:endParaRPr lang="ru-RU" sz="20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4713387"/>
          </a:xfrm>
        </p:spPr>
        <p:txBody>
          <a:bodyPr/>
          <a:lstStyle/>
          <a:p>
            <a:r>
              <a:rPr lang="ru-RU" sz="2400" dirty="0" err="1" smtClean="0"/>
              <a:t>Світлодіоди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використовуються</a:t>
            </a:r>
            <a:r>
              <a:rPr lang="ru-RU" sz="2400" dirty="0" smtClean="0"/>
              <a:t> як </a:t>
            </a:r>
            <a:r>
              <a:rPr lang="ru-RU" sz="2400" dirty="0" err="1" smtClean="0"/>
              <a:t>джерела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світла</a:t>
            </a:r>
            <a:r>
              <a:rPr lang="ru-RU" sz="2400" dirty="0" smtClean="0"/>
              <a:t>, а </a:t>
            </a:r>
            <a:r>
              <a:rPr lang="ru-RU" sz="2400" dirty="0" err="1" smtClean="0"/>
              <a:t>фотодіоди</a:t>
            </a:r>
            <a:r>
              <a:rPr lang="ru-RU" sz="2400" dirty="0" smtClean="0"/>
              <a:t> — як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індикатори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err="1" smtClean="0"/>
              <a:t>Діоди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використовуються</a:t>
            </a:r>
            <a:r>
              <a:rPr lang="ru-RU" sz="2400" dirty="0" smtClean="0"/>
              <a:t>,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, для </a:t>
            </a:r>
            <a:r>
              <a:rPr lang="ru-RU" sz="2400" dirty="0" err="1" smtClean="0"/>
              <a:t>вимірювання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температури</a:t>
            </a:r>
            <a:r>
              <a:rPr lang="ru-RU" sz="2400" dirty="0" smtClean="0"/>
              <a:t>, </a:t>
            </a:r>
            <a:r>
              <a:rPr lang="ru-RU" sz="2400" dirty="0" err="1" smtClean="0"/>
              <a:t>оскільки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падіння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напруги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діоді</a:t>
            </a:r>
            <a:r>
              <a:rPr lang="ru-RU" sz="2400" dirty="0" smtClean="0"/>
              <a:t> (при прямому </a:t>
            </a:r>
            <a:r>
              <a:rPr lang="ru-RU" sz="2400" dirty="0" err="1" smtClean="0"/>
              <a:t>включенні</a:t>
            </a:r>
            <a:r>
              <a:rPr lang="ru-RU" sz="2400" dirty="0" smtClean="0"/>
              <a:t>) </a:t>
            </a:r>
            <a:r>
              <a:rPr lang="ru-RU" sz="2400" dirty="0" err="1" smtClean="0"/>
              <a:t>залежить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температури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ru-RU" sz="2400" dirty="0" err="1" smtClean="0"/>
              <a:t>Варікапи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виконують</a:t>
            </a:r>
            <a:r>
              <a:rPr lang="ru-RU" sz="2400" dirty="0" smtClean="0"/>
              <a:t> роль </a:t>
            </a:r>
            <a:r>
              <a:rPr lang="ru-RU" sz="2400" dirty="0" err="1" smtClean="0"/>
              <a:t>керованої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напругою</a:t>
            </a:r>
            <a:r>
              <a:rPr lang="ru-RU" sz="2400" dirty="0" smtClean="0"/>
              <a:t> </a:t>
            </a:r>
            <a:r>
              <a:rPr lang="ru-RU" sz="2400" dirty="0" err="1" smtClean="0"/>
              <a:t>ємності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57400"/>
            <a:ext cx="8579296" cy="5400600"/>
          </a:xfrm>
        </p:spPr>
        <p:txBody>
          <a:bodyPr/>
          <a:lstStyle/>
          <a:p>
            <a:r>
              <a:rPr lang="ru-RU" sz="2200" dirty="0" err="1" smtClean="0"/>
              <a:t>Інше</a:t>
            </a:r>
            <a:r>
              <a:rPr lang="ru-RU" sz="2200" dirty="0" smtClean="0"/>
              <a:t> </a:t>
            </a:r>
            <a:r>
              <a:rPr lang="ru-RU" sz="2200" dirty="0" err="1" smtClean="0"/>
              <a:t>використання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діодів</a:t>
            </a:r>
            <a:r>
              <a:rPr lang="ru-RU" sz="2200" dirty="0" smtClean="0"/>
              <a:t> — у </a:t>
            </a:r>
            <a:r>
              <a:rPr lang="ru-RU" sz="2200" dirty="0" err="1" smtClean="0"/>
              <a:t>клавіатурі</a:t>
            </a:r>
            <a:r>
              <a:rPr lang="ru-RU" sz="2200" dirty="0" smtClean="0"/>
              <a:t> </a:t>
            </a:r>
            <a:r>
              <a:rPr lang="ru-RU" sz="2200" dirty="0" err="1" smtClean="0"/>
              <a:t>електронних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музичних</a:t>
            </a:r>
            <a:r>
              <a:rPr lang="ru-RU" sz="2200" dirty="0" smtClean="0"/>
              <a:t> </a:t>
            </a:r>
            <a:r>
              <a:rPr lang="ru-RU" sz="2200" dirty="0" err="1" smtClean="0"/>
              <a:t>інструментів</a:t>
            </a:r>
            <a:r>
              <a:rPr lang="ru-RU" sz="2200" dirty="0" smtClean="0"/>
              <a:t>. </a:t>
            </a:r>
          </a:p>
          <a:p>
            <a:r>
              <a:rPr lang="ru-RU" sz="2200" dirty="0" smtClean="0"/>
              <a:t>Для </a:t>
            </a:r>
            <a:r>
              <a:rPr lang="ru-RU" sz="2200" dirty="0" err="1" smtClean="0"/>
              <a:t>зменшення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кількості</a:t>
            </a:r>
            <a:r>
              <a:rPr lang="ru-RU" sz="2200" dirty="0" smtClean="0"/>
              <a:t> </a:t>
            </a:r>
            <a:r>
              <a:rPr lang="ru-RU" sz="2200" dirty="0" err="1" smtClean="0"/>
              <a:t>проводів</a:t>
            </a:r>
            <a:r>
              <a:rPr lang="ru-RU" sz="2200" dirty="0" smtClean="0"/>
              <a:t> </a:t>
            </a:r>
            <a:r>
              <a:rPr lang="ru-RU" sz="2200" dirty="0" err="1" smtClean="0"/>
              <a:t>ці</a:t>
            </a:r>
            <a:r>
              <a:rPr lang="ru-RU" sz="2200" dirty="0" smtClean="0"/>
              <a:t> </a:t>
            </a:r>
            <a:r>
              <a:rPr lang="ru-RU" sz="2200" dirty="0" err="1" smtClean="0"/>
              <a:t>інструменти</a:t>
            </a:r>
            <a:r>
              <a:rPr lang="ru-RU" sz="2200" dirty="0" smtClean="0"/>
              <a:t> часто </a:t>
            </a:r>
            <a:r>
              <a:rPr lang="ru-RU" sz="2200" dirty="0" err="1" smtClean="0"/>
              <a:t>використовують</a:t>
            </a:r>
            <a:r>
              <a:rPr lang="ru-RU" sz="2200" dirty="0" smtClean="0"/>
              <a:t> плати </a:t>
            </a:r>
            <a:r>
              <a:rPr lang="ru-RU" sz="2200" dirty="0" err="1" smtClean="0"/>
              <a:t>клавіатурних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матриць</a:t>
            </a:r>
            <a:r>
              <a:rPr lang="ru-RU" sz="2200" dirty="0" smtClean="0"/>
              <a:t>. Контролер </a:t>
            </a:r>
            <a:r>
              <a:rPr lang="ru-RU" sz="2200" dirty="0" err="1" smtClean="0"/>
              <a:t>клавіатури</a:t>
            </a:r>
            <a:r>
              <a:rPr lang="ru-RU" sz="2200" dirty="0" smtClean="0"/>
              <a:t> </a:t>
            </a:r>
            <a:r>
              <a:rPr lang="ru-RU" sz="2200" dirty="0" err="1" smtClean="0"/>
              <a:t>сканує</a:t>
            </a:r>
            <a:r>
              <a:rPr lang="ru-RU" sz="2200" dirty="0" smtClean="0"/>
              <a:t> рядки </a:t>
            </a:r>
            <a:r>
              <a:rPr lang="ru-RU" sz="2200" dirty="0" err="1" smtClean="0"/>
              <a:t>й</a:t>
            </a:r>
            <a:r>
              <a:rPr lang="ru-RU" sz="2200" dirty="0" smtClean="0"/>
              <a:t> </a:t>
            </a:r>
            <a:r>
              <a:rPr lang="ru-RU" sz="2200" dirty="0" err="1" smtClean="0"/>
              <a:t>стовпчики</a:t>
            </a:r>
            <a:r>
              <a:rPr lang="ru-RU" sz="2200" dirty="0" smtClean="0"/>
              <a:t>, </a:t>
            </a:r>
            <a:r>
              <a:rPr lang="ru-RU" sz="2200" dirty="0" err="1" smtClean="0"/>
              <a:t>щоб</a:t>
            </a:r>
            <a:r>
              <a:rPr lang="ru-RU" sz="2200" dirty="0" smtClean="0"/>
              <a:t> </a:t>
            </a:r>
            <a:r>
              <a:rPr lang="ru-RU" sz="2200" dirty="0" err="1" smtClean="0"/>
              <a:t>визначити</a:t>
            </a:r>
            <a:r>
              <a:rPr lang="ru-RU" sz="2200" dirty="0" smtClean="0"/>
              <a:t>, яку </a:t>
            </a:r>
            <a:r>
              <a:rPr lang="ru-RU" sz="2200" dirty="0" err="1" smtClean="0"/>
              <a:t>клавішу</a:t>
            </a:r>
            <a:r>
              <a:rPr lang="ru-RU" sz="2200" dirty="0" smtClean="0"/>
              <a:t> </a:t>
            </a:r>
            <a:r>
              <a:rPr lang="ru-RU" sz="2200" dirty="0" err="1" smtClean="0"/>
              <a:t>натиснув</a:t>
            </a:r>
            <a:r>
              <a:rPr lang="ru-RU" sz="2200" dirty="0" smtClean="0"/>
              <a:t> </a:t>
            </a:r>
            <a:r>
              <a:rPr lang="ru-RU" sz="2200" dirty="0" err="1" smtClean="0"/>
              <a:t>музикант</a:t>
            </a:r>
            <a:r>
              <a:rPr lang="ru-RU" sz="2200" dirty="0" smtClean="0"/>
              <a:t>. </a:t>
            </a:r>
          </a:p>
          <a:p>
            <a:r>
              <a:rPr lang="ru-RU" sz="2200" dirty="0" err="1" smtClean="0"/>
              <a:t>Виникає</a:t>
            </a:r>
            <a:r>
              <a:rPr lang="ru-RU" sz="2200" dirty="0" smtClean="0"/>
              <a:t> проблема в тому, </a:t>
            </a:r>
            <a:r>
              <a:rPr lang="ru-RU" sz="2200" dirty="0" err="1" smtClean="0"/>
              <a:t>що</a:t>
            </a:r>
            <a:r>
              <a:rPr lang="ru-RU" sz="2200" dirty="0" smtClean="0"/>
              <a:t> при </a:t>
            </a:r>
            <a:r>
              <a:rPr lang="ru-RU" sz="2200" dirty="0" err="1" smtClean="0"/>
              <a:t>одночасному</a:t>
            </a:r>
            <a:r>
              <a:rPr lang="ru-RU" sz="2200" dirty="0" smtClean="0"/>
              <a:t> </a:t>
            </a:r>
            <a:r>
              <a:rPr lang="ru-RU" sz="2200" dirty="0" err="1" smtClean="0"/>
              <a:t>натисненні</a:t>
            </a:r>
            <a:r>
              <a:rPr lang="ru-RU" sz="2200" dirty="0" smtClean="0"/>
              <a:t> на </a:t>
            </a:r>
            <a:r>
              <a:rPr lang="ru-RU" sz="2200" dirty="0" err="1" smtClean="0"/>
              <a:t>декілька</a:t>
            </a:r>
            <a:r>
              <a:rPr lang="ru-RU" sz="2200" dirty="0" smtClean="0"/>
              <a:t> </a:t>
            </a:r>
            <a:r>
              <a:rPr lang="ru-RU" sz="2200" dirty="0" err="1" smtClean="0"/>
              <a:t>клавіш</a:t>
            </a:r>
            <a:r>
              <a:rPr lang="ru-RU" sz="2200" dirty="0" smtClean="0"/>
              <a:t>, струм </a:t>
            </a:r>
            <a:r>
              <a:rPr lang="ru-RU" sz="2200" dirty="0" err="1" smtClean="0"/>
              <a:t>може</a:t>
            </a:r>
            <a:r>
              <a:rPr lang="ru-RU" sz="2200" dirty="0" smtClean="0"/>
              <a:t> </a:t>
            </a:r>
            <a:r>
              <a:rPr lang="ru-RU" sz="2200" dirty="0" err="1" smtClean="0"/>
              <a:t>текти</a:t>
            </a:r>
            <a:r>
              <a:rPr lang="ru-RU" sz="2200" dirty="0" smtClean="0"/>
              <a:t> в </a:t>
            </a:r>
            <a:r>
              <a:rPr lang="ru-RU" sz="2200" dirty="0" err="1" smtClean="0"/>
              <a:t>зворотному</a:t>
            </a:r>
            <a:r>
              <a:rPr lang="ru-RU" sz="2200" dirty="0" smtClean="0"/>
              <a:t> </a:t>
            </a:r>
            <a:r>
              <a:rPr lang="ru-RU" sz="2200" dirty="0" err="1" smtClean="0"/>
              <a:t>напрямку</a:t>
            </a:r>
            <a:r>
              <a:rPr lang="ru-RU" sz="2200" dirty="0" smtClean="0"/>
              <a:t> </a:t>
            </a:r>
            <a:r>
              <a:rPr lang="ru-RU" sz="2200" dirty="0" err="1" smtClean="0"/>
              <a:t>й</a:t>
            </a:r>
            <a:r>
              <a:rPr lang="ru-RU" sz="2200" dirty="0" smtClean="0"/>
              <a:t> </a:t>
            </a:r>
            <a:r>
              <a:rPr lang="ru-RU" sz="2200" dirty="0" err="1" smtClean="0"/>
              <a:t>викликати</a:t>
            </a:r>
            <a:r>
              <a:rPr lang="ru-RU" sz="2200" dirty="0" smtClean="0"/>
              <a:t> </a:t>
            </a:r>
            <a:r>
              <a:rPr lang="ru-RU" sz="2200" dirty="0" err="1" smtClean="0"/>
              <a:t>фантомні</a:t>
            </a:r>
            <a:r>
              <a:rPr lang="ru-RU" sz="2200" dirty="0" smtClean="0"/>
              <a:t> </a:t>
            </a:r>
            <a:r>
              <a:rPr lang="ru-RU" sz="2200" dirty="0" err="1" smtClean="0"/>
              <a:t>ноти</a:t>
            </a:r>
            <a:r>
              <a:rPr lang="ru-RU" sz="2200" dirty="0" smtClean="0"/>
              <a:t>. </a:t>
            </a:r>
          </a:p>
          <a:p>
            <a:r>
              <a:rPr lang="ru-RU" sz="2200" dirty="0" err="1" smtClean="0"/>
              <a:t>Щоб</a:t>
            </a:r>
            <a:r>
              <a:rPr lang="ru-RU" sz="2200" dirty="0" smtClean="0"/>
              <a:t> </a:t>
            </a:r>
            <a:r>
              <a:rPr lang="ru-RU" sz="2200" dirty="0" err="1" smtClean="0"/>
              <a:t>запобігти</a:t>
            </a:r>
            <a:r>
              <a:rPr lang="ru-RU" sz="2200" dirty="0" smtClean="0"/>
              <a:t> </a:t>
            </a:r>
            <a:r>
              <a:rPr lang="ru-RU" sz="2200" dirty="0" err="1" smtClean="0"/>
              <a:t>цьому</a:t>
            </a:r>
            <a:r>
              <a:rPr lang="ru-RU" sz="2200" dirty="0" smtClean="0"/>
              <a:t>, </a:t>
            </a:r>
            <a:r>
              <a:rPr lang="ru-RU" sz="2200" dirty="0" err="1" smtClean="0"/>
              <a:t>клавітатурні</a:t>
            </a:r>
            <a:r>
              <a:rPr lang="ru-RU" sz="2200" dirty="0" smtClean="0"/>
              <a:t> </a:t>
            </a:r>
            <a:r>
              <a:rPr lang="ru-RU" sz="2200" dirty="0" err="1" smtClean="0"/>
              <a:t>матриці</a:t>
            </a:r>
            <a:r>
              <a:rPr lang="ru-RU" sz="2200" dirty="0" smtClean="0"/>
              <a:t> </a:t>
            </a:r>
            <a:r>
              <a:rPr lang="ru-RU" sz="2200" dirty="0" err="1" smtClean="0"/>
              <a:t>мають</a:t>
            </a:r>
            <a:r>
              <a:rPr lang="ru-RU" sz="2200" dirty="0" smtClean="0"/>
              <a:t> </a:t>
            </a:r>
            <a:r>
              <a:rPr lang="ru-RU" sz="2200" dirty="0" err="1" smtClean="0"/>
              <a:t>діод</a:t>
            </a:r>
            <a:r>
              <a:rPr lang="ru-RU" sz="2200" dirty="0" smtClean="0"/>
              <a:t> </a:t>
            </a:r>
            <a:r>
              <a:rPr lang="ru-RU" sz="2200" dirty="0" err="1" smtClean="0"/>
              <a:t>під</a:t>
            </a:r>
            <a:r>
              <a:rPr lang="ru-RU" sz="2200" dirty="0" smtClean="0"/>
              <a:t> кожною </a:t>
            </a:r>
            <a:r>
              <a:rPr lang="ru-RU" sz="2200" dirty="0" err="1" smtClean="0"/>
              <a:t>клавішею</a:t>
            </a:r>
            <a:r>
              <a:rPr lang="ru-RU" sz="2200" dirty="0" smtClean="0"/>
              <a:t>.</a:t>
            </a:r>
            <a:endParaRPr lang="ru-RU" sz="22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507288" cy="4641379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методом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переходу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бувають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Точкові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Планарні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діод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Шотткі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16632"/>
            <a:ext cx="81369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Класифікацію</a:t>
            </a:r>
            <a:r>
              <a:rPr lang="ru-RU" sz="2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26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напівпровідникових</a:t>
            </a:r>
            <a:r>
              <a:rPr lang="ru-RU" sz="2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26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діодів</a:t>
            </a:r>
            <a:r>
              <a:rPr lang="ru-RU" sz="2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26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проводять</a:t>
            </a:r>
            <a:r>
              <a:rPr lang="ru-RU" sz="2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за </a:t>
            </a:r>
            <a:r>
              <a:rPr lang="ru-RU" sz="26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наступними</a:t>
            </a:r>
            <a:r>
              <a:rPr lang="ru-RU" sz="2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26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ознаками</a:t>
            </a:r>
            <a:r>
              <a:rPr lang="ru-RU" sz="2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:</a:t>
            </a:r>
            <a:endParaRPr lang="ru-RU" sz="26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6264696" cy="6153547"/>
          </a:xfrm>
        </p:spPr>
        <p:txBody>
          <a:bodyPr/>
          <a:lstStyle/>
          <a:p>
            <a:r>
              <a:rPr lang="ru-RU" sz="2200" dirty="0" smtClean="0"/>
              <a:t>У </a:t>
            </a:r>
            <a:r>
              <a:rPr lang="ru-RU" sz="2200" dirty="0" err="1" smtClean="0"/>
              <a:t>яких</a:t>
            </a:r>
            <a:r>
              <a:rPr lang="ru-RU" sz="2200" dirty="0" smtClean="0"/>
              <a:t> </a:t>
            </a:r>
            <a:r>
              <a:rPr lang="ru-RU" sz="2200" dirty="0" err="1" smtClean="0"/>
              <a:t>використовується</a:t>
            </a:r>
            <a:r>
              <a:rPr lang="ru-RU" sz="2200" dirty="0" smtClean="0"/>
              <a:t> пластинка </a:t>
            </a:r>
            <a:r>
              <a:rPr lang="ru-RU" sz="2200" dirty="0" err="1" smtClean="0"/>
              <a:t>германію</a:t>
            </a:r>
            <a:r>
              <a:rPr lang="ru-RU" sz="2200" dirty="0" smtClean="0"/>
              <a:t> </a:t>
            </a:r>
            <a:r>
              <a:rPr lang="ru-RU" sz="2200" dirty="0" err="1" smtClean="0"/>
              <a:t>або</a:t>
            </a:r>
            <a:r>
              <a:rPr lang="ru-RU" sz="2200" dirty="0" smtClean="0"/>
              <a:t> </a:t>
            </a:r>
            <a:r>
              <a:rPr lang="ru-RU" sz="2200" dirty="0" err="1" smtClean="0"/>
              <a:t>кремнію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електропровідністю</a:t>
            </a:r>
            <a:r>
              <a:rPr lang="ru-RU" sz="2200" dirty="0" smtClean="0"/>
              <a:t> </a:t>
            </a:r>
            <a:r>
              <a:rPr lang="en-US" sz="2200" dirty="0" smtClean="0"/>
              <a:t>n-</a:t>
            </a:r>
            <a:r>
              <a:rPr lang="ru-RU" sz="2200" dirty="0" smtClean="0"/>
              <a:t>типу, </a:t>
            </a:r>
            <a:r>
              <a:rPr lang="ru-RU" sz="2200" dirty="0" err="1" smtClean="0"/>
              <a:t>завтовшки</a:t>
            </a:r>
            <a:r>
              <a:rPr lang="ru-RU" sz="2200" dirty="0" smtClean="0"/>
              <a:t> 0,1…0,6 мм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площею</a:t>
            </a:r>
            <a:r>
              <a:rPr lang="ru-RU" sz="2200" dirty="0" smtClean="0"/>
              <a:t> 0,5...1,5 мм²; </a:t>
            </a:r>
            <a:r>
              <a:rPr lang="ru-RU" sz="2200" dirty="0" err="1" smtClean="0"/>
              <a:t>з</a:t>
            </a:r>
            <a:r>
              <a:rPr lang="ru-RU" sz="2200" dirty="0" smtClean="0"/>
              <a:t> пластинкою </a:t>
            </a:r>
            <a:r>
              <a:rPr lang="ru-RU" sz="2200" dirty="0" err="1" smtClean="0"/>
              <a:t>стикається</a:t>
            </a:r>
            <a:r>
              <a:rPr lang="ru-RU" sz="2200" dirty="0" smtClean="0"/>
              <a:t> </a:t>
            </a:r>
            <a:r>
              <a:rPr lang="ru-RU" sz="2200" dirty="0" err="1" smtClean="0"/>
              <a:t>загострений</a:t>
            </a:r>
            <a:r>
              <a:rPr lang="ru-RU" sz="2200" dirty="0" smtClean="0"/>
              <a:t> </a:t>
            </a:r>
            <a:r>
              <a:rPr lang="ru-RU" sz="2200" dirty="0" err="1" smtClean="0"/>
              <a:t>провідник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нанесеною</a:t>
            </a:r>
            <a:r>
              <a:rPr lang="ru-RU" sz="2200" dirty="0" smtClean="0"/>
              <a:t> на </a:t>
            </a:r>
            <a:r>
              <a:rPr lang="ru-RU" sz="2200" dirty="0" err="1" smtClean="0"/>
              <a:t>вістря</a:t>
            </a:r>
            <a:r>
              <a:rPr lang="ru-RU" sz="2200" dirty="0" smtClean="0"/>
              <a:t> </a:t>
            </a:r>
            <a:r>
              <a:rPr lang="ru-RU" sz="2200" dirty="0" err="1" smtClean="0"/>
              <a:t>домішкою</a:t>
            </a:r>
            <a:r>
              <a:rPr lang="ru-RU" sz="2200" dirty="0" smtClean="0"/>
              <a:t>. </a:t>
            </a:r>
          </a:p>
          <a:p>
            <a:endParaRPr lang="ru-RU" sz="2200" dirty="0" smtClean="0"/>
          </a:p>
          <a:p>
            <a:r>
              <a:rPr lang="ru-RU" sz="2200" dirty="0" smtClean="0"/>
              <a:t>При </a:t>
            </a:r>
            <a:r>
              <a:rPr lang="ru-RU" sz="2200" dirty="0" err="1" smtClean="0"/>
              <a:t>цьому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вістря</a:t>
            </a:r>
            <a:r>
              <a:rPr lang="ru-RU" sz="2200" dirty="0" smtClean="0"/>
              <a:t> в </a:t>
            </a:r>
            <a:r>
              <a:rPr lang="ru-RU" sz="2200" dirty="0" err="1" smtClean="0"/>
              <a:t>основний</a:t>
            </a:r>
            <a:r>
              <a:rPr lang="ru-RU" sz="2200" dirty="0" smtClean="0"/>
              <a:t> </a:t>
            </a:r>
            <a:r>
              <a:rPr lang="ru-RU" sz="2200" dirty="0" err="1" smtClean="0"/>
              <a:t>напівпровідник</a:t>
            </a:r>
            <a:r>
              <a:rPr lang="ru-RU" sz="2200" dirty="0" smtClean="0"/>
              <a:t> </a:t>
            </a:r>
            <a:r>
              <a:rPr lang="ru-RU" sz="2200" dirty="0" err="1" smtClean="0"/>
              <a:t>дифундують</a:t>
            </a:r>
            <a:r>
              <a:rPr lang="ru-RU" sz="2200" dirty="0" smtClean="0"/>
              <a:t> </a:t>
            </a:r>
            <a:r>
              <a:rPr lang="ru-RU" sz="2200" dirty="0" err="1" smtClean="0"/>
              <a:t>домішки</a:t>
            </a:r>
            <a:r>
              <a:rPr lang="ru-RU" sz="2200" dirty="0" smtClean="0"/>
              <a:t>, </a:t>
            </a:r>
            <a:r>
              <a:rPr lang="ru-RU" sz="2200" dirty="0" err="1" smtClean="0"/>
              <a:t>які</a:t>
            </a:r>
            <a:r>
              <a:rPr lang="ru-RU" sz="2200" dirty="0" smtClean="0"/>
              <a:t> </a:t>
            </a:r>
            <a:r>
              <a:rPr lang="ru-RU" sz="2200" dirty="0" err="1" smtClean="0"/>
              <a:t>створюють</a:t>
            </a:r>
            <a:r>
              <a:rPr lang="ru-RU" sz="2200" dirty="0" smtClean="0"/>
              <a:t> область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іншим</a:t>
            </a:r>
            <a:r>
              <a:rPr lang="ru-RU" sz="2200" dirty="0" smtClean="0"/>
              <a:t> типом </a:t>
            </a:r>
            <a:r>
              <a:rPr lang="ru-RU" sz="2200" dirty="0" err="1" smtClean="0"/>
              <a:t>електропровідності</a:t>
            </a:r>
            <a:r>
              <a:rPr lang="ru-RU" sz="2200" dirty="0" smtClean="0"/>
              <a:t>.</a:t>
            </a:r>
          </a:p>
          <a:p>
            <a:endParaRPr lang="ru-RU" sz="2200" dirty="0" smtClean="0"/>
          </a:p>
          <a:p>
            <a:r>
              <a:rPr lang="ru-RU" sz="2200" dirty="0" smtClean="0"/>
              <a:t> Таким чином, </a:t>
            </a:r>
            <a:r>
              <a:rPr lang="ru-RU" sz="2200" dirty="0" err="1" smtClean="0"/>
              <a:t>біля</a:t>
            </a:r>
            <a:r>
              <a:rPr lang="ru-RU" sz="2200" dirty="0" smtClean="0"/>
              <a:t> </a:t>
            </a:r>
            <a:r>
              <a:rPr lang="ru-RU" sz="2200" dirty="0" err="1" smtClean="0"/>
              <a:t>вістря</a:t>
            </a:r>
            <a:r>
              <a:rPr lang="ru-RU" sz="2200" dirty="0" smtClean="0"/>
              <a:t> </a:t>
            </a:r>
            <a:r>
              <a:rPr lang="ru-RU" sz="2200" dirty="0" err="1" smtClean="0"/>
              <a:t>утворюється</a:t>
            </a:r>
            <a:r>
              <a:rPr lang="ru-RU" sz="2200" dirty="0" smtClean="0"/>
              <a:t> </a:t>
            </a:r>
            <a:r>
              <a:rPr lang="ru-RU" sz="2200" dirty="0" err="1" smtClean="0"/>
              <a:t>мініатюрний</a:t>
            </a:r>
            <a:r>
              <a:rPr lang="ru-RU" sz="2200" dirty="0" smtClean="0"/>
              <a:t> </a:t>
            </a:r>
            <a:r>
              <a:rPr lang="ru-RU" sz="2200" dirty="0" err="1" smtClean="0"/>
              <a:t>р</a:t>
            </a:r>
            <a:r>
              <a:rPr lang="ru-RU" sz="2200" dirty="0" smtClean="0"/>
              <a:t>-</a:t>
            </a:r>
            <a:r>
              <a:rPr lang="en-US" sz="2200" dirty="0" smtClean="0"/>
              <a:t>n </a:t>
            </a:r>
            <a:r>
              <a:rPr lang="ru-RU" sz="2200" dirty="0" err="1" smtClean="0"/>
              <a:t>перехід</a:t>
            </a:r>
            <a:r>
              <a:rPr lang="ru-RU" sz="2200" dirty="0" smtClean="0"/>
              <a:t> </a:t>
            </a:r>
            <a:r>
              <a:rPr lang="ru-RU" sz="2200" dirty="0" err="1" smtClean="0"/>
              <a:t>півсферичної</a:t>
            </a:r>
            <a:r>
              <a:rPr lang="ru-RU" sz="2200" dirty="0" smtClean="0"/>
              <a:t> </a:t>
            </a:r>
            <a:r>
              <a:rPr lang="ru-RU" sz="2200" dirty="0" err="1" smtClean="0"/>
              <a:t>форми</a:t>
            </a:r>
            <a:r>
              <a:rPr lang="ru-RU" sz="2200" dirty="0" smtClean="0"/>
              <a:t>;</a:t>
            </a:r>
            <a:endParaRPr lang="ru-RU" sz="22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260648" y="0"/>
            <a:ext cx="8507288" cy="1143000"/>
          </a:xfrm>
        </p:spPr>
        <p:txBody>
          <a:bodyPr/>
          <a:lstStyle/>
          <a:p>
            <a:r>
              <a:rPr lang="ru-RU" sz="4800" dirty="0" err="1" smtClean="0"/>
              <a:t>Точкові</a:t>
            </a:r>
            <a:endParaRPr lang="ru-RU" sz="4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340768"/>
            <a:ext cx="2226543" cy="249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0828" y="3933056"/>
            <a:ext cx="2023939" cy="22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ru-RU" dirty="0" err="1" smtClean="0"/>
              <a:t>Планарні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4644008" cy="5544616"/>
          </a:xfrm>
        </p:spPr>
        <p:txBody>
          <a:bodyPr/>
          <a:lstStyle/>
          <a:p>
            <a:r>
              <a:rPr lang="ru-RU" sz="2200" dirty="0" smtClean="0"/>
              <a:t>У </a:t>
            </a:r>
            <a:r>
              <a:rPr lang="ru-RU" sz="2200" dirty="0" err="1" smtClean="0"/>
              <a:t>яких</a:t>
            </a:r>
            <a:r>
              <a:rPr lang="ru-RU" sz="2200" dirty="0" smtClean="0"/>
              <a:t> </a:t>
            </a:r>
            <a:r>
              <a:rPr lang="ru-RU" sz="2200" dirty="0" err="1" smtClean="0"/>
              <a:t>р</a:t>
            </a:r>
            <a:r>
              <a:rPr lang="ru-RU" sz="2200" dirty="0" smtClean="0"/>
              <a:t>-</a:t>
            </a:r>
            <a:r>
              <a:rPr lang="en-US" sz="2200" dirty="0" smtClean="0"/>
              <a:t>n </a:t>
            </a:r>
            <a:r>
              <a:rPr lang="ru-RU" sz="2200" dirty="0" err="1" smtClean="0"/>
              <a:t>перехід</a:t>
            </a:r>
            <a:r>
              <a:rPr lang="ru-RU" sz="2200" dirty="0" smtClean="0"/>
              <a:t> </a:t>
            </a:r>
            <a:r>
              <a:rPr lang="ru-RU" sz="2200" dirty="0" err="1" smtClean="0"/>
              <a:t>утворюється</a:t>
            </a:r>
            <a:r>
              <a:rPr lang="ru-RU" sz="2200" dirty="0" smtClean="0"/>
              <a:t> </a:t>
            </a:r>
            <a:r>
              <a:rPr lang="ru-RU" sz="2200" dirty="0" err="1" smtClean="0"/>
              <a:t>двома</a:t>
            </a:r>
            <a:r>
              <a:rPr lang="ru-RU" sz="2200" dirty="0" smtClean="0"/>
              <a:t> </a:t>
            </a:r>
            <a:r>
              <a:rPr lang="ru-RU" sz="2200" dirty="0" err="1" smtClean="0"/>
              <a:t>напівпровідниками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різними</a:t>
            </a:r>
            <a:r>
              <a:rPr lang="ru-RU" sz="2200" dirty="0" smtClean="0"/>
              <a:t> типами </a:t>
            </a:r>
            <a:r>
              <a:rPr lang="ru-RU" sz="2200" dirty="0" err="1" smtClean="0"/>
              <a:t>електропровідності</a:t>
            </a:r>
            <a:r>
              <a:rPr lang="ru-RU" sz="2200" dirty="0" smtClean="0"/>
              <a:t>, </a:t>
            </a:r>
            <a:r>
              <a:rPr lang="ru-RU" sz="2200" dirty="0" err="1" smtClean="0"/>
              <a:t>причому</a:t>
            </a:r>
            <a:r>
              <a:rPr lang="ru-RU" sz="2200" dirty="0" smtClean="0"/>
              <a:t> </a:t>
            </a:r>
            <a:r>
              <a:rPr lang="ru-RU" sz="2200" dirty="0" err="1" smtClean="0"/>
              <a:t>площа</a:t>
            </a:r>
            <a:r>
              <a:rPr lang="ru-RU" sz="2200" dirty="0" smtClean="0"/>
              <a:t> переходу у </a:t>
            </a:r>
            <a:r>
              <a:rPr lang="ru-RU" sz="2200" dirty="0" err="1" smtClean="0"/>
              <a:t>різних</a:t>
            </a:r>
            <a:r>
              <a:rPr lang="ru-RU" sz="2200" dirty="0" smtClean="0"/>
              <a:t> </a:t>
            </a:r>
            <a:r>
              <a:rPr lang="ru-RU" sz="2200" dirty="0" err="1" smtClean="0"/>
              <a:t>типів</a:t>
            </a:r>
            <a:r>
              <a:rPr lang="ru-RU" sz="2200" dirty="0" smtClean="0"/>
              <a:t> </a:t>
            </a:r>
            <a:r>
              <a:rPr lang="ru-RU" sz="2200" dirty="0" err="1" smtClean="0"/>
              <a:t>діодів</a:t>
            </a:r>
            <a:r>
              <a:rPr lang="ru-RU" sz="2200" dirty="0" smtClean="0"/>
              <a:t> </a:t>
            </a:r>
            <a:r>
              <a:rPr lang="ru-RU" sz="2200" dirty="0" err="1" smtClean="0"/>
              <a:t>лежить</a:t>
            </a:r>
            <a:r>
              <a:rPr lang="ru-RU" sz="2200" dirty="0" smtClean="0"/>
              <a:t> в межах </a:t>
            </a:r>
            <a:r>
              <a:rPr lang="ru-RU" sz="2200" dirty="0" err="1" smtClean="0"/>
              <a:t>від</a:t>
            </a:r>
            <a:r>
              <a:rPr lang="ru-RU" sz="2200" dirty="0" smtClean="0"/>
              <a:t> </a:t>
            </a:r>
            <a:r>
              <a:rPr lang="ru-RU" sz="2200" dirty="0" err="1" smtClean="0"/>
              <a:t>сотих</a:t>
            </a:r>
            <a:r>
              <a:rPr lang="ru-RU" sz="2200" dirty="0" smtClean="0"/>
              <a:t> долей квадратного </a:t>
            </a:r>
            <a:r>
              <a:rPr lang="ru-RU" sz="2200" dirty="0" err="1" smtClean="0"/>
              <a:t>міліметра</a:t>
            </a:r>
            <a:r>
              <a:rPr lang="ru-RU" sz="2200" dirty="0" smtClean="0"/>
              <a:t> до </a:t>
            </a:r>
            <a:r>
              <a:rPr lang="ru-RU" sz="2200" dirty="0" err="1" smtClean="0"/>
              <a:t>декількох</a:t>
            </a:r>
            <a:r>
              <a:rPr lang="ru-RU" sz="2200" dirty="0" smtClean="0"/>
              <a:t> </a:t>
            </a:r>
            <a:r>
              <a:rPr lang="ru-RU" sz="2200" dirty="0" err="1" smtClean="0"/>
              <a:t>десятків</a:t>
            </a:r>
            <a:r>
              <a:rPr lang="ru-RU" sz="2200" dirty="0" smtClean="0"/>
              <a:t> </a:t>
            </a:r>
            <a:r>
              <a:rPr lang="ru-RU" sz="2200" dirty="0" err="1" smtClean="0"/>
              <a:t>квадратних</a:t>
            </a:r>
            <a:r>
              <a:rPr lang="ru-RU" sz="2200" dirty="0" smtClean="0"/>
              <a:t> </a:t>
            </a:r>
            <a:r>
              <a:rPr lang="ru-RU" sz="2200" dirty="0" err="1" smtClean="0"/>
              <a:t>сантиметрів</a:t>
            </a:r>
            <a:r>
              <a:rPr lang="ru-RU" sz="2200" dirty="0" smtClean="0"/>
              <a:t> (</a:t>
            </a:r>
            <a:r>
              <a:rPr lang="ru-RU" sz="2200" dirty="0" err="1" smtClean="0"/>
              <a:t>силові</a:t>
            </a:r>
            <a:r>
              <a:rPr lang="ru-RU" sz="2200" dirty="0" smtClean="0"/>
              <a:t> </a:t>
            </a:r>
            <a:r>
              <a:rPr lang="ru-RU" sz="2200" dirty="0" err="1" smtClean="0"/>
              <a:t>діоди</a:t>
            </a:r>
            <a:r>
              <a:rPr lang="ru-RU" sz="2200" dirty="0" smtClean="0"/>
              <a:t>).</a:t>
            </a:r>
          </a:p>
          <a:p>
            <a:endParaRPr lang="ru-RU" sz="2200" dirty="0" smtClean="0"/>
          </a:p>
          <a:p>
            <a:r>
              <a:rPr lang="ru-RU" sz="2200" dirty="0" smtClean="0"/>
              <a:t> </a:t>
            </a:r>
            <a:r>
              <a:rPr lang="ru-RU" sz="2200" dirty="0" err="1" smtClean="0"/>
              <a:t>Площинні</a:t>
            </a:r>
            <a:r>
              <a:rPr lang="ru-RU" sz="2200" dirty="0" smtClean="0"/>
              <a:t> </a:t>
            </a:r>
            <a:r>
              <a:rPr lang="ru-RU" sz="2200" dirty="0" err="1" smtClean="0"/>
              <a:t>діоди</a:t>
            </a:r>
            <a:r>
              <a:rPr lang="ru-RU" sz="2200" dirty="0" smtClean="0"/>
              <a:t> </a:t>
            </a:r>
            <a:r>
              <a:rPr lang="ru-RU" sz="2200" dirty="0" err="1" smtClean="0"/>
              <a:t>виготовляються</a:t>
            </a:r>
            <a:r>
              <a:rPr lang="ru-RU" sz="2200" dirty="0" smtClean="0"/>
              <a:t> методами </a:t>
            </a:r>
            <a:r>
              <a:rPr lang="ru-RU" sz="2200" dirty="0" err="1" smtClean="0"/>
              <a:t>сплавлення</a:t>
            </a:r>
            <a:r>
              <a:rPr lang="ru-RU" sz="2200" dirty="0" smtClean="0"/>
              <a:t> (</a:t>
            </a:r>
            <a:r>
              <a:rPr lang="ru-RU" sz="2200" dirty="0" err="1" smtClean="0"/>
              <a:t>вплавлення</a:t>
            </a:r>
            <a:r>
              <a:rPr lang="ru-RU" sz="2200" dirty="0" smtClean="0"/>
              <a:t>) </a:t>
            </a:r>
            <a:r>
              <a:rPr lang="ru-RU" sz="2200" dirty="0" err="1" smtClean="0"/>
              <a:t>або</a:t>
            </a:r>
            <a:r>
              <a:rPr lang="ru-RU" sz="2200" dirty="0" smtClean="0"/>
              <a:t> </a:t>
            </a:r>
            <a:r>
              <a:rPr lang="ru-RU" sz="2200" dirty="0" err="1" smtClean="0"/>
              <a:t>дифузії</a:t>
            </a:r>
            <a:endParaRPr lang="ru-RU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060848"/>
            <a:ext cx="390900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20688" y="0"/>
            <a:ext cx="8229600" cy="1143000"/>
          </a:xfrm>
        </p:spPr>
        <p:txBody>
          <a:bodyPr/>
          <a:lstStyle/>
          <a:p>
            <a:r>
              <a:rPr lang="ru-RU" dirty="0" err="1" smtClean="0"/>
              <a:t>Діод</a:t>
            </a:r>
            <a:r>
              <a:rPr lang="ru-RU" dirty="0" smtClean="0"/>
              <a:t> </a:t>
            </a:r>
            <a:r>
              <a:rPr lang="ru-RU" dirty="0" err="1" smtClean="0"/>
              <a:t>Шотткі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1268760"/>
            <a:ext cx="4427984" cy="4857403"/>
          </a:xfrm>
        </p:spPr>
        <p:txBody>
          <a:bodyPr/>
          <a:lstStyle/>
          <a:p>
            <a:r>
              <a:rPr lang="ru-RU" sz="2200" dirty="0" smtClean="0"/>
              <a:t>(названий на честь </a:t>
            </a:r>
            <a:r>
              <a:rPr lang="ru-RU" sz="2200" dirty="0" err="1" smtClean="0"/>
              <a:t>імені</a:t>
            </a:r>
            <a:r>
              <a:rPr lang="ru-RU" sz="2200" dirty="0" smtClean="0"/>
              <a:t> </a:t>
            </a:r>
            <a:r>
              <a:rPr lang="ru-RU" sz="2200" dirty="0" err="1" smtClean="0"/>
              <a:t>німецького</a:t>
            </a:r>
            <a:r>
              <a:rPr lang="ru-RU" sz="2200" dirty="0" smtClean="0"/>
              <a:t> </a:t>
            </a:r>
            <a:r>
              <a:rPr lang="ru-RU" sz="2200" dirty="0" err="1" smtClean="0"/>
              <a:t>фізика</a:t>
            </a:r>
            <a:r>
              <a:rPr lang="ru-RU" sz="2200" dirty="0" smtClean="0"/>
              <a:t> </a:t>
            </a:r>
            <a:r>
              <a:rPr lang="ru-RU" sz="2200" dirty="0" err="1" smtClean="0"/>
              <a:t>Шотткі</a:t>
            </a:r>
            <a:r>
              <a:rPr lang="ru-RU" sz="2200" dirty="0" smtClean="0"/>
              <a:t> Вальтера), </a:t>
            </a:r>
            <a:r>
              <a:rPr lang="ru-RU" sz="2200" dirty="0" err="1" smtClean="0"/>
              <a:t>також</a:t>
            </a:r>
            <a:r>
              <a:rPr lang="ru-RU" sz="2200" dirty="0" smtClean="0"/>
              <a:t> </a:t>
            </a:r>
            <a:r>
              <a:rPr lang="ru-RU" sz="2200" dirty="0" err="1" smtClean="0"/>
              <a:t>відомий</a:t>
            </a:r>
            <a:r>
              <a:rPr lang="ru-RU" sz="2200" dirty="0" smtClean="0"/>
              <a:t>, як «</a:t>
            </a:r>
            <a:r>
              <a:rPr lang="ru-RU" sz="2200" dirty="0" err="1" smtClean="0"/>
              <a:t>діод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гарячими</a:t>
            </a:r>
            <a:r>
              <a:rPr lang="ru-RU" sz="2200" dirty="0" smtClean="0"/>
              <a:t> </a:t>
            </a:r>
            <a:r>
              <a:rPr lang="ru-RU" sz="2200" dirty="0" err="1" smtClean="0"/>
              <a:t>носіями</a:t>
            </a:r>
            <a:r>
              <a:rPr lang="ru-RU" sz="2200" dirty="0" smtClean="0"/>
              <a:t>», </a:t>
            </a:r>
            <a:r>
              <a:rPr lang="ru-RU" sz="2200" dirty="0" err="1" smtClean="0"/>
              <a:t>є</a:t>
            </a:r>
            <a:r>
              <a:rPr lang="ru-RU" sz="2200" dirty="0" smtClean="0"/>
              <a:t> </a:t>
            </a:r>
            <a:r>
              <a:rPr lang="ru-RU" sz="2200" dirty="0" err="1" smtClean="0"/>
              <a:t>напівпровідниковим</a:t>
            </a:r>
            <a:r>
              <a:rPr lang="ru-RU" sz="2200" dirty="0" smtClean="0"/>
              <a:t> </a:t>
            </a:r>
            <a:r>
              <a:rPr lang="ru-RU" sz="2200" dirty="0" err="1" smtClean="0"/>
              <a:t>діодом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низьким</a:t>
            </a:r>
            <a:r>
              <a:rPr lang="ru-RU" sz="2200" dirty="0" smtClean="0"/>
              <a:t> </a:t>
            </a:r>
            <a:r>
              <a:rPr lang="ru-RU" sz="2200" dirty="0" err="1" smtClean="0"/>
              <a:t>значенням</a:t>
            </a:r>
            <a:r>
              <a:rPr lang="ru-RU" sz="2200" dirty="0" smtClean="0"/>
              <a:t> </a:t>
            </a:r>
            <a:r>
              <a:rPr lang="ru-RU" sz="2200" dirty="0" err="1" smtClean="0"/>
              <a:t>падіння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прямої</a:t>
            </a:r>
            <a:r>
              <a:rPr lang="ru-RU" sz="2200" dirty="0" smtClean="0"/>
              <a:t> </a:t>
            </a:r>
            <a:r>
              <a:rPr lang="ru-RU" sz="2200" dirty="0" err="1" smtClean="0"/>
              <a:t>напруги</a:t>
            </a:r>
            <a:r>
              <a:rPr lang="ru-RU" sz="2200" dirty="0" smtClean="0"/>
              <a:t>, та </a:t>
            </a:r>
            <a:r>
              <a:rPr lang="ru-RU" sz="2200" dirty="0" err="1" smtClean="0"/>
              <a:t>дуже</a:t>
            </a:r>
            <a:r>
              <a:rPr lang="ru-RU" sz="2200" dirty="0" smtClean="0"/>
              <a:t> </a:t>
            </a:r>
            <a:r>
              <a:rPr lang="ru-RU" sz="2200" dirty="0" err="1" smtClean="0"/>
              <a:t>швидким</a:t>
            </a:r>
            <a:r>
              <a:rPr lang="ru-RU" sz="2200" dirty="0" smtClean="0"/>
              <a:t> </a:t>
            </a:r>
            <a:r>
              <a:rPr lang="ru-RU" sz="2200" dirty="0" err="1" smtClean="0"/>
              <a:t>перемиканням</a:t>
            </a:r>
            <a:r>
              <a:rPr lang="ru-RU" sz="2200" dirty="0" smtClean="0"/>
              <a:t>. </a:t>
            </a:r>
          </a:p>
          <a:p>
            <a:endParaRPr lang="ru-RU" sz="2200" dirty="0" smtClean="0"/>
          </a:p>
          <a:p>
            <a:r>
              <a:rPr lang="ru-RU" sz="2200" dirty="0" err="1" smtClean="0"/>
              <a:t>Діоди</a:t>
            </a:r>
            <a:r>
              <a:rPr lang="ru-RU" sz="2200" dirty="0" smtClean="0"/>
              <a:t> </a:t>
            </a:r>
            <a:r>
              <a:rPr lang="ru-RU" sz="2200" dirty="0" err="1" smtClean="0"/>
              <a:t>Шотткі</a:t>
            </a:r>
            <a:r>
              <a:rPr lang="ru-RU" sz="2200" dirty="0" smtClean="0"/>
              <a:t> </a:t>
            </a:r>
            <a:r>
              <a:rPr lang="ru-RU" sz="2200" dirty="0" err="1" smtClean="0"/>
              <a:t>використовують</a:t>
            </a:r>
            <a:r>
              <a:rPr lang="ru-RU" sz="2200" dirty="0" smtClean="0"/>
              <a:t> </a:t>
            </a:r>
            <a:r>
              <a:rPr lang="ru-RU" sz="2200" dirty="0" err="1" smtClean="0"/>
              <a:t>перехід</a:t>
            </a:r>
            <a:r>
              <a:rPr lang="ru-RU" sz="2200" dirty="0" smtClean="0"/>
              <a:t> </a:t>
            </a:r>
            <a:r>
              <a:rPr lang="ru-RU" sz="2200" dirty="0" err="1" smtClean="0"/>
              <a:t>метал-напівпровідник</a:t>
            </a:r>
            <a:r>
              <a:rPr lang="ru-RU" sz="2200" dirty="0" smtClean="0"/>
              <a:t>, як </a:t>
            </a:r>
            <a:r>
              <a:rPr lang="ru-RU" sz="2200" dirty="0" err="1" smtClean="0"/>
              <a:t>бар'єр</a:t>
            </a:r>
            <a:r>
              <a:rPr lang="ru-RU" sz="2200" dirty="0" smtClean="0"/>
              <a:t> </a:t>
            </a:r>
            <a:r>
              <a:rPr lang="ru-RU" sz="2200" dirty="0" err="1" smtClean="0"/>
              <a:t>Шотткі</a:t>
            </a:r>
            <a:r>
              <a:rPr lang="ru-RU" sz="2200" dirty="0" smtClean="0"/>
              <a:t>, (</a:t>
            </a:r>
            <a:r>
              <a:rPr lang="ru-RU" sz="2200" dirty="0" err="1" smtClean="0"/>
              <a:t>замість</a:t>
            </a:r>
            <a:r>
              <a:rPr lang="ru-RU" sz="2200" dirty="0" smtClean="0"/>
              <a:t> </a:t>
            </a:r>
            <a:r>
              <a:rPr lang="en-US" sz="2200" dirty="0" smtClean="0"/>
              <a:t>p-n </a:t>
            </a:r>
            <a:r>
              <a:rPr lang="ru-RU" sz="2200" dirty="0" smtClean="0"/>
              <a:t>переходу як у </a:t>
            </a:r>
            <a:r>
              <a:rPr lang="ru-RU" sz="2200" dirty="0" err="1" smtClean="0"/>
              <a:t>звичайних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діодів</a:t>
            </a:r>
            <a:endParaRPr lang="ru-RU" sz="2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933056"/>
            <a:ext cx="33813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60648"/>
            <a:ext cx="2625080" cy="341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6264696" cy="4785395"/>
          </a:xfrm>
        </p:spPr>
        <p:txBody>
          <a:bodyPr/>
          <a:lstStyle/>
          <a:p>
            <a:r>
              <a:rPr lang="ru-RU" sz="2800" dirty="0" err="1" smtClean="0"/>
              <a:t>Германієві</a:t>
            </a:r>
            <a:endParaRPr lang="ru-RU" sz="2800" dirty="0" smtClean="0"/>
          </a:p>
          <a:p>
            <a:r>
              <a:rPr lang="ru-RU" sz="2800" dirty="0" err="1" smtClean="0"/>
              <a:t>Кремнієві</a:t>
            </a:r>
            <a:endParaRPr lang="ru-RU" sz="2800" dirty="0" smtClean="0"/>
          </a:p>
          <a:p>
            <a:r>
              <a:rPr lang="ru-RU" sz="2800" dirty="0" err="1" smtClean="0"/>
              <a:t>Арсенідо-галієві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0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За </a:t>
            </a:r>
            <a:r>
              <a:rPr lang="ru-RU" sz="3200" dirty="0" err="1" smtClean="0"/>
              <a:t>матеріалом</a:t>
            </a:r>
            <a:r>
              <a:rPr lang="ru-RU" sz="3200" dirty="0" smtClean="0"/>
              <a:t> </a:t>
            </a:r>
            <a:r>
              <a:rPr lang="ru-RU" sz="3200" dirty="0" err="1" smtClean="0"/>
              <a:t>напівпровідникові</a:t>
            </a:r>
            <a:r>
              <a:rPr lang="ru-RU" sz="3200" dirty="0" smtClean="0"/>
              <a:t> </a:t>
            </a:r>
            <a:r>
              <a:rPr lang="ru-RU" sz="3200" dirty="0" err="1" smtClean="0"/>
              <a:t>діоди</a:t>
            </a:r>
            <a:r>
              <a:rPr lang="ru-RU" sz="3200" dirty="0" smtClean="0"/>
              <a:t> </a:t>
            </a:r>
            <a:r>
              <a:rPr lang="ru-RU" sz="3200" dirty="0" err="1" smtClean="0"/>
              <a:t>бувають</a:t>
            </a:r>
            <a:r>
              <a:rPr lang="ru-RU" sz="3200" dirty="0" smtClean="0"/>
              <a:t>: </a:t>
            </a:r>
            <a:endParaRPr lang="ru-RU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077072"/>
            <a:ext cx="3456384" cy="246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796136" y="6021288"/>
            <a:ext cx="30078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 smtClean="0"/>
              <a:t>Монокристали</a:t>
            </a:r>
            <a:r>
              <a:rPr lang="ru-RU" sz="1600" dirty="0" smtClean="0"/>
              <a:t> </a:t>
            </a:r>
            <a:r>
              <a:rPr lang="ru-RU" sz="1600" dirty="0" err="1" smtClean="0"/>
              <a:t>арсеніду</a:t>
            </a:r>
            <a:r>
              <a:rPr lang="ru-RU" sz="1600" dirty="0" smtClean="0"/>
              <a:t> </a:t>
            </a:r>
            <a:r>
              <a:rPr lang="ru-RU" sz="1600" dirty="0" err="1" smtClean="0"/>
              <a:t>галію</a:t>
            </a:r>
            <a:endParaRPr lang="ru-RU" sz="1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21088"/>
            <a:ext cx="23042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3568" y="58772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Герман</a:t>
            </a:r>
            <a:r>
              <a:rPr lang="uk-UA" dirty="0" smtClean="0"/>
              <a:t>і</a:t>
            </a:r>
            <a:r>
              <a:rPr lang="ru-RU" dirty="0" err="1" smtClean="0"/>
              <a:t>й</a:t>
            </a: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 l="2651" r="7211" b="8008"/>
          <a:stretch>
            <a:fillRect/>
          </a:stretch>
        </p:blipFill>
        <p:spPr bwMode="auto">
          <a:xfrm>
            <a:off x="2771800" y="4365104"/>
            <a:ext cx="2232248" cy="183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771800" y="580526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Кремній</a:t>
            </a:r>
            <a:endParaRPr lang="ru-RU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268760"/>
            <a:ext cx="3486522" cy="244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3600" dirty="0" smtClean="0"/>
              <a:t>За </a:t>
            </a:r>
            <a:r>
              <a:rPr lang="ru-RU" sz="3600" dirty="0" err="1" smtClean="0"/>
              <a:t>фізичними</a:t>
            </a:r>
            <a:r>
              <a:rPr lang="ru-RU" sz="3600" dirty="0" smtClean="0"/>
              <a:t> </a:t>
            </a:r>
            <a:r>
              <a:rPr lang="ru-RU" sz="3600" dirty="0" err="1" smtClean="0"/>
              <a:t>процесами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507288" cy="4929411"/>
          </a:xfrm>
        </p:spPr>
        <p:txBody>
          <a:bodyPr/>
          <a:lstStyle/>
          <a:p>
            <a:r>
              <a:rPr lang="ru-RU" sz="2400" dirty="0" err="1" smtClean="0"/>
              <a:t>Тунельні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err="1" smtClean="0"/>
              <a:t>Лавинно-пролітні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err="1" smtClean="0"/>
              <a:t>Фотодіоди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err="1" smtClean="0"/>
              <a:t>Світлодіоди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err="1" smtClean="0"/>
              <a:t>Діоди</a:t>
            </a:r>
            <a:r>
              <a:rPr lang="ru-RU" sz="2400" dirty="0" smtClean="0"/>
              <a:t> Ганна</a:t>
            </a:r>
          </a:p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ru-RU" dirty="0" err="1" smtClean="0"/>
              <a:t>Тунельні</a:t>
            </a:r>
            <a:r>
              <a:rPr lang="ru-RU" dirty="0" smtClean="0"/>
              <a:t>(</a:t>
            </a:r>
            <a:r>
              <a:rPr lang="ru-RU" dirty="0" err="1" smtClean="0"/>
              <a:t>діоди</a:t>
            </a:r>
            <a:r>
              <a:rPr lang="ru-RU" dirty="0" smtClean="0"/>
              <a:t> Лео </a:t>
            </a:r>
            <a:r>
              <a:rPr lang="ru-RU" dirty="0" err="1" smtClean="0"/>
              <a:t>Есакі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4320480" cy="4929411"/>
          </a:xfrm>
        </p:spPr>
        <p:txBody>
          <a:bodyPr/>
          <a:lstStyle/>
          <a:p>
            <a:r>
              <a:rPr lang="ru-RU" sz="2200" dirty="0" err="1" smtClean="0"/>
              <a:t>напівпровідникові</a:t>
            </a:r>
            <a:r>
              <a:rPr lang="ru-RU" sz="2200" dirty="0" smtClean="0"/>
              <a:t> </a:t>
            </a:r>
            <a:r>
              <a:rPr lang="ru-RU" sz="2200" dirty="0" err="1" smtClean="0"/>
              <a:t>елементи</a:t>
            </a:r>
            <a:r>
              <a:rPr lang="ru-RU" sz="2200" dirty="0" smtClean="0"/>
              <a:t> </a:t>
            </a:r>
            <a:r>
              <a:rPr lang="ru-RU" sz="2200" dirty="0" err="1" smtClean="0"/>
              <a:t>електричного</a:t>
            </a:r>
            <a:r>
              <a:rPr lang="ru-RU" sz="2200" dirty="0" smtClean="0"/>
              <a:t> кола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нелінійною</a:t>
            </a:r>
            <a:r>
              <a:rPr lang="ru-RU" sz="2200" dirty="0" smtClean="0"/>
              <a:t> </a:t>
            </a:r>
            <a:r>
              <a:rPr lang="ru-RU" sz="2200" dirty="0" err="1" smtClean="0"/>
              <a:t>вольт-амперною</a:t>
            </a:r>
            <a:r>
              <a:rPr lang="ru-RU" sz="2200" dirty="0" smtClean="0"/>
              <a:t> характеристикою, на </a:t>
            </a:r>
            <a:r>
              <a:rPr lang="ru-RU" sz="2200" dirty="0" err="1" smtClean="0"/>
              <a:t>якій</a:t>
            </a:r>
            <a:r>
              <a:rPr lang="ru-RU" sz="2200" dirty="0" smtClean="0"/>
              <a:t> </a:t>
            </a:r>
            <a:r>
              <a:rPr lang="ru-RU" sz="2200" dirty="0" err="1" smtClean="0"/>
              <a:t>існує</a:t>
            </a:r>
            <a:r>
              <a:rPr lang="ru-RU" sz="2200" dirty="0" smtClean="0"/>
              <a:t> </a:t>
            </a:r>
            <a:r>
              <a:rPr lang="ru-RU" sz="2200" dirty="0" err="1" smtClean="0"/>
              <a:t>ділянка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від'ємною</a:t>
            </a:r>
            <a:r>
              <a:rPr lang="ru-RU" sz="2200" dirty="0" smtClean="0"/>
              <a:t> </a:t>
            </a:r>
            <a:r>
              <a:rPr lang="ru-RU" sz="2200" dirty="0" err="1" smtClean="0"/>
              <a:t>диференційною</a:t>
            </a:r>
            <a:r>
              <a:rPr lang="ru-RU" sz="2200" dirty="0" smtClean="0"/>
              <a:t> </a:t>
            </a:r>
            <a:r>
              <a:rPr lang="ru-RU" sz="2200" dirty="0" err="1" smtClean="0"/>
              <a:t>провідністю</a:t>
            </a:r>
            <a:r>
              <a:rPr lang="ru-RU" sz="2200" dirty="0" smtClean="0"/>
              <a:t>, </a:t>
            </a:r>
            <a:r>
              <a:rPr lang="ru-RU" sz="2200" dirty="0" err="1" smtClean="0"/>
              <a:t>наявність</a:t>
            </a:r>
            <a:r>
              <a:rPr lang="ru-RU" sz="2200" dirty="0" smtClean="0"/>
              <a:t> </a:t>
            </a:r>
            <a:r>
              <a:rPr lang="ru-RU" sz="2200" dirty="0" err="1" smtClean="0"/>
              <a:t>якої</a:t>
            </a:r>
            <a:r>
              <a:rPr lang="ru-RU" sz="2200" dirty="0" smtClean="0"/>
              <a:t> </a:t>
            </a:r>
            <a:r>
              <a:rPr lang="ru-RU" sz="2200" dirty="0" err="1" smtClean="0"/>
              <a:t>базується</a:t>
            </a:r>
            <a:r>
              <a:rPr lang="ru-RU" sz="2200" dirty="0" smtClean="0"/>
              <a:t> </a:t>
            </a:r>
            <a:r>
              <a:rPr lang="ru-RU" sz="2200" dirty="0" err="1" smtClean="0"/>
              <a:t>на</a:t>
            </a:r>
            <a:r>
              <a:rPr lang="ru-RU" sz="2200" dirty="0" smtClean="0"/>
              <a:t> </a:t>
            </a:r>
            <a:r>
              <a:rPr lang="ru-RU" sz="2200" dirty="0" err="1" smtClean="0"/>
              <a:t>кванотовомеханічних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ефектах</a:t>
            </a:r>
            <a:r>
              <a:rPr lang="ru-RU" sz="2200" dirty="0" smtClean="0"/>
              <a:t>. </a:t>
            </a:r>
          </a:p>
          <a:p>
            <a:endParaRPr lang="ru-RU" sz="2200" dirty="0" smtClean="0"/>
          </a:p>
          <a:p>
            <a:r>
              <a:rPr lang="ru-RU" sz="2200" dirty="0" err="1" smtClean="0"/>
              <a:t>Застосовуються</a:t>
            </a:r>
            <a:r>
              <a:rPr lang="ru-RU" sz="2200" dirty="0" smtClean="0"/>
              <a:t> як </a:t>
            </a:r>
            <a:r>
              <a:rPr lang="ru-RU" sz="2200" dirty="0" err="1" smtClean="0"/>
              <a:t>підсилювачі</a:t>
            </a:r>
            <a:r>
              <a:rPr lang="ru-RU" sz="2200" dirty="0" smtClean="0"/>
              <a:t>, </a:t>
            </a:r>
            <a:r>
              <a:rPr lang="ru-RU" sz="2200" dirty="0" err="1" smtClean="0"/>
              <a:t>генератори</a:t>
            </a:r>
            <a:r>
              <a:rPr lang="ru-RU" sz="2200" dirty="0" smtClean="0"/>
              <a:t> </a:t>
            </a:r>
            <a:r>
              <a:rPr lang="ru-RU" sz="2200" dirty="0" err="1" smtClean="0"/>
              <a:t>тощо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340768"/>
            <a:ext cx="3031949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932040" y="5157192"/>
            <a:ext cx="1204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Лео </a:t>
            </a:r>
            <a:r>
              <a:rPr lang="ru-RU" dirty="0" err="1" smtClean="0"/>
              <a:t>Есакі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7794</TotalTime>
  <Words>871</Words>
  <Application>Microsoft Office PowerPoint</Application>
  <PresentationFormat>Экран (4:3)</PresentationFormat>
  <Paragraphs>135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Diseño predeterminado</vt:lpstr>
      <vt:lpstr>Презентация PowerPoint</vt:lpstr>
      <vt:lpstr>Презентация PowerPoint</vt:lpstr>
      <vt:lpstr>Презентация PowerPoint</vt:lpstr>
      <vt:lpstr>Точкові</vt:lpstr>
      <vt:lpstr>Планарні</vt:lpstr>
      <vt:lpstr>Діод Шотткі</vt:lpstr>
      <vt:lpstr>Презентация PowerPoint</vt:lpstr>
      <vt:lpstr>За фізичними процесами</vt:lpstr>
      <vt:lpstr>Тунельні(діоди Лео Есакі)</vt:lpstr>
      <vt:lpstr>Лавинно-пролітні </vt:lpstr>
      <vt:lpstr>Фотодіоди </vt:lpstr>
      <vt:lpstr>Світлодіоди </vt:lpstr>
      <vt:lpstr>діоди Ганна</vt:lpstr>
      <vt:lpstr>Презентация PowerPoint</vt:lpstr>
      <vt:lpstr>Випрямні та імпульсні</vt:lpstr>
      <vt:lpstr>Презентация PowerPoint</vt:lpstr>
      <vt:lpstr>Стабілітрони (діод Зенера)</vt:lpstr>
      <vt:lpstr>Детекторні,параметричні та змішувальні</vt:lpstr>
      <vt:lpstr>Виготовлення</vt:lpstr>
      <vt:lpstr>Рівняння ідеального діода</vt:lpstr>
      <vt:lpstr>Характеристики діодів</vt:lpstr>
      <vt:lpstr>Використання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julia</cp:lastModifiedBy>
  <cp:revision>719</cp:revision>
  <dcterms:created xsi:type="dcterms:W3CDTF">2010-05-23T14:28:12Z</dcterms:created>
  <dcterms:modified xsi:type="dcterms:W3CDTF">2015-11-01T00:25:57Z</dcterms:modified>
</cp:coreProperties>
</file>