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3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13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23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3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75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64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93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79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70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64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49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85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A5E17-B524-4908-9D8B-DEDE739AEB4B}" type="datetimeFigureOut">
              <a:rPr lang="ru-RU" smtClean="0"/>
              <a:t>01.01.2011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4E0C9-E433-4CDE-AAD4-522E2AF4C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53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b="1" dirty="0">
                <a:solidFill>
                  <a:schemeClr val="tx2"/>
                </a:solidFill>
                <a:latin typeface="Comic Sans MS" panose="030F0702030302020204" pitchFamily="66" charset="0"/>
              </a:rPr>
              <a:t>Трансформатор. Виробництво, передача та використання </a:t>
            </a:r>
            <a:r>
              <a:rPr lang="uk-UA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електроенергії</a:t>
            </a:r>
            <a:r>
              <a:rPr lang="uk-UA" b="1" dirty="0">
                <a:solidFill>
                  <a:schemeClr val="tx2"/>
                </a:solidFill>
                <a:latin typeface="Comic Sans MS" panose="030F0702030302020204" pitchFamily="66" charset="0"/>
              </a:rPr>
              <a:t>.</a:t>
            </a:r>
            <a:endParaRPr lang="ru-RU" b="1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90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b="1" i="1" dirty="0">
                <a:solidFill>
                  <a:srgbClr val="FF0000"/>
                </a:solidFill>
              </a:rPr>
              <a:t>Випробувальні трансформатори.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i="1" dirty="0" smtClean="0"/>
              <a:t>Для </a:t>
            </a:r>
            <a:r>
              <a:rPr lang="uk-UA" i="1" dirty="0"/>
              <a:t>випробування високовольтного електротехнічного обладнання  </a:t>
            </a:r>
            <a:endParaRPr lang="ru-RU" dirty="0"/>
          </a:p>
          <a:p>
            <a:pPr algn="ctr"/>
            <a:r>
              <a:rPr lang="uk-UA" b="1" i="1" dirty="0" smtClean="0">
                <a:solidFill>
                  <a:srgbClr val="FF0000"/>
                </a:solidFill>
              </a:rPr>
              <a:t>Автотрансформатори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i="1" dirty="0"/>
              <a:t>Автотрансформатори ручного регулювання напруги на виході</a:t>
            </a:r>
            <a:endParaRPr lang="ru-RU" dirty="0"/>
          </a:p>
          <a:p>
            <a:pPr algn="ctr"/>
            <a:r>
              <a:rPr lang="uk-UA" b="1" i="1" dirty="0" smtClean="0">
                <a:solidFill>
                  <a:srgbClr val="FF0000"/>
                </a:solidFill>
              </a:rPr>
              <a:t>Стабілізатори </a:t>
            </a:r>
            <a:r>
              <a:rPr lang="uk-UA" b="1" i="1" dirty="0">
                <a:solidFill>
                  <a:srgbClr val="FF0000"/>
                </a:solidFill>
              </a:rPr>
              <a:t>напруги 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i="1" dirty="0"/>
              <a:t>Незначні зміни на вході не дають значних змін на виході. Це дозволяє не порушувати режим роботи комп’ютерів, телевізорів і іншої техніки.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0828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передання електроенергії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3" name="Picture 3" descr="46312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46213"/>
            <a:ext cx="7704856" cy="482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026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Розв’язуємо  задачі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321" y="1224457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269875" algn="ctr"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000" dirty="0" smtClean="0">
                <a:effectLst/>
                <a:latin typeface="Times New Roman"/>
                <a:ea typeface="Times New Roman"/>
              </a:rPr>
              <a:t>Скільки витків повинна мати вторинна обмотка трансформатора  для підвищення напруги від 220 В  до 11000В, якщо в первинній обмотці 20 витків? Який коефіцієнт трансформації ?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2996952"/>
            <a:ext cx="849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754578"/>
              </p:ext>
            </p:extLst>
          </p:nvPr>
        </p:nvGraphicFramePr>
        <p:xfrm>
          <a:off x="884068" y="3397062"/>
          <a:ext cx="1527691" cy="1947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Формула" r:id="rId3" imgW="863600" imgH="1104900" progId="Equation.3">
                  <p:embed/>
                </p:oleObj>
              </mc:Choice>
              <mc:Fallback>
                <p:oleObj name="Формула" r:id="rId3" imgW="863600" imgH="1104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068" y="3397062"/>
                        <a:ext cx="1527691" cy="1947386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867800" y="2930224"/>
            <a:ext cx="1531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856297"/>
              </p:ext>
            </p:extLst>
          </p:nvPr>
        </p:nvGraphicFramePr>
        <p:xfrm>
          <a:off x="3835761" y="3424628"/>
          <a:ext cx="1094000" cy="1256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Формула" r:id="rId5" imgW="774364" imgH="888614" progId="Equation.3">
                  <p:embed/>
                </p:oleObj>
              </mc:Choice>
              <mc:Fallback>
                <p:oleObj name="Формула" r:id="rId5" imgW="774364" imgH="88861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761" y="3424628"/>
                        <a:ext cx="1094000" cy="125607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763501"/>
              </p:ext>
            </p:extLst>
          </p:nvPr>
        </p:nvGraphicFramePr>
        <p:xfrm>
          <a:off x="3867800" y="5085184"/>
          <a:ext cx="819798" cy="7409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Формула" r:id="rId7" imgW="495085" imgH="444307" progId="Equation.3">
                  <p:embed/>
                </p:oleObj>
              </mc:Choice>
              <mc:Fallback>
                <p:oleObj name="Формула" r:id="rId7" imgW="495085" imgH="444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800" y="5085184"/>
                        <a:ext cx="819798" cy="740971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471638"/>
              </p:ext>
            </p:extLst>
          </p:nvPr>
        </p:nvGraphicFramePr>
        <p:xfrm>
          <a:off x="4932040" y="3422885"/>
          <a:ext cx="2802091" cy="696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Формула" r:id="rId9" imgW="1574800" imgH="393700" progId="Equation.3">
                  <p:embed/>
                </p:oleObj>
              </mc:Choice>
              <mc:Fallback>
                <p:oleObj name="Формула" r:id="rId9" imgW="1574800" imgH="393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3422885"/>
                        <a:ext cx="2802091" cy="69627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774138"/>
              </p:ext>
            </p:extLst>
          </p:nvPr>
        </p:nvGraphicFramePr>
        <p:xfrm>
          <a:off x="4860032" y="5085184"/>
          <a:ext cx="296813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Формула" r:id="rId11" imgW="1612900" imgH="393700" progId="Equation.3">
                  <p:embed/>
                </p:oleObj>
              </mc:Choice>
              <mc:Fallback>
                <p:oleObj name="Формула" r:id="rId11" imgW="1612900" imgH="393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5085184"/>
                        <a:ext cx="2968134" cy="72008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7622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Autofit/>
          </a:bodyPr>
          <a:lstStyle/>
          <a:p>
            <a:r>
              <a:rPr lang="uk-UA" sz="2800" dirty="0" smtClean="0">
                <a:effectLst/>
                <a:latin typeface="Times New Roman"/>
                <a:ea typeface="Times New Roman"/>
              </a:rPr>
              <a:t>Сила струму у первинній обмотці трансформатора  0,5 А, напруга на її кінцях 220В. Сила струму у вторинній обмотці </a:t>
            </a:r>
            <a:r>
              <a:rPr lang="ru-RU" sz="2800" dirty="0" smtClean="0">
                <a:effectLst/>
                <a:latin typeface="Times New Roman"/>
                <a:ea typeface="Times New Roman"/>
              </a:rPr>
              <a:t>10</a:t>
            </a:r>
            <a:r>
              <a:rPr lang="uk-UA" sz="2800" dirty="0" smtClean="0">
                <a:effectLst/>
                <a:latin typeface="Times New Roman"/>
                <a:ea typeface="Times New Roman"/>
              </a:rPr>
              <a:t>А, а наруга на її кінцях 10 В. Визначте ККД трансформатора.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2591161"/>
            <a:ext cx="6422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                                               </a:t>
            </a:r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623859"/>
              </p:ext>
            </p:extLst>
          </p:nvPr>
        </p:nvGraphicFramePr>
        <p:xfrm>
          <a:off x="539552" y="3356992"/>
          <a:ext cx="1224136" cy="1942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Формула" r:id="rId3" imgW="710891" imgH="1129810" progId="Equation.3">
                  <p:embed/>
                </p:oleObj>
              </mc:Choice>
              <mc:Fallback>
                <p:oleObj name="Формула" r:id="rId3" imgW="710891" imgH="112981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356992"/>
                        <a:ext cx="1224136" cy="1942296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584947"/>
              </p:ext>
            </p:extLst>
          </p:nvPr>
        </p:nvGraphicFramePr>
        <p:xfrm>
          <a:off x="3718893" y="3356992"/>
          <a:ext cx="2703491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Формула" r:id="rId5" imgW="1054100" imgH="444500" progId="Equation.3">
                  <p:embed/>
                </p:oleObj>
              </mc:Choice>
              <mc:Fallback>
                <p:oleObj name="Формула" r:id="rId5" imgW="10541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8893" y="3356992"/>
                        <a:ext cx="2703491" cy="72008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127815"/>
              </p:ext>
            </p:extLst>
          </p:nvPr>
        </p:nvGraphicFramePr>
        <p:xfrm>
          <a:off x="2339752" y="4581128"/>
          <a:ext cx="621069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Формула" r:id="rId7" imgW="3289300" imgH="419100" progId="Equation.3">
                  <p:embed/>
                </p:oleObj>
              </mc:Choice>
              <mc:Fallback>
                <p:oleObj name="Формула" r:id="rId7" imgW="32893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581128"/>
                        <a:ext cx="6210690" cy="7920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2532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Трансформатор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прилад для перетворення сили струму і напруги при незмінній частоті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ctr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Трансформатор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 з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осердя замкненої форми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,що виготовлене з м’якого 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феромагнетика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двох обмоток, надітих на осердя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Первинна обмотка —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з’єднана з джерелом змінної   напруги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а  вторинна  обмотка 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приєднана до споживача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Осердя набирається з тонких ізольованих листів  трансформаторної сталі для зменшення  вихрових струмів , які б його розігрівали 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740" y="1017060"/>
            <a:ext cx="48387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8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576064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ru-RU" sz="2000" i="1" dirty="0"/>
              <a:t>У 1848 р. </a:t>
            </a:r>
            <a:r>
              <a:rPr lang="ru-RU" sz="2000" i="1" dirty="0" err="1"/>
              <a:t>французький</a:t>
            </a:r>
            <a:r>
              <a:rPr lang="ru-RU" sz="2000" i="1" dirty="0"/>
              <a:t> </a:t>
            </a:r>
            <a:r>
              <a:rPr lang="ru-RU" sz="2000" i="1" dirty="0" err="1"/>
              <a:t>механік</a:t>
            </a:r>
            <a:r>
              <a:rPr lang="ru-RU" sz="2000" i="1" dirty="0"/>
              <a:t> Г. </a:t>
            </a:r>
            <a:r>
              <a:rPr lang="ru-RU" sz="2000" i="1" dirty="0" err="1"/>
              <a:t>Румкорф</a:t>
            </a:r>
            <a:r>
              <a:rPr lang="ru-RU" sz="2000" i="1" dirty="0"/>
              <a:t> </a:t>
            </a:r>
            <a:r>
              <a:rPr lang="ru-RU" sz="2000" i="1" dirty="0" err="1"/>
              <a:t>винайшов</a:t>
            </a:r>
            <a:r>
              <a:rPr lang="ru-RU" sz="2000" i="1" dirty="0"/>
              <a:t> </a:t>
            </a:r>
            <a:r>
              <a:rPr lang="ru-RU" sz="2000" i="1" dirty="0" err="1"/>
              <a:t>індукційну</a:t>
            </a:r>
            <a:r>
              <a:rPr lang="ru-RU" sz="2000" i="1" dirty="0"/>
              <a:t> </a:t>
            </a:r>
            <a:r>
              <a:rPr lang="ru-RU" sz="2000" i="1" dirty="0" err="1"/>
              <a:t>котушку</a:t>
            </a:r>
            <a:r>
              <a:rPr lang="ru-RU" sz="2000" i="1" dirty="0"/>
              <a:t>. Вона стала прообразом трансформатора</a:t>
            </a:r>
            <a:r>
              <a:rPr lang="uk-UA" sz="2000" i="1" dirty="0"/>
              <a:t>.</a:t>
            </a:r>
            <a:endParaRPr lang="ru-RU" sz="2000" dirty="0"/>
          </a:p>
          <a:p>
            <a:pPr algn="just">
              <a:lnSpc>
                <a:spcPct val="120000"/>
              </a:lnSpc>
            </a:pPr>
            <a:r>
              <a:rPr lang="uk-UA" sz="2000" i="1" dirty="0"/>
              <a:t>  У 1876 – 1882 роках  Павлом Миколайовичем </a:t>
            </a:r>
            <a:r>
              <a:rPr lang="uk-UA" sz="2000" i="1" dirty="0" err="1"/>
              <a:t>Яблочковим</a:t>
            </a:r>
            <a:r>
              <a:rPr lang="uk-UA" sz="2000" i="1" dirty="0"/>
              <a:t>, російським винахідником, була  висунута і здійснена ідея  трансформації електричного струму. Він вперше використав індукційну котушку в якості трансформатора з розімкненим сердечником для живлення декількох дугових ламп.  </a:t>
            </a:r>
            <a:endParaRPr lang="ru-RU" sz="2000" dirty="0"/>
          </a:p>
          <a:p>
            <a:pPr algn="just">
              <a:lnSpc>
                <a:spcPct val="120000"/>
              </a:lnSpc>
            </a:pPr>
            <a:r>
              <a:rPr lang="ru-RU" sz="2000" i="1" dirty="0"/>
              <a:t>У 1882 р. </a:t>
            </a:r>
            <a:r>
              <a:rPr lang="ru-RU" sz="2000" i="1" dirty="0" err="1"/>
              <a:t>російський</a:t>
            </a:r>
            <a:r>
              <a:rPr lang="ru-RU" sz="2000" i="1" dirty="0"/>
              <a:t> </a:t>
            </a:r>
            <a:r>
              <a:rPr lang="ru-RU" sz="2000" i="1" dirty="0" err="1"/>
              <a:t>електротехні</a:t>
            </a:r>
            <a:r>
              <a:rPr lang="uk-UA" sz="2000" i="1" dirty="0"/>
              <a:t>к  Іван Пилипович  </a:t>
            </a:r>
            <a:r>
              <a:rPr lang="uk-UA" sz="2000" i="1" dirty="0" err="1"/>
              <a:t>Усагін</a:t>
            </a:r>
            <a:r>
              <a:rPr lang="uk-UA" sz="2000" i="1" dirty="0"/>
              <a:t> </a:t>
            </a:r>
            <a:r>
              <a:rPr lang="ru-RU" sz="2000" i="1" dirty="0"/>
              <a:t>і</a:t>
            </a:r>
            <a:r>
              <a:rPr lang="uk-UA" sz="2000" i="1" dirty="0"/>
              <a:t> український професор </a:t>
            </a:r>
            <a:r>
              <a:rPr lang="ru-RU" sz="2000" i="1" dirty="0"/>
              <a:t> </a:t>
            </a:r>
            <a:r>
              <a:rPr lang="ru-RU" sz="2000" i="1" dirty="0" err="1"/>
              <a:t>Київського</a:t>
            </a:r>
            <a:r>
              <a:rPr lang="ru-RU" sz="2000" i="1" dirty="0"/>
              <a:t> </a:t>
            </a:r>
            <a:r>
              <a:rPr lang="ru-RU" sz="2000" i="1" dirty="0" err="1"/>
              <a:t>університету</a:t>
            </a:r>
            <a:r>
              <a:rPr lang="ru-RU" sz="2000" i="1" dirty="0"/>
              <a:t>  М.О. </a:t>
            </a:r>
            <a:r>
              <a:rPr lang="ru-RU" sz="2000" i="1" dirty="0" err="1"/>
              <a:t>Доліво-Добровольський</a:t>
            </a:r>
            <a:r>
              <a:rPr lang="ru-RU" sz="2000" i="1" dirty="0"/>
              <a:t>    створили трансформатор </a:t>
            </a:r>
            <a:r>
              <a:rPr lang="ru-RU" sz="2000" i="1" dirty="0" err="1"/>
              <a:t>перетворювач</a:t>
            </a:r>
            <a:r>
              <a:rPr lang="ru-RU" sz="2000" i="1" dirty="0"/>
              <a:t>  </a:t>
            </a:r>
            <a:r>
              <a:rPr lang="ru-RU" sz="2000" i="1" dirty="0" err="1"/>
              <a:t>електричного</a:t>
            </a:r>
            <a:r>
              <a:rPr lang="ru-RU" sz="2000" i="1" dirty="0"/>
              <a:t> струму. </a:t>
            </a:r>
            <a:r>
              <a:rPr lang="ru-RU" sz="2000" i="1" dirty="0" err="1"/>
              <a:t>Розробка</a:t>
            </a:r>
            <a:r>
              <a:rPr lang="ru-RU" sz="2000" i="1" dirty="0"/>
              <a:t> </a:t>
            </a:r>
            <a:r>
              <a:rPr lang="ru-RU" sz="2000" i="1" dirty="0" err="1"/>
              <a:t>силових</a:t>
            </a:r>
            <a:r>
              <a:rPr lang="ru-RU" sz="2000" i="1" dirty="0"/>
              <a:t> </a:t>
            </a:r>
            <a:r>
              <a:rPr lang="ru-RU" sz="2000" i="1" dirty="0" err="1"/>
              <a:t>трансформаторів</a:t>
            </a:r>
            <a:r>
              <a:rPr lang="ru-RU" sz="2000" i="1" dirty="0"/>
              <a:t> дала </a:t>
            </a:r>
            <a:r>
              <a:rPr lang="ru-RU" sz="2000" i="1" dirty="0" err="1"/>
              <a:t>можливість</a:t>
            </a:r>
            <a:r>
              <a:rPr lang="ru-RU" sz="2000" i="1" dirty="0"/>
              <a:t> </a:t>
            </a:r>
            <a:r>
              <a:rPr lang="ru-RU" sz="2000" i="1" dirty="0" err="1"/>
              <a:t>передавати</a:t>
            </a:r>
            <a:r>
              <a:rPr lang="ru-RU" sz="2000" i="1" dirty="0"/>
              <a:t> </a:t>
            </a:r>
            <a:r>
              <a:rPr lang="ru-RU" sz="2000" i="1" dirty="0" err="1"/>
              <a:t>електрику</a:t>
            </a:r>
            <a:r>
              <a:rPr lang="ru-RU" sz="2000" i="1" dirty="0"/>
              <a:t> на </a:t>
            </a:r>
            <a:r>
              <a:rPr lang="ru-RU" sz="2000" i="1" dirty="0" err="1"/>
              <a:t>далекі</a:t>
            </a:r>
            <a:r>
              <a:rPr lang="ru-RU" sz="2000" i="1" dirty="0"/>
              <a:t> </a:t>
            </a:r>
            <a:r>
              <a:rPr lang="ru-RU" sz="2000" i="1" dirty="0" err="1"/>
              <a:t>відстані</a:t>
            </a:r>
            <a:r>
              <a:rPr lang="uk-UA" sz="2000" i="1" dirty="0"/>
              <a:t>. </a:t>
            </a:r>
            <a:endParaRPr lang="ru-RU" sz="2000" dirty="0"/>
          </a:p>
          <a:p>
            <a:pPr algn="just">
              <a:lnSpc>
                <a:spcPct val="120000"/>
              </a:lnSpc>
            </a:pPr>
            <a:r>
              <a:rPr lang="uk-UA" sz="2000" i="1" dirty="0"/>
              <a:t> У 1885 році угорські інженери М. </a:t>
            </a:r>
            <a:r>
              <a:rPr lang="uk-UA" sz="2000" i="1" dirty="0" err="1"/>
              <a:t>Дері</a:t>
            </a:r>
            <a:r>
              <a:rPr lang="uk-UA" sz="2000" i="1" dirty="0"/>
              <a:t> та О. Блат разом з К. </a:t>
            </a:r>
            <a:r>
              <a:rPr lang="uk-UA" sz="2000" i="1" dirty="0" err="1"/>
              <a:t>Зіперновскім</a:t>
            </a:r>
            <a:r>
              <a:rPr lang="uk-UA" sz="2000" i="1" dirty="0"/>
              <a:t> розробили трансформатори із замкнутим магнітопроводом. З'явилася система розподілу електроенергії. </a:t>
            </a:r>
            <a:endParaRPr lang="ru-RU" sz="2000" dirty="0"/>
          </a:p>
          <a:p>
            <a:pPr marL="0" indent="0" algn="just">
              <a:lnSpc>
                <a:spcPct val="120000"/>
              </a:lnSpc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487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476673"/>
            <a:ext cx="8229600" cy="2448272"/>
          </a:xfrm>
        </p:spPr>
        <p:txBody>
          <a:bodyPr/>
          <a:lstStyle/>
          <a:p>
            <a:pPr marL="0" indent="0" algn="ctr">
              <a:buNone/>
            </a:pPr>
            <a:r>
              <a:rPr lang="uk-UA" sz="2400" dirty="0"/>
              <a:t>Принцип дії трансформатора </a:t>
            </a:r>
            <a:r>
              <a:rPr lang="uk-UA" sz="2400" dirty="0" smtClean="0"/>
              <a:t> засновано </a:t>
            </a:r>
            <a:r>
              <a:rPr lang="uk-UA" sz="2400" dirty="0"/>
              <a:t>на явищі електромагнітної індукції.  Під час проходження змінного струму в первинній обмотці в осерді виникає змінний магнітний потік, залізне осердя передає магнітний потік від первинної  обмотки до вторинної і збуджує ЕРС самоіндукції у вторинній обмотці.  Використовуючи закон ЕМІ </a:t>
            </a:r>
            <a:r>
              <a:rPr lang="uk-UA" sz="2400" dirty="0" err="1"/>
              <a:t>запишемо</a:t>
            </a:r>
            <a:r>
              <a:rPr lang="uk-UA" sz="2400" dirty="0"/>
              <a:t>: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690320"/>
              </p:ext>
            </p:extLst>
          </p:nvPr>
        </p:nvGraphicFramePr>
        <p:xfrm>
          <a:off x="2699792" y="2924944"/>
          <a:ext cx="4422685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Формула" r:id="rId3" imgW="1726920" imgH="393480" progId="Equation.3">
                  <p:embed/>
                </p:oleObj>
              </mc:Choice>
              <mc:Fallback>
                <p:oleObj name="Формула" r:id="rId3" imgW="17269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924944"/>
                        <a:ext cx="4422685" cy="100811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EF1F5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43808" y="4077072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269875">
              <a:spcAft>
                <a:spcPts val="0"/>
              </a:spcAft>
            </a:pPr>
            <a:r>
              <a:rPr lang="uk-UA" dirty="0" smtClean="0">
                <a:effectLst/>
                <a:latin typeface="Times New Roman"/>
                <a:ea typeface="Times New Roman"/>
              </a:rPr>
              <a:t>Складемо відношення: 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296829"/>
              </p:ext>
            </p:extLst>
          </p:nvPr>
        </p:nvGraphicFramePr>
        <p:xfrm>
          <a:off x="3995936" y="4467219"/>
          <a:ext cx="1440160" cy="1088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Формула" r:id="rId5" imgW="571320" imgH="431640" progId="Equation.3">
                  <p:embed/>
                </p:oleObj>
              </mc:Choice>
              <mc:Fallback>
                <p:oleObj name="Формула" r:id="rId5" imgW="57132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467219"/>
                        <a:ext cx="1440160" cy="108812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1520" y="5713856"/>
                <a:ext cx="369690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ru-RU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sz="28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ru-RU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b="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ru-RU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ЕРС в обмотках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713856"/>
                <a:ext cx="3696909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1628" r="-1977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99992" y="5713856"/>
                <a:ext cx="344177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uk-UA" sz="2000" b="0" i="1" smtClean="0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ru-RU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 </m:t>
                      </m:r>
                      <m:r>
                        <a:rPr lang="uk-UA" sz="2000" b="0" i="1" smtClean="0">
                          <a:latin typeface="Cambria Math"/>
                        </a:rPr>
                        <m:t> −кількість витків в</m:t>
                      </m:r>
                    </m:oMath>
                  </m:oMathPara>
                </a14:m>
                <a:endParaRPr lang="uk-UA" sz="2000" b="0" dirty="0" smtClean="0"/>
              </a:p>
              <a:p>
                <a:r>
                  <a:rPr lang="uk-UA" sz="2000" dirty="0" smtClean="0"/>
                  <a:t>обмотках</a:t>
                </a:r>
                <a:endParaRPr lang="ru-RU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5713856"/>
                <a:ext cx="3441776" cy="707886"/>
              </a:xfrm>
              <a:prstGeom prst="rect">
                <a:avLst/>
              </a:prstGeom>
              <a:blipFill rotWithShape="1">
                <a:blip r:embed="rId8"/>
                <a:stretch>
                  <a:fillRect l="-1770" b="-146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153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3312367"/>
          </a:xfrm>
        </p:spPr>
        <p:txBody>
          <a:bodyPr>
            <a:normAutofit fontScale="77500" lnSpcReduction="2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коло вторинної обмотки розімкнене ,то таке явище називають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холостимходом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трансформатора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0 )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цьому разі напруга на  вторинній обмотці дорівнює  ЕРС на вторинній обмотці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2=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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 ЕРС на первинній приблизно рівна напрузі на первинній обмотці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1=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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під час холостого ходу: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966530"/>
              </p:ext>
            </p:extLst>
          </p:nvPr>
        </p:nvGraphicFramePr>
        <p:xfrm>
          <a:off x="971600" y="3789040"/>
          <a:ext cx="2376264" cy="875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Формула" r:id="rId3" imgW="1206360" imgH="444240" progId="Equation.3">
                  <p:embed/>
                </p:oleObj>
              </mc:Choice>
              <mc:Fallback>
                <p:oleObj name="Формула" r:id="rId3" imgW="120636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89040"/>
                        <a:ext cx="2376264" cy="875466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EF1F5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322515"/>
              </p:ext>
            </p:extLst>
          </p:nvPr>
        </p:nvGraphicFramePr>
        <p:xfrm>
          <a:off x="4067944" y="3789040"/>
          <a:ext cx="1584176" cy="868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Формула" r:id="rId5" imgW="787320" imgH="431640" progId="Equation.3">
                  <p:embed/>
                </p:oleObj>
              </mc:Choice>
              <mc:Fallback>
                <p:oleObj name="Формула" r:id="rId5" imgW="78732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789040"/>
                        <a:ext cx="1584176" cy="86874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EF1F5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895473"/>
              </p:ext>
            </p:extLst>
          </p:nvPr>
        </p:nvGraphicFramePr>
        <p:xfrm>
          <a:off x="6536789" y="3717032"/>
          <a:ext cx="106983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Формула" r:id="rId7" imgW="507960" imgH="444240" progId="Equation.3">
                  <p:embed/>
                </p:oleObj>
              </mc:Choice>
              <mc:Fallback>
                <p:oleObj name="Формула" r:id="rId7" imgW="507960" imgH="444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789" y="3717032"/>
                        <a:ext cx="1069833" cy="936104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EF1F5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123728" y="479715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algn="ctr">
              <a:spcAft>
                <a:spcPts val="0"/>
              </a:spcAft>
            </a:pPr>
            <a:r>
              <a:rPr lang="en-US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k</a:t>
            </a: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 – коефіцієнт трансформації   </a:t>
            </a:r>
            <a:endParaRPr lang="ru-RU" sz="1600" dirty="0" smtClean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  <a:p>
            <a:pPr marL="457200" indent="269875" algn="ctr">
              <a:spcAft>
                <a:spcPts val="0"/>
              </a:spcAft>
            </a:pP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якщо </a:t>
            </a:r>
            <a:r>
              <a:rPr lang="en-US" i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k</a:t>
            </a: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 &gt; 1, напруга </a:t>
            </a:r>
            <a:r>
              <a:rPr lang="en-US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U</a:t>
            </a:r>
            <a:r>
              <a:rPr lang="uk-UA" baseline="-25000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2</a:t>
            </a: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&lt; </a:t>
            </a:r>
            <a:r>
              <a:rPr lang="en-US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U</a:t>
            </a:r>
            <a:r>
              <a:rPr lang="uk-UA" baseline="-25000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1</a:t>
            </a: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  трансформатор є </a:t>
            </a:r>
            <a:r>
              <a:rPr lang="uk-UA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знижувальним</a:t>
            </a:r>
            <a:endParaRPr lang="ru-RU" sz="1600" dirty="0" smtClean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  <a:p>
            <a:pPr marL="457200" indent="269875" algn="ctr">
              <a:spcAft>
                <a:spcPts val="0"/>
              </a:spcAft>
            </a:pP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якщо </a:t>
            </a:r>
            <a:r>
              <a:rPr lang="ru-RU" i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k</a:t>
            </a: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 &lt; 1, то </a:t>
            </a:r>
            <a:r>
              <a:rPr lang="ru-RU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U</a:t>
            </a:r>
            <a:r>
              <a:rPr lang="uk-UA" baseline="-25000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2 </a:t>
            </a: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&gt; </a:t>
            </a:r>
            <a:r>
              <a:rPr lang="ru-RU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U</a:t>
            </a:r>
            <a:r>
              <a:rPr lang="uk-UA" baseline="-25000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1 </a:t>
            </a:r>
            <a:r>
              <a:rPr lang="uk-UA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  трансформатор </a:t>
            </a:r>
            <a:r>
              <a:rPr lang="uk-UA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є підвищувальним</a:t>
            </a:r>
            <a:endParaRPr lang="ru-RU" sz="1600" dirty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042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3"/>
            <a:ext cx="8229600" cy="381642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до кола вторинної обмотки  під єднати споживач струму , то  трансформатор  працюватиме під навантаженням</a:t>
            </a:r>
            <a:r>
              <a:rPr lang="uk-U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Струм, що появився у вторинній обмотці . створює свій магнітний потік, який за правилом Ленца прагне компенсувати зміни магнітного потоку в осерді. Це призводить  до автоматичного збільшення сили струму в первинній обмотці. Збільшення сили струму у колі первинної  обмотки  відбувається за законом збереження енергії. Потужність  у первинному колі близька до потужності у вторинному колі: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856544"/>
              </p:ext>
            </p:extLst>
          </p:nvPr>
        </p:nvGraphicFramePr>
        <p:xfrm>
          <a:off x="1475656" y="3933056"/>
          <a:ext cx="6516724" cy="1448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3" imgW="1549080" imgH="660240" progId="Equation.3">
                  <p:embed/>
                </p:oleObj>
              </mc:Choice>
              <mc:Fallback>
                <p:oleObj name="Формула" r:id="rId3" imgW="1549080" imgH="660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933056"/>
                        <a:ext cx="6516724" cy="14481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5517232"/>
            <a:ext cx="7056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269875" algn="ctr">
              <a:spcAft>
                <a:spcPts val="0"/>
              </a:spcAft>
            </a:pPr>
            <a:r>
              <a:rPr lang="uk-UA" sz="2000" b="1" u="sng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У скільки разів трансформатор зменшує напругу у стільки разів він збільшує силу струму.</a:t>
            </a:r>
            <a:endParaRPr lang="ru-RU" sz="1600" u="sng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22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ККД трансформатора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986236"/>
              </p:ext>
            </p:extLst>
          </p:nvPr>
        </p:nvGraphicFramePr>
        <p:xfrm>
          <a:off x="827584" y="1868801"/>
          <a:ext cx="3086449" cy="1559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3" imgW="888614" imgH="444307" progId="Equation.3">
                  <p:embed/>
                </p:oleObj>
              </mc:Choice>
              <mc:Fallback>
                <p:oleObj name="Формула" r:id="rId3" imgW="888614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868801"/>
                        <a:ext cx="3086449" cy="155981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895801"/>
              </p:ext>
            </p:extLst>
          </p:nvPr>
        </p:nvGraphicFramePr>
        <p:xfrm>
          <a:off x="827583" y="3664188"/>
          <a:ext cx="3628075" cy="1420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Формула" r:id="rId5" imgW="1143000" imgH="444500" progId="Equation.3">
                  <p:embed/>
                </p:oleObj>
              </mc:Choice>
              <mc:Fallback>
                <p:oleObj name="Формула" r:id="rId5" imgW="1143000" imgH="444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3664188"/>
                        <a:ext cx="3628075" cy="1420996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4"/>
              <p:cNvSpPr>
                <a:spLocks noChangeArrowheads="1"/>
              </p:cNvSpPr>
              <p:nvPr/>
            </p:nvSpPr>
            <p:spPr bwMode="auto">
              <a:xfrm>
                <a:off x="5054206" y="1926875"/>
                <a:ext cx="3199979" cy="35086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ru-RU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     ККД-</a:t>
                </a:r>
                <a:r>
                  <a:rPr kumimoji="0" lang="uk-UA" altLang="ru-RU" sz="2400" b="1" i="0" u="none" strike="noStrike" cap="none" normalizeH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коефіцієнт корисної дії</a:t>
                </a:r>
                <a:r>
                  <a:rPr kumimoji="0" lang="uk-UA" altLang="ru-RU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трансформатора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ru-RU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itchFamily="18" charset="0"/>
                  <a:cs typeface="Times New Roman" panose="02020603050405020304" pitchFamily="18" charset="0"/>
                </a:endParaRPr>
              </a:p>
              <a:p>
                <a:pPr lvl="0"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uk-UA" sz="3200" b="1" i="1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uk-UA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потужність в </a:t>
                </a:r>
                <a:r>
                  <a:rPr lang="uk-UA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обмотках</a:t>
                </a:r>
                <a:endParaRPr lang="ru-RU" sz="3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ru-RU" sz="1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</a:t>
                </a:r>
                <a:endParaRPr kumimoji="0" lang="uk-UA" alt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54206" y="1926875"/>
                <a:ext cx="3199979" cy="3508653"/>
              </a:xfrm>
              <a:prstGeom prst="rect">
                <a:avLst/>
              </a:prstGeom>
              <a:blipFill rotWithShape="1">
                <a:blip r:embed="rId7"/>
                <a:stretch>
                  <a:fillRect t="-8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6838" y="13525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33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1143000"/>
          </a:xfrm>
        </p:spPr>
        <p:txBody>
          <a:bodyPr>
            <a:noAutofit/>
          </a:bodyPr>
          <a:lstStyle/>
          <a:p>
            <a:pPr marL="97155">
              <a:spcAft>
                <a:spcPts val="0"/>
              </a:spcAft>
            </a:pPr>
            <a:r>
              <a:rPr lang="uk-UA" sz="2800" b="1" dirty="0" smtClean="0">
                <a:effectLst/>
                <a:latin typeface="Times New Roman"/>
                <a:ea typeface="Times New Roman"/>
              </a:rPr>
              <a:t>« Види та застосування  трансформаторів »</a:t>
            </a:r>
            <a:r>
              <a:rPr lang="ru-RU" sz="2400" dirty="0" smtClean="0">
                <a:effectLst/>
                <a:latin typeface="Times New Roman"/>
                <a:ea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Times New Roman"/>
              </a:rPr>
            </a:br>
            <a:r>
              <a:rPr lang="uk-UA" sz="2800" i="1" dirty="0" smtClean="0">
                <a:effectLst/>
                <a:latin typeface="Times New Roman"/>
                <a:ea typeface="Times New Roman"/>
              </a:rPr>
              <a:t>Трансформатор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перетворює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напруги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в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низькі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або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високі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з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малими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втратами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енергії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. </a:t>
            </a:r>
            <a:r>
              <a:rPr lang="uk-UA" sz="2800" i="1" dirty="0" smtClean="0">
                <a:effectLst/>
                <a:latin typeface="Times New Roman"/>
                <a:ea typeface="Times New Roman"/>
              </a:rPr>
              <a:t>Він є 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важливим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елементом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багатьох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електроприладів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механізмів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і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пристроїв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: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зарядних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пристроїв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радіоприймачів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телевізорів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підстанцій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електростанцій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і </a:t>
            </a:r>
            <a:r>
              <a:rPr lang="ru-RU" sz="2800" i="1" dirty="0" err="1" smtClean="0">
                <a:effectLst/>
                <a:latin typeface="Times New Roman"/>
                <a:ea typeface="Times New Roman"/>
              </a:rPr>
              <a:t>т.п</a:t>
            </a:r>
            <a:r>
              <a:rPr lang="ru-RU" sz="28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effectLst/>
                <a:latin typeface="Times New Roman"/>
                <a:ea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Times New Roman"/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2410" y="3501008"/>
            <a:ext cx="795601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Силові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трансформатори</a:t>
            </a:r>
            <a:r>
              <a:rPr lang="ru-RU" sz="20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,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встановлені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на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електростанціях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228600" algn="ctr">
              <a:spcAft>
                <a:spcPts val="0"/>
              </a:spcAft>
            </a:pP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підстанціях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,</a:t>
            </a:r>
            <a:r>
              <a:rPr lang="uk-UA" sz="2000" i="1" dirty="0" smtClean="0">
                <a:effectLst/>
                <a:latin typeface="Times New Roman"/>
                <a:ea typeface="Times New Roman"/>
              </a:rPr>
              <a:t>  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призначені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для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перетворення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електроенергії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з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однієї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напруги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на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інш</a:t>
            </a:r>
            <a:r>
              <a:rPr lang="uk-UA" sz="2000" i="1" dirty="0" smtClean="0">
                <a:effectLst/>
                <a:latin typeface="Times New Roman"/>
                <a:ea typeface="Times New Roman"/>
              </a:rPr>
              <a:t>у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.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Найбільшого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поширення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набули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трифазні</a:t>
            </a:r>
            <a:r>
              <a:rPr lang="ru-RU" sz="20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i="1" dirty="0" err="1" smtClean="0">
                <a:effectLst/>
                <a:latin typeface="Times New Roman"/>
                <a:ea typeface="Times New Roman"/>
              </a:rPr>
              <a:t>трансформатори</a:t>
            </a:r>
            <a:r>
              <a:rPr lang="uk-UA" sz="2000" i="1" dirty="0" smtClean="0">
                <a:effectLst/>
                <a:latin typeface="Times New Roman"/>
                <a:ea typeface="Times New Roman"/>
              </a:rPr>
              <a:t> .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457200" algn="ctr">
              <a:spcAft>
                <a:spcPts val="0"/>
              </a:spcAft>
            </a:pPr>
            <a:r>
              <a:rPr lang="uk-UA" sz="2000" i="1" dirty="0" smtClean="0">
                <a:effectLst/>
                <a:latin typeface="Times New Roman"/>
                <a:ea typeface="Times New Roman"/>
              </a:rPr>
              <a:t>Силові трансформатори є основними елементами систем електропостачання і використовуються у всіх галузях економіки, включаючи промисловість, житлово-комунальне і сільське господарство, окремі установи, організації, фірми. 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8558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b="1" i="1" dirty="0" err="1">
                <a:solidFill>
                  <a:srgbClr val="FF0000"/>
                </a:solidFill>
              </a:rPr>
              <a:t>Вимірювальні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трансформатори</a:t>
            </a:r>
            <a:endParaRPr lang="ru-RU" b="1" dirty="0">
              <a:solidFill>
                <a:srgbClr val="FF0000"/>
              </a:solidFill>
            </a:endParaRPr>
          </a:p>
          <a:p>
            <a:pPr algn="ctr"/>
            <a:r>
              <a:rPr lang="uk-UA" b="1" i="1" dirty="0"/>
              <a:t>  </a:t>
            </a:r>
            <a:r>
              <a:rPr lang="uk-UA" i="1" dirty="0"/>
              <a:t>Призначені для  живлення електровимірювальних приладів, передавачі сигналу  інформації вимірювальних приладів в установках змінного струму частоти 50 або 60 </a:t>
            </a:r>
            <a:r>
              <a:rPr lang="uk-UA" i="1" dirty="0" err="1"/>
              <a:t>Гц</a:t>
            </a:r>
            <a:r>
              <a:rPr lang="uk-UA" i="1" dirty="0"/>
              <a:t>  .                   </a:t>
            </a:r>
            <a:endParaRPr lang="ru-RU" dirty="0"/>
          </a:p>
          <a:p>
            <a:pPr algn="ctr"/>
            <a:r>
              <a:rPr lang="uk-UA" b="1" i="1" dirty="0" smtClean="0"/>
              <a:t> </a:t>
            </a:r>
            <a:r>
              <a:rPr lang="uk-UA" b="1" i="1" dirty="0">
                <a:solidFill>
                  <a:srgbClr val="FF0000"/>
                </a:solidFill>
              </a:rPr>
              <a:t>Зварювальні трансформатори  </a:t>
            </a:r>
            <a:r>
              <a:rPr lang="uk-UA" i="1" dirty="0" smtClean="0"/>
              <a:t>-для </a:t>
            </a:r>
            <a:r>
              <a:rPr lang="uk-UA" i="1" dirty="0"/>
              <a:t>електрозварювання і електроплавлення.</a:t>
            </a:r>
            <a:endParaRPr lang="ru-RU" dirty="0"/>
          </a:p>
          <a:p>
            <a:pPr algn="ctr"/>
            <a:r>
              <a:rPr lang="uk-UA" i="1" dirty="0"/>
              <a:t>Для зварювальних апаратів  використовують </a:t>
            </a:r>
            <a:r>
              <a:rPr lang="uk-UA" b="1" i="1" dirty="0">
                <a:solidFill>
                  <a:srgbClr val="FF0000"/>
                </a:solidFill>
              </a:rPr>
              <a:t>знижувальні трансформатори</a:t>
            </a:r>
            <a:r>
              <a:rPr lang="uk-UA" i="1" dirty="0"/>
              <a:t>. Для зварювання потрібні дуже сильні струми, і трансформатор зварювального апарата має усього  єдиний вихідний виток.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4911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2533584</TotalTime>
  <Words>632</Words>
  <Application>Microsoft Office PowerPoint</Application>
  <PresentationFormat>Экран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Трансформатор. Виробництво, передача та використання електроенергії.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ККД трансформатора</vt:lpstr>
      <vt:lpstr>« Види та застосування  трансформаторів » Трансформатор перетворює напруги в низькі або високі з малими втратами енергії. Він є  важливим елементом багатьох електроприладів, механізмів і пристроїв: зарядних пристроїв, радіоприймачів, телевізорів, підстанцій, електростанцій і т.п  </vt:lpstr>
      <vt:lpstr>Презентация PowerPoint</vt:lpstr>
      <vt:lpstr>Презентация PowerPoint</vt:lpstr>
      <vt:lpstr>Схема передання електроенергії</vt:lpstr>
      <vt:lpstr>Розв’язуємо  задачі</vt:lpstr>
      <vt:lpstr>Сила струму у первинній обмотці трансформатора  0,5 А, напруга на її кінцях 220В. Сила струму у вторинній обмотці 10А, а наруга на її кінцях 10 В. Визначте ККД трансформатора.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Трансформатор. Виробництво, передача та використання електроенергії.</dc:title>
  <dc:creator>julia</dc:creator>
  <cp:lastModifiedBy>julia</cp:lastModifiedBy>
  <cp:revision>9</cp:revision>
  <dcterms:created xsi:type="dcterms:W3CDTF">2015-10-22T01:02:09Z</dcterms:created>
  <dcterms:modified xsi:type="dcterms:W3CDTF">2015-10-26T07:43:34Z</dcterms:modified>
</cp:coreProperties>
</file>