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4"/>
  </p:notesMasterIdLst>
  <p:handoutMasterIdLst>
    <p:handoutMasterId r:id="rId2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144">
          <p15:clr>
            <a:srgbClr val="A4A3A4"/>
          </p15:clr>
        </p15:guide>
        <p15:guide id="5" pos="3839">
          <p15:clr>
            <a:srgbClr val="A4A3A4"/>
          </p15:clr>
        </p15:guide>
        <p15:guide id="6" pos="959">
          <p15:clr>
            <a:srgbClr val="A4A3A4"/>
          </p15:clr>
        </p15:guide>
        <p15:guide id="7" pos="6719">
          <p15:clr>
            <a:srgbClr val="A4A3A4"/>
          </p15:clr>
        </p15:guide>
        <p15:guide id="8" pos="6143">
          <p15:clr>
            <a:srgbClr val="A4A3A4"/>
          </p15:clr>
        </p15:guide>
        <p15:guide id="9" pos="4991">
          <p15:clr>
            <a:srgbClr val="A4A3A4"/>
          </p15:clr>
        </p15:guide>
        <p15:guide id="10" pos="5567">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5013" autoAdjust="0"/>
  </p:normalViewPr>
  <p:slideViewPr>
    <p:cSldViewPr>
      <p:cViewPr>
        <p:scale>
          <a:sx n="80" d="100"/>
          <a:sy n="80" d="100"/>
        </p:scale>
        <p:origin x="-96" y="-612"/>
      </p:cViewPr>
      <p:guideLst>
        <p:guide orient="horz" pos="2160"/>
        <p:guide orient="horz" pos="1200"/>
        <p:guide orient="horz" pos="3888"/>
        <p:guide orient="horz" pos="144"/>
        <p:guide pos="3839"/>
        <p:guide pos="959"/>
        <p:guide pos="6719"/>
        <p:guide pos="6143"/>
        <p:guide pos="4991"/>
        <p:guide pos="5567"/>
      </p:guideLst>
    </p:cSldViewPr>
  </p:slideViewPr>
  <p:notesTextViewPr>
    <p:cViewPr>
      <p:scale>
        <a:sx n="1" d="1"/>
        <a:sy n="1" d="1"/>
      </p:scale>
      <p:origin x="0" y="0"/>
    </p:cViewPr>
  </p:notesTextViewPr>
  <p:notesViewPr>
    <p:cSldViewPr>
      <p:cViewPr varScale="1">
        <p:scale>
          <a:sx n="101" d="100"/>
          <a:sy n="101" d="100"/>
        </p:scale>
        <p:origin x="-166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ru-RU"/>
              <a:pPr/>
              <a:t>24.12.2012</a:t>
            </a:fld>
            <a:endParaRPr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pPr/>
              <a:t>‹#›</a:t>
            </a:fld>
            <a:endParaRPr dirty="0"/>
          </a:p>
        </p:txBody>
      </p:sp>
    </p:spTree>
    <p:extLst>
      <p:ext uri="{BB962C8B-B14F-4D97-AF65-F5344CB8AC3E}">
        <p14:creationId xmlns:p14="http://schemas.microsoft.com/office/powerpoint/2010/main" xmlns=""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ru-RU"/>
              <a:pPr/>
              <a:t>24.12.2012</a:t>
            </a:fld>
            <a:endParaRPr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Образец текста</a:t>
            </a:r>
          </a:p>
          <a:p>
            <a:pPr lvl="1"/>
            <a:r>
              <a:rPr/>
              <a:t>Второй уровень</a:t>
            </a:r>
          </a:p>
          <a:p>
            <a:pPr lvl="2"/>
            <a:r>
              <a:rPr/>
              <a:t>Третий уровень</a:t>
            </a:r>
          </a:p>
          <a:p>
            <a:pPr lvl="3"/>
            <a:r>
              <a:rPr/>
              <a:t>Четвертый уровень</a:t>
            </a:r>
          </a:p>
          <a:p>
            <a:pPr lvl="4"/>
            <a:r>
              <a:rPr/>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pPr/>
              <a:t>‹#›</a:t>
            </a:fld>
            <a:endParaRPr dirty="0"/>
          </a:p>
        </p:txBody>
      </p:sp>
    </p:spTree>
    <p:extLst>
      <p:ext uri="{BB962C8B-B14F-4D97-AF65-F5344CB8AC3E}">
        <p14:creationId xmlns:p14="http://schemas.microsoft.com/office/powerpoint/2010/main" xmlns=""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hidden">
          <a:xfrm>
            <a:off x="0" y="0"/>
            <a:ext cx="12188825" cy="6858000"/>
          </a:xfrm>
          <a:prstGeom prst="rect">
            <a:avLst/>
          </a:prstGeom>
        </p:spPr>
      </p:pic>
      <p:sp>
        <p:nvSpPr>
          <p:cNvPr id="13" name="Прямоугольник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noProof="0" dirty="0"/>
          </a:p>
        </p:txBody>
      </p:sp>
      <p:sp>
        <p:nvSpPr>
          <p:cNvPr id="15" name="Прямоугольник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noProof="0" dirty="0"/>
          </a:p>
        </p:txBody>
      </p:sp>
      <p:sp>
        <p:nvSpPr>
          <p:cNvPr id="2" name="Заголовок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ru-RU" noProof="0" smtClean="0"/>
              <a:t>Образец заголовка</a:t>
            </a:r>
            <a:endParaRPr lang="ru-RU" noProof="0" dirty="0"/>
          </a:p>
        </p:txBody>
      </p:sp>
      <p:sp>
        <p:nvSpPr>
          <p:cNvPr id="3" name="Подзаголовок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noProof="0" smtClean="0"/>
              <a:t>Образец подзаголовка</a:t>
            </a:r>
            <a:endParaRPr lang="ru-RU" noProof="0" dirty="0"/>
          </a:p>
        </p:txBody>
      </p:sp>
      <p:sp>
        <p:nvSpPr>
          <p:cNvPr id="4" name="Дата 3"/>
          <p:cNvSpPr>
            <a:spLocks noGrp="1"/>
          </p:cNvSpPr>
          <p:nvPr>
            <p:ph type="dt" sz="half" idx="10"/>
          </p:nvPr>
        </p:nvSpPr>
        <p:spPr/>
        <p:txBody>
          <a:bodyPr/>
          <a:lstStyle/>
          <a:p>
            <a:fld id="{52466975-C014-42E5-BFA6-B8D5FDD3B81F}" type="datetimeFigureOut">
              <a:rPr lang="ru-RU" noProof="0" smtClean="0"/>
              <a:pPr/>
              <a:t>24.12.2012</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693B167E-EA96-4147-81DE-549160052C22}" type="slidenum">
              <a:rPr lang="ru-RU" noProof="0" smtClean="0"/>
              <a:pPr/>
              <a:t>‹#›</a:t>
            </a:fld>
            <a:endParaRPr lang="ru-RU" noProof="0" dirty="0"/>
          </a:p>
        </p:txBody>
      </p:sp>
      <p:sp useBgFill="1">
        <p:nvSpPr>
          <p:cNvPr id="20" name="Полилиния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lang="ru-RU"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52466975-C014-42E5-BFA6-B8D5FDD3B81F}" type="datetimeFigureOut">
              <a:rPr lang="ru-RU" noProof="0" smtClean="0"/>
              <a:pPr/>
              <a:t>24.12.2012</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693B167E-EA96-4147-81DE-549160052C22}" type="slidenum">
              <a:rPr lang="ru-RU" noProof="0" smtClean="0"/>
              <a:pPr/>
              <a:t>‹#›</a:t>
            </a:fld>
            <a:endParaRPr lang="ru-RU"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bwMode="hidden">
          <a:xfrm>
            <a:off x="1" y="0"/>
            <a:ext cx="9314539" cy="6858000"/>
          </a:xfrm>
          <a:prstGeom prst="rect">
            <a:avLst/>
          </a:prstGeom>
        </p:spPr>
      </p:pic>
      <p:sp>
        <p:nvSpPr>
          <p:cNvPr id="8" name="Прямоугольник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noProof="0" dirty="0"/>
          </a:p>
        </p:txBody>
      </p:sp>
      <p:sp>
        <p:nvSpPr>
          <p:cNvPr id="9" name="Полилиния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noProof="0" dirty="0"/>
          </a:p>
        </p:txBody>
      </p:sp>
      <p:sp>
        <p:nvSpPr>
          <p:cNvPr id="3" name="Вертикальный текст 2"/>
          <p:cNvSpPr>
            <a:spLocks noGrp="1"/>
          </p:cNvSpPr>
          <p:nvPr>
            <p:ph type="body" orient="vert" idx="1"/>
          </p:nvPr>
        </p:nvSpPr>
        <p:spPr>
          <a:xfrm>
            <a:off x="1522413" y="685800"/>
            <a:ext cx="7460842" cy="5486400"/>
          </a:xfrm>
        </p:spPr>
        <p:txBody>
          <a:bodyPr vert="eaVert"/>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52466975-C014-42E5-BFA6-B8D5FDD3B81F}" type="datetimeFigureOut">
              <a:rPr lang="ru-RU" noProof="0" smtClean="0"/>
              <a:pPr/>
              <a:t>24.12.2012</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693B167E-EA96-4147-81DE-549160052C22}" type="slidenum">
              <a:rPr lang="ru-RU" noProof="0" smtClean="0"/>
              <a:pPr/>
              <a:t>‹#›</a:t>
            </a:fld>
            <a:endParaRPr lang="ru-RU" noProof="0" dirty="0"/>
          </a:p>
        </p:txBody>
      </p:sp>
      <p:sp>
        <p:nvSpPr>
          <p:cNvPr id="2" name="Vertical Заголовок 1"/>
          <p:cNvSpPr>
            <a:spLocks noGrp="1"/>
          </p:cNvSpPr>
          <p:nvPr>
            <p:ph type="title" orient="vert"/>
          </p:nvPr>
        </p:nvSpPr>
        <p:spPr>
          <a:xfrm>
            <a:off x="9558667" y="685800"/>
            <a:ext cx="1295401" cy="5486400"/>
          </a:xfrm>
        </p:spPr>
        <p:txBody>
          <a:bodyPr vert="eaVert"/>
          <a:lstStyle/>
          <a:p>
            <a:r>
              <a:rPr lang="ru-RU" noProof="0" smtClean="0"/>
              <a:t>Образец заголовка</a:t>
            </a:r>
            <a:endParaRPr lang="ru-RU"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Дата 3"/>
          <p:cNvSpPr>
            <a:spLocks noGrp="1"/>
          </p:cNvSpPr>
          <p:nvPr>
            <p:ph type="dt" sz="half" idx="10"/>
          </p:nvPr>
        </p:nvSpPr>
        <p:spPr/>
        <p:txBody>
          <a:bodyPr/>
          <a:lstStyle/>
          <a:p>
            <a:fld id="{52466975-C014-42E5-BFA6-B8D5FDD3B81F}" type="datetimeFigureOut">
              <a:rPr lang="ru-RU" noProof="0" smtClean="0"/>
              <a:pPr/>
              <a:t>24.12.2012</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693B167E-EA96-4147-81DE-549160052C22}" type="slidenum">
              <a:rPr lang="ru-RU" noProof="0" smtClean="0"/>
              <a:pPr/>
              <a:t>‹#›</a:t>
            </a:fld>
            <a:endParaRPr lang="ru-RU"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14" name="Рисунок 13"/>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bwMode="hidden">
          <a:xfrm>
            <a:off x="0" y="0"/>
            <a:ext cx="12188825" cy="4810561"/>
          </a:xfrm>
          <a:prstGeom prst="rect">
            <a:avLst/>
          </a:prstGeom>
        </p:spPr>
      </p:pic>
      <p:sp>
        <p:nvSpPr>
          <p:cNvPr id="18" name="Прямоугольник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noProof="0" dirty="0"/>
          </a:p>
        </p:txBody>
      </p:sp>
      <p:sp>
        <p:nvSpPr>
          <p:cNvPr id="2" name="Заголовок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noProof="0" smtClean="0"/>
              <a:t>Образец текста</a:t>
            </a:r>
          </a:p>
        </p:txBody>
      </p:sp>
      <p:sp>
        <p:nvSpPr>
          <p:cNvPr id="4" name="Дата 3"/>
          <p:cNvSpPr>
            <a:spLocks noGrp="1"/>
          </p:cNvSpPr>
          <p:nvPr>
            <p:ph type="dt" sz="half" idx="10"/>
          </p:nvPr>
        </p:nvSpPr>
        <p:spPr/>
        <p:txBody>
          <a:bodyPr/>
          <a:lstStyle/>
          <a:p>
            <a:fld id="{52466975-C014-42E5-BFA6-B8D5FDD3B81F}" type="datetimeFigureOut">
              <a:rPr lang="ru-RU" noProof="0" smtClean="0"/>
              <a:pPr/>
              <a:t>24.12.2012</a:t>
            </a:fld>
            <a:endParaRPr lang="ru-RU" noProof="0" dirty="0"/>
          </a:p>
        </p:txBody>
      </p:sp>
      <p:sp>
        <p:nvSpPr>
          <p:cNvPr id="5" name="Нижний колонтитул 4"/>
          <p:cNvSpPr>
            <a:spLocks noGrp="1"/>
          </p:cNvSpPr>
          <p:nvPr>
            <p:ph type="ftr" sz="quarter" idx="11"/>
          </p:nvPr>
        </p:nvSpPr>
        <p:spPr/>
        <p:txBody>
          <a:bodyPr/>
          <a:lstStyle/>
          <a:p>
            <a:endParaRPr lang="ru-RU" noProof="0" dirty="0"/>
          </a:p>
        </p:txBody>
      </p:sp>
      <p:sp>
        <p:nvSpPr>
          <p:cNvPr id="6" name="Номер слайда 5"/>
          <p:cNvSpPr>
            <a:spLocks noGrp="1"/>
          </p:cNvSpPr>
          <p:nvPr>
            <p:ph type="sldNum" sz="quarter" idx="12"/>
          </p:nvPr>
        </p:nvSpPr>
        <p:spPr/>
        <p:txBody>
          <a:bodyPr/>
          <a:lstStyle/>
          <a:p>
            <a:fld id="{693B167E-EA96-4147-81DE-549160052C22}" type="slidenum">
              <a:rPr lang="ru-RU" noProof="0" smtClean="0"/>
              <a:pPr/>
              <a:t>‹#›</a:t>
            </a:fld>
            <a:endParaRPr lang="ru-RU" noProof="0" dirty="0"/>
          </a:p>
        </p:txBody>
      </p:sp>
      <p:sp>
        <p:nvSpPr>
          <p:cNvPr id="16" name="Полилиния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Объект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4" name="Объект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Дата 4"/>
          <p:cNvSpPr>
            <a:spLocks noGrp="1"/>
          </p:cNvSpPr>
          <p:nvPr>
            <p:ph type="dt" sz="half" idx="10"/>
          </p:nvPr>
        </p:nvSpPr>
        <p:spPr/>
        <p:txBody>
          <a:bodyPr/>
          <a:lstStyle/>
          <a:p>
            <a:fld id="{52466975-C014-42E5-BFA6-B8D5FDD3B81F}" type="datetimeFigureOut">
              <a:rPr lang="ru-RU" noProof="0" smtClean="0"/>
              <a:pPr/>
              <a:t>24.12.2012</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693B167E-EA96-4147-81DE-549160052C22}" type="slidenum">
              <a:rPr lang="ru-RU" noProof="0" smtClean="0"/>
              <a:pPr/>
              <a:t>‹#›</a:t>
            </a:fld>
            <a:endParaRPr lang="ru-RU"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dirty="0"/>
          </a:p>
        </p:txBody>
      </p:sp>
      <p:sp>
        <p:nvSpPr>
          <p:cNvPr id="3" name="Текст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5" name="Текст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
        <p:nvSpPr>
          <p:cNvPr id="7" name="Дата 6"/>
          <p:cNvSpPr>
            <a:spLocks noGrp="1"/>
          </p:cNvSpPr>
          <p:nvPr>
            <p:ph type="dt" sz="half" idx="10"/>
          </p:nvPr>
        </p:nvSpPr>
        <p:spPr/>
        <p:txBody>
          <a:bodyPr/>
          <a:lstStyle/>
          <a:p>
            <a:fld id="{52466975-C014-42E5-BFA6-B8D5FDD3B81F}" type="datetimeFigureOut">
              <a:rPr lang="ru-RU" noProof="0" smtClean="0"/>
              <a:pPr/>
              <a:t>24.12.2012</a:t>
            </a:fld>
            <a:endParaRPr lang="ru-RU" noProof="0" dirty="0"/>
          </a:p>
        </p:txBody>
      </p:sp>
      <p:sp>
        <p:nvSpPr>
          <p:cNvPr id="8" name="Нижний колонтитул 7"/>
          <p:cNvSpPr>
            <a:spLocks noGrp="1"/>
          </p:cNvSpPr>
          <p:nvPr>
            <p:ph type="ftr" sz="quarter" idx="11"/>
          </p:nvPr>
        </p:nvSpPr>
        <p:spPr/>
        <p:txBody>
          <a:bodyPr/>
          <a:lstStyle/>
          <a:p>
            <a:endParaRPr lang="ru-RU" noProof="0" dirty="0"/>
          </a:p>
        </p:txBody>
      </p:sp>
      <p:sp>
        <p:nvSpPr>
          <p:cNvPr id="9" name="Номер слайда 8"/>
          <p:cNvSpPr>
            <a:spLocks noGrp="1"/>
          </p:cNvSpPr>
          <p:nvPr>
            <p:ph type="sldNum" sz="quarter" idx="12"/>
          </p:nvPr>
        </p:nvSpPr>
        <p:spPr/>
        <p:txBody>
          <a:bodyPr/>
          <a:lstStyle/>
          <a:p>
            <a:fld id="{693B167E-EA96-4147-81DE-549160052C22}" type="slidenum">
              <a:rPr lang="ru-RU" noProof="0" smtClean="0"/>
              <a:pPr/>
              <a:t>‹#›</a:t>
            </a:fld>
            <a:endParaRPr lang="ru-RU"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dirty="0"/>
          </a:p>
        </p:txBody>
      </p:sp>
      <p:sp>
        <p:nvSpPr>
          <p:cNvPr id="3" name="Дата 2"/>
          <p:cNvSpPr>
            <a:spLocks noGrp="1"/>
          </p:cNvSpPr>
          <p:nvPr>
            <p:ph type="dt" sz="half" idx="10"/>
          </p:nvPr>
        </p:nvSpPr>
        <p:spPr/>
        <p:txBody>
          <a:bodyPr/>
          <a:lstStyle/>
          <a:p>
            <a:fld id="{52466975-C014-42E5-BFA6-B8D5FDD3B81F}" type="datetimeFigureOut">
              <a:rPr lang="ru-RU" noProof="0" smtClean="0"/>
              <a:pPr/>
              <a:t>24.12.2012</a:t>
            </a:fld>
            <a:endParaRPr lang="ru-RU" noProof="0" dirty="0"/>
          </a:p>
        </p:txBody>
      </p:sp>
      <p:sp>
        <p:nvSpPr>
          <p:cNvPr id="4" name="Нижний колонтитул 3"/>
          <p:cNvSpPr>
            <a:spLocks noGrp="1"/>
          </p:cNvSpPr>
          <p:nvPr>
            <p:ph type="ftr" sz="quarter" idx="11"/>
          </p:nvPr>
        </p:nvSpPr>
        <p:spPr/>
        <p:txBody>
          <a:bodyPr/>
          <a:lstStyle/>
          <a:p>
            <a:endParaRPr lang="ru-RU" noProof="0" dirty="0"/>
          </a:p>
        </p:txBody>
      </p:sp>
      <p:sp>
        <p:nvSpPr>
          <p:cNvPr id="5" name="Номер слайда 4"/>
          <p:cNvSpPr>
            <a:spLocks noGrp="1"/>
          </p:cNvSpPr>
          <p:nvPr>
            <p:ph type="sldNum" sz="quarter" idx="12"/>
          </p:nvPr>
        </p:nvSpPr>
        <p:spPr/>
        <p:txBody>
          <a:bodyPr/>
          <a:lstStyle/>
          <a:p>
            <a:fld id="{693B167E-EA96-4147-81DE-549160052C22}" type="slidenum">
              <a:rPr lang="ru-RU" noProof="0" smtClean="0"/>
              <a:pPr/>
              <a:t>‹#›</a:t>
            </a:fld>
            <a:endParaRPr lang="ru-RU"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bwMode="hidden">
          <a:xfrm>
            <a:off x="0" y="0"/>
            <a:ext cx="12188825" cy="6858000"/>
          </a:xfrm>
          <a:prstGeom prst="rect">
            <a:avLst/>
          </a:prstGeom>
        </p:spPr>
      </p:pic>
      <p:sp>
        <p:nvSpPr>
          <p:cNvPr id="5" name="Прямоугольник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noProof="0" dirty="0"/>
          </a:p>
        </p:txBody>
      </p:sp>
      <p:sp>
        <p:nvSpPr>
          <p:cNvPr id="2" name="Дата 1"/>
          <p:cNvSpPr>
            <a:spLocks noGrp="1"/>
          </p:cNvSpPr>
          <p:nvPr>
            <p:ph type="dt" sz="half" idx="10"/>
          </p:nvPr>
        </p:nvSpPr>
        <p:spPr/>
        <p:txBody>
          <a:bodyPr/>
          <a:lstStyle/>
          <a:p>
            <a:fld id="{52466975-C014-42E5-BFA6-B8D5FDD3B81F}" type="datetimeFigureOut">
              <a:rPr lang="ru-RU" noProof="0" smtClean="0"/>
              <a:pPr/>
              <a:t>24.12.2012</a:t>
            </a:fld>
            <a:endParaRPr lang="ru-RU" noProof="0" dirty="0"/>
          </a:p>
        </p:txBody>
      </p:sp>
      <p:sp>
        <p:nvSpPr>
          <p:cNvPr id="3" name="Нижний колонтитул 2"/>
          <p:cNvSpPr>
            <a:spLocks noGrp="1"/>
          </p:cNvSpPr>
          <p:nvPr>
            <p:ph type="ftr" sz="quarter" idx="11"/>
          </p:nvPr>
        </p:nvSpPr>
        <p:spPr/>
        <p:txBody>
          <a:bodyPr/>
          <a:lstStyle/>
          <a:p>
            <a:endParaRPr lang="ru-RU" noProof="0" dirty="0"/>
          </a:p>
        </p:txBody>
      </p:sp>
      <p:sp>
        <p:nvSpPr>
          <p:cNvPr id="4" name="Номер слайда 3"/>
          <p:cNvSpPr>
            <a:spLocks noGrp="1"/>
          </p:cNvSpPr>
          <p:nvPr>
            <p:ph type="sldNum" sz="quarter" idx="12"/>
          </p:nvPr>
        </p:nvSpPr>
        <p:spPr/>
        <p:txBody>
          <a:bodyPr/>
          <a:lstStyle/>
          <a:p>
            <a:fld id="{693B167E-EA96-4147-81DE-549160052C22}" type="slidenum">
              <a:rPr lang="ru-RU" noProof="0" smtClean="0"/>
              <a:pPr/>
              <a:t>‹#›</a:t>
            </a:fld>
            <a:endParaRPr lang="ru-RU"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Полилиния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noProof="0" dirty="0"/>
          </a:p>
        </p:txBody>
      </p:sp>
      <p:sp>
        <p:nvSpPr>
          <p:cNvPr id="2" name="Заголовок 1"/>
          <p:cNvSpPr>
            <a:spLocks noGrp="1"/>
          </p:cNvSpPr>
          <p:nvPr>
            <p:ph type="title"/>
          </p:nvPr>
        </p:nvSpPr>
        <p:spPr>
          <a:xfrm>
            <a:off x="1522413" y="189723"/>
            <a:ext cx="9144000" cy="1144556"/>
          </a:xfrm>
        </p:spPr>
        <p:txBody>
          <a:bodyPr anchor="b">
            <a:normAutofit/>
          </a:bodyPr>
          <a:lstStyle>
            <a:lvl1pPr algn="l">
              <a:defRPr sz="3600" b="0"/>
            </a:lvl1pPr>
          </a:lstStyle>
          <a:p>
            <a:r>
              <a:rPr lang="ru-RU" noProof="0" smtClean="0"/>
              <a:t>Образец заголовка</a:t>
            </a:r>
            <a:endParaRPr lang="ru-RU" noProof="0" dirty="0"/>
          </a:p>
        </p:txBody>
      </p:sp>
      <p:sp>
        <p:nvSpPr>
          <p:cNvPr id="4" name="Текст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52466975-C014-42E5-BFA6-B8D5FDD3B81F}" type="datetimeFigureOut">
              <a:rPr lang="ru-RU" noProof="0" smtClean="0"/>
              <a:pPr/>
              <a:t>24.12.2012</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693B167E-EA96-4147-81DE-549160052C22}" type="slidenum">
              <a:rPr lang="ru-RU" noProof="0" smtClean="0"/>
              <a:pPr/>
              <a:t>‹#›</a:t>
            </a:fld>
            <a:endParaRPr lang="ru-RU" noProof="0" dirty="0"/>
          </a:p>
        </p:txBody>
      </p:sp>
      <p:sp>
        <p:nvSpPr>
          <p:cNvPr id="3" name="Объект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9" name="Полилиния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noProof="0" dirty="0"/>
          </a:p>
        </p:txBody>
      </p:sp>
      <p:sp>
        <p:nvSpPr>
          <p:cNvPr id="2" name="Заголовок 1"/>
          <p:cNvSpPr>
            <a:spLocks noGrp="1"/>
          </p:cNvSpPr>
          <p:nvPr>
            <p:ph type="title"/>
          </p:nvPr>
        </p:nvSpPr>
        <p:spPr>
          <a:xfrm>
            <a:off x="1522413" y="189723"/>
            <a:ext cx="9144000" cy="1144556"/>
          </a:xfrm>
        </p:spPr>
        <p:txBody>
          <a:bodyPr anchor="b">
            <a:normAutofit/>
          </a:bodyPr>
          <a:lstStyle>
            <a:lvl1pPr algn="l">
              <a:defRPr sz="3600" b="0"/>
            </a:lvl1pPr>
          </a:lstStyle>
          <a:p>
            <a:r>
              <a:rPr lang="ru-RU" noProof="0" smtClean="0"/>
              <a:t>Образец заголовка</a:t>
            </a:r>
            <a:endParaRPr lang="ru-RU" noProof="0" dirty="0"/>
          </a:p>
        </p:txBody>
      </p:sp>
      <p:sp>
        <p:nvSpPr>
          <p:cNvPr id="4" name="Текст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noProof="0" smtClean="0"/>
              <a:t>Образец текста</a:t>
            </a:r>
          </a:p>
        </p:txBody>
      </p:sp>
      <p:sp>
        <p:nvSpPr>
          <p:cNvPr id="5" name="Дата 4"/>
          <p:cNvSpPr>
            <a:spLocks noGrp="1"/>
          </p:cNvSpPr>
          <p:nvPr>
            <p:ph type="dt" sz="half" idx="10"/>
          </p:nvPr>
        </p:nvSpPr>
        <p:spPr/>
        <p:txBody>
          <a:bodyPr/>
          <a:lstStyle/>
          <a:p>
            <a:fld id="{52466975-C014-42E5-BFA6-B8D5FDD3B81F}" type="datetimeFigureOut">
              <a:rPr lang="ru-RU" noProof="0" smtClean="0"/>
              <a:pPr/>
              <a:t>24.12.2012</a:t>
            </a:fld>
            <a:endParaRPr lang="ru-RU" noProof="0" dirty="0"/>
          </a:p>
        </p:txBody>
      </p:sp>
      <p:sp>
        <p:nvSpPr>
          <p:cNvPr id="6" name="Нижний колонтитул 5"/>
          <p:cNvSpPr>
            <a:spLocks noGrp="1"/>
          </p:cNvSpPr>
          <p:nvPr>
            <p:ph type="ftr" sz="quarter" idx="11"/>
          </p:nvPr>
        </p:nvSpPr>
        <p:spPr/>
        <p:txBody>
          <a:bodyPr/>
          <a:lstStyle/>
          <a:p>
            <a:endParaRPr lang="ru-RU" noProof="0" dirty="0"/>
          </a:p>
        </p:txBody>
      </p:sp>
      <p:sp>
        <p:nvSpPr>
          <p:cNvPr id="7" name="Номер слайда 6"/>
          <p:cNvSpPr>
            <a:spLocks noGrp="1"/>
          </p:cNvSpPr>
          <p:nvPr>
            <p:ph type="sldNum" sz="quarter" idx="12"/>
          </p:nvPr>
        </p:nvSpPr>
        <p:spPr/>
        <p:txBody>
          <a:bodyPr/>
          <a:lstStyle/>
          <a:p>
            <a:fld id="{693B167E-EA96-4147-81DE-549160052C22}" type="slidenum">
              <a:rPr lang="ru-RU" noProof="0" smtClean="0"/>
              <a:pPr/>
              <a:t>‹#›</a:t>
            </a:fld>
            <a:endParaRPr lang="ru-RU" noProof="0" dirty="0"/>
          </a:p>
        </p:txBody>
      </p:sp>
      <p:sp>
        <p:nvSpPr>
          <p:cNvPr id="3" name="Рисунок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noProof="0" dirty="0" smtClean="0"/>
              <a:t>Вставка рисунка</a:t>
            </a:r>
            <a:endParaRPr lang="ru-RU"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ru-RU" noProof="0" dirty="0" smtClean="0"/>
              <a:t>Образец заголовка</a:t>
            </a:r>
            <a:endParaRPr lang="ru-RU" noProof="0" dirty="0"/>
          </a:p>
        </p:txBody>
      </p:sp>
      <p:pic>
        <p:nvPicPr>
          <p:cNvPr id="13" name="Рисунок 12"/>
          <p:cNvPicPr>
            <a:picLocks noChangeAspect="1"/>
          </p:cNvPicPr>
          <p:nvPr/>
        </p:nvPicPr>
        <p:blipFill rotWithShape="1">
          <a:blip r:embed="rId13">
            <a:extLst>
              <a:ext uri="{28A0092B-C50C-407E-A947-70E740481C1C}">
                <a14:useLocalDpi xmlns:a14="http://schemas.microsoft.com/office/drawing/2010/main" xmlns="" val="0"/>
              </a:ext>
            </a:extLst>
          </a:blip>
          <a:srcRect/>
          <a:stretch/>
        </p:blipFill>
        <p:spPr bwMode="hidden">
          <a:xfrm>
            <a:off x="0" y="1628776"/>
            <a:ext cx="12188825" cy="5229225"/>
          </a:xfrm>
          <a:prstGeom prst="rect">
            <a:avLst/>
          </a:prstGeom>
          <a:noFill/>
          <a:ln>
            <a:noFill/>
          </a:ln>
        </p:spPr>
      </p:pic>
      <p:sp>
        <p:nvSpPr>
          <p:cNvPr id="17" name="Прямоугольник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noProof="0" dirty="0"/>
          </a:p>
        </p:txBody>
      </p:sp>
      <p:sp>
        <p:nvSpPr>
          <p:cNvPr id="3" name="Текст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4" name="Дата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ru-RU" noProof="0" smtClean="0"/>
              <a:pPr/>
              <a:t>24.12.2012</a:t>
            </a:fld>
            <a:endParaRPr lang="ru-RU" noProof="0" dirty="0"/>
          </a:p>
        </p:txBody>
      </p:sp>
      <p:sp>
        <p:nvSpPr>
          <p:cNvPr id="5" name="Нижний колонтитул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lang="ru-RU" noProof="0" dirty="0"/>
          </a:p>
        </p:txBody>
      </p:sp>
      <p:sp>
        <p:nvSpPr>
          <p:cNvPr id="6" name="Номер слайда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lang="ru-RU" noProof="0" smtClean="0"/>
              <a:pPr/>
              <a:t>‹#›</a:t>
            </a:fld>
            <a:endParaRPr lang="ru-RU" noProof="0" dirty="0"/>
          </a:p>
        </p:txBody>
      </p:sp>
      <p:sp>
        <p:nvSpPr>
          <p:cNvPr id="38" name="Полилиния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noProof="0"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90000"/>
        <a:buFont typeface="Wingdings" pitchFamily="2" charset="2"/>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90000"/>
        <a:buFont typeface="Wingdings" pitchFamily="2" charset="2"/>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90000"/>
        <a:buFont typeface="Wingdings" pitchFamily="2" charset="2"/>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9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l" defTabSz="914400">
              <a:lnSpc>
                <a:spcPct val="80000"/>
              </a:lnSpc>
              <a:spcBef>
                <a:spcPts val="0"/>
              </a:spcBef>
              <a:buNone/>
            </a:pPr>
            <a:r>
              <a:rPr lang="ru-RU" sz="6000" b="0" i="0" dirty="0" smtClean="0">
                <a:solidFill>
                  <a:srgbClr val="652825"/>
                </a:solidFill>
                <a:latin typeface="Corbel"/>
                <a:ea typeface="+mj-ea"/>
                <a:cs typeface="+mj-cs"/>
              </a:rPr>
              <a:t>Попит та пропозиція</a:t>
            </a:r>
            <a:endParaRPr lang="ru-RU" sz="6000" b="0" i="0" dirty="0">
              <a:solidFill>
                <a:srgbClr val="652825"/>
              </a:solidFill>
              <a:latin typeface="Corbel"/>
              <a:ea typeface="+mj-ea"/>
              <a:cs typeface="+mj-cs"/>
            </a:endParaRPr>
          </a:p>
        </p:txBody>
      </p:sp>
      <p:sp>
        <p:nvSpPr>
          <p:cNvPr id="3" name="Подзаголовок 2"/>
          <p:cNvSpPr>
            <a:spLocks noGrp="1"/>
          </p:cNvSpPr>
          <p:nvPr>
            <p:ph type="subTitle" idx="1"/>
          </p:nvPr>
        </p:nvSpPr>
        <p:spPr/>
        <p:txBody>
          <a:bodyPr/>
          <a:lstStyle/>
          <a:p>
            <a:pPr marL="0" indent="0" algn="l">
              <a:spcBef>
                <a:spcPts val="0"/>
              </a:spcBef>
              <a:buNone/>
            </a:pPr>
            <a:r>
              <a:rPr lang="ru-RU" b="0" i="0" dirty="0" smtClean="0">
                <a:solidFill>
                  <a:srgbClr val="652825"/>
                </a:solidFill>
              </a:rPr>
              <a:t>Подзаголовок</a:t>
            </a:r>
          </a:p>
          <a:p>
            <a:pPr marL="0" indent="0" algn="l">
              <a:spcBef>
                <a:spcPts val="0"/>
              </a:spcBef>
              <a:buNone/>
            </a:pPr>
            <a:endParaRPr lang="ru-RU" dirty="0" smtClean="0"/>
          </a:p>
        </p:txBody>
      </p:sp>
      <p:sp>
        <p:nvSpPr>
          <p:cNvPr id="4" name="Прямоугольник 3"/>
          <p:cNvSpPr/>
          <p:nvPr/>
        </p:nvSpPr>
        <p:spPr>
          <a:xfrm>
            <a:off x="7523172" y="5429264"/>
            <a:ext cx="428628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Викладач Іванчук Настасія Миколаївна</a:t>
            </a:r>
            <a:endParaRPr lang="ru-RU" sz="1600" dirty="0"/>
          </a:p>
        </p:txBody>
      </p:sp>
    </p:spTree>
    <p:extLst>
      <p:ext uri="{BB962C8B-B14F-4D97-AF65-F5344CB8AC3E}">
        <p14:creationId xmlns:p14="http://schemas.microsoft.com/office/powerpoint/2010/main" xmlns="" val="1161788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Еластичність пропозиції</a:t>
            </a:r>
            <a:endParaRPr lang="uk-UA" dirty="0"/>
          </a:p>
        </p:txBody>
      </p:sp>
      <p:sp>
        <p:nvSpPr>
          <p:cNvPr id="3" name="TextBox 2"/>
          <p:cNvSpPr txBox="1"/>
          <p:nvPr/>
        </p:nvSpPr>
        <p:spPr>
          <a:xfrm>
            <a:off x="333772" y="980728"/>
            <a:ext cx="11593288" cy="2031325"/>
          </a:xfrm>
          <a:prstGeom prst="rect">
            <a:avLst/>
          </a:prstGeom>
          <a:noFill/>
        </p:spPr>
        <p:txBody>
          <a:bodyPr wrap="square" rtlCol="0">
            <a:spAutoFit/>
          </a:bodyPr>
          <a:lstStyle/>
          <a:p>
            <a:pPr>
              <a:lnSpc>
                <a:spcPct val="90000"/>
              </a:lnSpc>
            </a:pPr>
            <a:r>
              <a:rPr lang="uk-UA" sz="2000" b="1" dirty="0">
                <a:solidFill>
                  <a:schemeClr val="tx2"/>
                </a:solidFill>
              </a:rPr>
              <a:t>Еластичність пропозиції </a:t>
            </a:r>
            <a:r>
              <a:rPr lang="uk-UA" sz="2000" dirty="0">
                <a:solidFill>
                  <a:schemeClr val="tx2"/>
                </a:solidFill>
              </a:rPr>
              <a:t>— показник, що відтворює зміни сукупної пропозиції, які відбуваються у зв'язку зі зростанням цін. У випадку, коли збільшення пропозиції перевершує зростання цін, останнє характеризується як еластичне (еластичність пропозиції більше одиниці — </a:t>
            </a:r>
            <a:r>
              <a:rPr lang="en-US" sz="2000" dirty="0">
                <a:solidFill>
                  <a:schemeClr val="tx2"/>
                </a:solidFill>
              </a:rPr>
              <a:t>E&gt;1). </a:t>
            </a:r>
            <a:r>
              <a:rPr lang="uk-UA" sz="2000" dirty="0">
                <a:solidFill>
                  <a:schemeClr val="tx2"/>
                </a:solidFill>
              </a:rPr>
              <a:t>Якщо приріст пропозиції дорівнює приросту цін, пропозиція називається одиничною, а показник еластичності дорівнює одиниці (</a:t>
            </a:r>
            <a:r>
              <a:rPr lang="en-US" sz="2000" dirty="0">
                <a:solidFill>
                  <a:schemeClr val="tx2"/>
                </a:solidFill>
              </a:rPr>
              <a:t>E=1). </a:t>
            </a:r>
            <a:r>
              <a:rPr lang="uk-UA" sz="2000" dirty="0">
                <a:solidFill>
                  <a:schemeClr val="tx2"/>
                </a:solidFill>
              </a:rPr>
              <a:t>Коли приріст пропозиції менше приросту цін, формується так звана нееластична пропозиція (еластичність пропозиції менше одиниці — </a:t>
            </a:r>
            <a:r>
              <a:rPr lang="en-US" sz="2000" dirty="0">
                <a:solidFill>
                  <a:schemeClr val="tx2"/>
                </a:solidFill>
              </a:rPr>
              <a:t>E&lt;1). </a:t>
            </a:r>
            <a:r>
              <a:rPr lang="uk-UA" sz="2000" dirty="0">
                <a:solidFill>
                  <a:schemeClr val="tx2"/>
                </a:solidFill>
              </a:rPr>
              <a:t>Таким чином, еластичність пропозиції характеризує чутливість (реакція) пропозиції товарів на зміни їхніх цін</a:t>
            </a:r>
            <a:r>
              <a:rPr lang="uk-UA" sz="2000" dirty="0" smtClean="0">
                <a:solidFill>
                  <a:schemeClr val="tx2"/>
                </a:solidFill>
              </a:rPr>
              <a:t>.</a:t>
            </a:r>
            <a:endParaRPr lang="uk-UA" sz="2000" dirty="0">
              <a:solidFill>
                <a:schemeClr val="tx2"/>
              </a:solidFill>
            </a:endParaRPr>
          </a:p>
        </p:txBody>
      </p:sp>
      <p:sp>
        <p:nvSpPr>
          <p:cNvPr id="4" name="TextBox 3"/>
          <p:cNvSpPr txBox="1"/>
          <p:nvPr/>
        </p:nvSpPr>
        <p:spPr>
          <a:xfrm>
            <a:off x="333772" y="3212976"/>
            <a:ext cx="11593288" cy="341632"/>
          </a:xfrm>
          <a:prstGeom prst="rect">
            <a:avLst/>
          </a:prstGeom>
          <a:noFill/>
        </p:spPr>
        <p:txBody>
          <a:bodyPr wrap="square" rtlCol="0">
            <a:spAutoFit/>
          </a:bodyPr>
          <a:lstStyle/>
          <a:p>
            <a:pPr>
              <a:lnSpc>
                <a:spcPct val="90000"/>
              </a:lnSpc>
            </a:pPr>
            <a:r>
              <a:rPr lang="uk-UA" b="1" i="1" dirty="0">
                <a:solidFill>
                  <a:schemeClr val="tx2"/>
                </a:solidFill>
              </a:rPr>
              <a:t>Еластичність пропозиції обчислюється через коефіцієнт еластичності пропозиції за формулою:</a:t>
            </a:r>
          </a:p>
        </p:txBody>
      </p:sp>
      <mc:AlternateContent xmlns:mc="http://schemas.openxmlformats.org/markup-compatibility/2006">
        <mc:Choice xmlns:a14="http://schemas.microsoft.com/office/drawing/2010/main" xmlns="" Requires="a14">
          <p:sp>
            <p:nvSpPr>
              <p:cNvPr id="5" name="TextBox 4"/>
              <p:cNvSpPr txBox="1"/>
              <p:nvPr/>
            </p:nvSpPr>
            <p:spPr>
              <a:xfrm>
                <a:off x="357495" y="3717032"/>
                <a:ext cx="3024336" cy="71468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uk-UA" sz="2400" i="1" smtClean="0">
                              <a:solidFill>
                                <a:schemeClr val="tx2"/>
                              </a:solidFill>
                              <a:latin typeface="Cambria Math"/>
                            </a:rPr>
                          </m:ctrlPr>
                        </m:sSubPr>
                        <m:e>
                          <m:r>
                            <a:rPr lang="en-US" sz="2400" b="0" i="1" smtClean="0">
                              <a:solidFill>
                                <a:schemeClr val="tx2"/>
                              </a:solidFill>
                              <a:latin typeface="Cambria Math"/>
                            </a:rPr>
                            <m:t>𝐾</m:t>
                          </m:r>
                        </m:e>
                        <m:sub>
                          <m:r>
                            <a:rPr lang="en-US" sz="2400" b="0" i="1" smtClean="0">
                              <a:solidFill>
                                <a:schemeClr val="tx2"/>
                              </a:solidFill>
                              <a:latin typeface="Cambria Math"/>
                            </a:rPr>
                            <m:t>𝑚</m:t>
                          </m:r>
                        </m:sub>
                      </m:sSub>
                      <m:r>
                        <a:rPr lang="en-US" sz="2400" b="0" i="1" smtClean="0">
                          <a:solidFill>
                            <a:schemeClr val="tx2"/>
                          </a:solidFill>
                          <a:latin typeface="Cambria Math"/>
                        </a:rPr>
                        <m:t>=</m:t>
                      </m:r>
                      <m:f>
                        <m:fPr>
                          <m:ctrlPr>
                            <a:rPr lang="en-US" sz="2400" b="0" i="1" smtClean="0">
                              <a:solidFill>
                                <a:schemeClr val="tx2"/>
                              </a:solidFill>
                              <a:latin typeface="Cambria Math"/>
                            </a:rPr>
                          </m:ctrlPr>
                        </m:fPr>
                        <m:num>
                          <m:r>
                            <a:rPr lang="en-US" sz="2400" b="0" i="1" smtClean="0">
                              <a:solidFill>
                                <a:schemeClr val="tx2"/>
                              </a:solidFill>
                              <a:latin typeface="Cambria Math"/>
                            </a:rPr>
                            <m:t>𝐺</m:t>
                          </m:r>
                        </m:num>
                        <m:den>
                          <m:r>
                            <a:rPr lang="en-US" sz="2400" b="0" i="1" smtClean="0">
                              <a:solidFill>
                                <a:schemeClr val="tx2"/>
                              </a:solidFill>
                              <a:latin typeface="Cambria Math"/>
                            </a:rPr>
                            <m:t>𝐹</m:t>
                          </m:r>
                        </m:den>
                      </m:f>
                    </m:oMath>
                  </m:oMathPara>
                </a14:m>
                <a:endParaRPr lang="uk-UA" sz="2400" dirty="0">
                  <a:latin typeface="Candara"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357495" y="3717032"/>
                <a:ext cx="3024336" cy="714683"/>
              </a:xfrm>
              <a:prstGeom prst="rect">
                <a:avLst/>
              </a:prstGeom>
              <a:blipFill rotWithShape="1">
                <a:blip r:embed="rId2"/>
                <a:stretch>
                  <a:fillRect/>
                </a:stretch>
              </a:blipFill>
            </p:spPr>
            <p:txBody>
              <a:bodyPr/>
              <a:lstStyle/>
              <a:p>
                <a:r>
                  <a:rPr lang="uk-UA">
                    <a:noFill/>
                  </a:rPr>
                  <a:t> </a:t>
                </a:r>
              </a:p>
            </p:txBody>
          </p:sp>
        </mc:Fallback>
      </mc:AlternateContent>
      <p:sp>
        <p:nvSpPr>
          <p:cNvPr id="6" name="Прямоугольник 5"/>
          <p:cNvSpPr/>
          <p:nvPr/>
        </p:nvSpPr>
        <p:spPr>
          <a:xfrm>
            <a:off x="333772" y="4612677"/>
            <a:ext cx="6092825" cy="923330"/>
          </a:xfrm>
          <a:prstGeom prst="rect">
            <a:avLst/>
          </a:prstGeom>
        </p:spPr>
        <p:txBody>
          <a:bodyPr>
            <a:spAutoFit/>
          </a:bodyPr>
          <a:lstStyle/>
          <a:p>
            <a:pPr marL="285750" indent="-285750">
              <a:buFont typeface="Arial" pitchFamily="34" charset="0"/>
              <a:buChar char="•"/>
            </a:pPr>
            <a:r>
              <a:rPr lang="en-US" dirty="0">
                <a:solidFill>
                  <a:schemeClr val="tx2"/>
                </a:solidFill>
              </a:rPr>
              <a:t>K</a:t>
            </a:r>
            <a:r>
              <a:rPr lang="en-US" baseline="-25000" dirty="0">
                <a:solidFill>
                  <a:schemeClr val="tx2"/>
                </a:solidFill>
              </a:rPr>
              <a:t>m</a:t>
            </a:r>
            <a:r>
              <a:rPr lang="en-US" dirty="0">
                <a:solidFill>
                  <a:schemeClr val="tx2"/>
                </a:solidFill>
              </a:rPr>
              <a:t>- </a:t>
            </a:r>
            <a:r>
              <a:rPr lang="uk-UA" dirty="0">
                <a:solidFill>
                  <a:schemeClr val="tx2"/>
                </a:solidFill>
              </a:rPr>
              <a:t>коефіцієнт еластичності пропозиції</a:t>
            </a:r>
          </a:p>
          <a:p>
            <a:pPr marL="285750" indent="-285750">
              <a:buFont typeface="Arial" pitchFamily="34" charset="0"/>
              <a:buChar char="•"/>
            </a:pPr>
            <a:r>
              <a:rPr lang="en-US" dirty="0">
                <a:solidFill>
                  <a:schemeClr val="tx2"/>
                </a:solidFill>
              </a:rPr>
              <a:t>G — </a:t>
            </a:r>
            <a:r>
              <a:rPr lang="uk-UA" dirty="0">
                <a:solidFill>
                  <a:schemeClr val="tx2"/>
                </a:solidFill>
              </a:rPr>
              <a:t>відсоток зміни кількості пропонованого товару</a:t>
            </a:r>
          </a:p>
          <a:p>
            <a:pPr marL="285750" indent="-285750">
              <a:buFont typeface="Arial" pitchFamily="34" charset="0"/>
              <a:buChar char="•"/>
            </a:pPr>
            <a:r>
              <a:rPr lang="en-US" dirty="0">
                <a:solidFill>
                  <a:schemeClr val="tx2"/>
                </a:solidFill>
              </a:rPr>
              <a:t>F — </a:t>
            </a:r>
            <a:r>
              <a:rPr lang="uk-UA" dirty="0">
                <a:solidFill>
                  <a:schemeClr val="tx2"/>
                </a:solidFill>
              </a:rPr>
              <a:t>відсоток зміни ціни</a:t>
            </a:r>
          </a:p>
        </p:txBody>
      </p:sp>
    </p:spTree>
    <p:extLst>
      <p:ext uri="{BB962C8B-B14F-4D97-AF65-F5344CB8AC3E}">
        <p14:creationId xmlns:p14="http://schemas.microsoft.com/office/powerpoint/2010/main" xmlns="" val="3453317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3826" y="260648"/>
            <a:ext cx="11521280" cy="2862322"/>
          </a:xfrm>
          <a:prstGeom prst="rect">
            <a:avLst/>
          </a:prstGeom>
        </p:spPr>
        <p:txBody>
          <a:bodyPr wrap="square">
            <a:spAutoFit/>
          </a:bodyPr>
          <a:lstStyle/>
          <a:p>
            <a:r>
              <a:rPr lang="ru-RU" dirty="0" err="1">
                <a:solidFill>
                  <a:schemeClr val="tx2"/>
                </a:solidFill>
              </a:rPr>
              <a:t>Еластичність</a:t>
            </a:r>
            <a:r>
              <a:rPr lang="ru-RU" dirty="0">
                <a:solidFill>
                  <a:schemeClr val="tx2"/>
                </a:solidFill>
              </a:rPr>
              <a:t> </a:t>
            </a:r>
            <a:r>
              <a:rPr lang="ru-RU" dirty="0" err="1">
                <a:solidFill>
                  <a:schemeClr val="tx2"/>
                </a:solidFill>
              </a:rPr>
              <a:t>пропозиції</a:t>
            </a:r>
            <a:r>
              <a:rPr lang="ru-RU" dirty="0">
                <a:solidFill>
                  <a:schemeClr val="tx2"/>
                </a:solidFill>
              </a:rPr>
              <a:t> </a:t>
            </a:r>
            <a:r>
              <a:rPr lang="ru-RU" dirty="0" err="1">
                <a:solidFill>
                  <a:schemeClr val="tx2"/>
                </a:solidFill>
              </a:rPr>
              <a:t>залежить</a:t>
            </a:r>
            <a:r>
              <a:rPr lang="ru-RU" dirty="0">
                <a:solidFill>
                  <a:schemeClr val="tx2"/>
                </a:solidFill>
              </a:rPr>
              <a:t> </a:t>
            </a:r>
            <a:r>
              <a:rPr lang="ru-RU" dirty="0" err="1">
                <a:solidFill>
                  <a:schemeClr val="tx2"/>
                </a:solidFill>
              </a:rPr>
              <a:t>від</a:t>
            </a:r>
            <a:r>
              <a:rPr lang="ru-RU" dirty="0">
                <a:solidFill>
                  <a:schemeClr val="tx2"/>
                </a:solidFill>
              </a:rPr>
              <a:t> таких </a:t>
            </a:r>
            <a:r>
              <a:rPr lang="ru-RU" dirty="0" err="1">
                <a:solidFill>
                  <a:schemeClr val="tx2"/>
                </a:solidFill>
              </a:rPr>
              <a:t>чинників</a:t>
            </a:r>
            <a:r>
              <a:rPr lang="ru-RU" dirty="0">
                <a:solidFill>
                  <a:schemeClr val="tx2"/>
                </a:solidFill>
              </a:rPr>
              <a:t>, як </a:t>
            </a:r>
            <a:r>
              <a:rPr lang="ru-RU" dirty="0" err="1">
                <a:solidFill>
                  <a:schemeClr val="tx2"/>
                </a:solidFill>
              </a:rPr>
              <a:t>особливість</a:t>
            </a:r>
            <a:r>
              <a:rPr lang="ru-RU" dirty="0">
                <a:solidFill>
                  <a:schemeClr val="tx2"/>
                </a:solidFill>
              </a:rPr>
              <a:t> </a:t>
            </a:r>
            <a:r>
              <a:rPr lang="ru-RU" dirty="0" err="1">
                <a:solidFill>
                  <a:schemeClr val="tx2"/>
                </a:solidFill>
              </a:rPr>
              <a:t>виробничого</a:t>
            </a:r>
            <a:r>
              <a:rPr lang="ru-RU" dirty="0">
                <a:solidFill>
                  <a:schemeClr val="tx2"/>
                </a:solidFill>
              </a:rPr>
              <a:t> </a:t>
            </a:r>
            <a:r>
              <a:rPr lang="ru-RU" dirty="0" err="1">
                <a:solidFill>
                  <a:schemeClr val="tx2"/>
                </a:solidFill>
              </a:rPr>
              <a:t>процесу</a:t>
            </a:r>
            <a:r>
              <a:rPr lang="ru-RU" dirty="0">
                <a:solidFill>
                  <a:schemeClr val="tx2"/>
                </a:solidFill>
              </a:rPr>
              <a:t>, час </a:t>
            </a:r>
            <a:r>
              <a:rPr lang="ru-RU" dirty="0" err="1">
                <a:solidFill>
                  <a:schemeClr val="tx2"/>
                </a:solidFill>
              </a:rPr>
              <a:t>виготовлення</a:t>
            </a:r>
            <a:r>
              <a:rPr lang="ru-RU" dirty="0">
                <a:solidFill>
                  <a:schemeClr val="tx2"/>
                </a:solidFill>
              </a:rPr>
              <a:t> продукту і </a:t>
            </a:r>
            <a:r>
              <a:rPr lang="ru-RU" dirty="0" err="1">
                <a:solidFill>
                  <a:schemeClr val="tx2"/>
                </a:solidFill>
              </a:rPr>
              <a:t>особливість</a:t>
            </a:r>
            <a:r>
              <a:rPr lang="ru-RU" dirty="0">
                <a:solidFill>
                  <a:schemeClr val="tx2"/>
                </a:solidFill>
              </a:rPr>
              <a:t> </a:t>
            </a:r>
            <a:r>
              <a:rPr lang="ru-RU" dirty="0" err="1">
                <a:solidFill>
                  <a:schemeClr val="tx2"/>
                </a:solidFill>
              </a:rPr>
              <a:t>його</a:t>
            </a:r>
            <a:r>
              <a:rPr lang="ru-RU" dirty="0">
                <a:solidFill>
                  <a:schemeClr val="tx2"/>
                </a:solidFill>
              </a:rPr>
              <a:t> до </a:t>
            </a:r>
            <a:r>
              <a:rPr lang="ru-RU" dirty="0" err="1">
                <a:solidFill>
                  <a:schemeClr val="tx2"/>
                </a:solidFill>
              </a:rPr>
              <a:t>тривалого</a:t>
            </a:r>
            <a:r>
              <a:rPr lang="ru-RU" dirty="0">
                <a:solidFill>
                  <a:schemeClr val="tx2"/>
                </a:solidFill>
              </a:rPr>
              <a:t> </a:t>
            </a:r>
            <a:r>
              <a:rPr lang="ru-RU" dirty="0" err="1">
                <a:solidFill>
                  <a:schemeClr val="tx2"/>
                </a:solidFill>
              </a:rPr>
              <a:t>зберігання</a:t>
            </a:r>
            <a:r>
              <a:rPr lang="ru-RU" dirty="0">
                <a:solidFill>
                  <a:schemeClr val="tx2"/>
                </a:solidFill>
              </a:rPr>
              <a:t>. </a:t>
            </a:r>
            <a:r>
              <a:rPr lang="ru-RU" dirty="0" err="1">
                <a:solidFill>
                  <a:schemeClr val="tx2"/>
                </a:solidFill>
              </a:rPr>
              <a:t>Особливості</a:t>
            </a:r>
            <a:r>
              <a:rPr lang="ru-RU" dirty="0">
                <a:solidFill>
                  <a:schemeClr val="tx2"/>
                </a:solidFill>
              </a:rPr>
              <a:t> </a:t>
            </a:r>
            <a:r>
              <a:rPr lang="ru-RU" dirty="0" err="1">
                <a:solidFill>
                  <a:schemeClr val="tx2"/>
                </a:solidFill>
              </a:rPr>
              <a:t>виробничого</a:t>
            </a:r>
            <a:r>
              <a:rPr lang="ru-RU" dirty="0">
                <a:solidFill>
                  <a:schemeClr val="tx2"/>
                </a:solidFill>
              </a:rPr>
              <a:t> </a:t>
            </a:r>
            <a:r>
              <a:rPr lang="ru-RU" dirty="0" err="1">
                <a:solidFill>
                  <a:schemeClr val="tx2"/>
                </a:solidFill>
              </a:rPr>
              <a:t>процесу</a:t>
            </a:r>
            <a:r>
              <a:rPr lang="ru-RU" dirty="0">
                <a:solidFill>
                  <a:schemeClr val="tx2"/>
                </a:solidFill>
              </a:rPr>
              <a:t> </a:t>
            </a:r>
            <a:r>
              <a:rPr lang="ru-RU" dirty="0" err="1">
                <a:solidFill>
                  <a:schemeClr val="tx2"/>
                </a:solidFill>
              </a:rPr>
              <a:t>дозволяють</a:t>
            </a:r>
            <a:r>
              <a:rPr lang="ru-RU" dirty="0">
                <a:solidFill>
                  <a:schemeClr val="tx2"/>
                </a:solidFill>
              </a:rPr>
              <a:t> </a:t>
            </a:r>
            <a:r>
              <a:rPr lang="ru-RU" dirty="0" err="1">
                <a:solidFill>
                  <a:schemeClr val="tx2"/>
                </a:solidFill>
              </a:rPr>
              <a:t>виробникові</a:t>
            </a:r>
            <a:r>
              <a:rPr lang="ru-RU" dirty="0">
                <a:solidFill>
                  <a:schemeClr val="tx2"/>
                </a:solidFill>
              </a:rPr>
              <a:t> </a:t>
            </a:r>
            <a:r>
              <a:rPr lang="ru-RU" dirty="0" err="1">
                <a:solidFill>
                  <a:schemeClr val="tx2"/>
                </a:solidFill>
              </a:rPr>
              <a:t>розширити</a:t>
            </a:r>
            <a:r>
              <a:rPr lang="ru-RU" dirty="0">
                <a:solidFill>
                  <a:schemeClr val="tx2"/>
                </a:solidFill>
              </a:rPr>
              <a:t> </a:t>
            </a:r>
            <a:r>
              <a:rPr lang="ru-RU" dirty="0" err="1">
                <a:solidFill>
                  <a:schemeClr val="tx2"/>
                </a:solidFill>
              </a:rPr>
              <a:t>виробництво</a:t>
            </a:r>
            <a:r>
              <a:rPr lang="ru-RU" dirty="0">
                <a:solidFill>
                  <a:schemeClr val="tx2"/>
                </a:solidFill>
              </a:rPr>
              <a:t> товару при </a:t>
            </a:r>
            <a:r>
              <a:rPr lang="ru-RU" dirty="0" err="1">
                <a:solidFill>
                  <a:schemeClr val="tx2"/>
                </a:solidFill>
              </a:rPr>
              <a:t>підвищенні</a:t>
            </a:r>
            <a:r>
              <a:rPr lang="ru-RU" dirty="0">
                <a:solidFill>
                  <a:schemeClr val="tx2"/>
                </a:solidFill>
              </a:rPr>
              <a:t> ціни, а при </a:t>
            </a:r>
            <a:r>
              <a:rPr lang="ru-RU" dirty="0" err="1">
                <a:solidFill>
                  <a:schemeClr val="tx2"/>
                </a:solidFill>
              </a:rPr>
              <a:t>пониженні</a:t>
            </a:r>
            <a:r>
              <a:rPr lang="ru-RU" dirty="0">
                <a:solidFill>
                  <a:schemeClr val="tx2"/>
                </a:solidFill>
              </a:rPr>
              <a:t> </a:t>
            </a:r>
            <a:r>
              <a:rPr lang="ru-RU" dirty="0" err="1">
                <a:solidFill>
                  <a:schemeClr val="tx2"/>
                </a:solidFill>
              </a:rPr>
              <a:t>його</a:t>
            </a:r>
            <a:r>
              <a:rPr lang="ru-RU" dirty="0">
                <a:solidFill>
                  <a:schemeClr val="tx2"/>
                </a:solidFill>
              </a:rPr>
              <a:t> ціни переходить на </a:t>
            </a:r>
            <a:r>
              <a:rPr lang="ru-RU" dirty="0" err="1">
                <a:solidFill>
                  <a:schemeClr val="tx2"/>
                </a:solidFill>
              </a:rPr>
              <a:t>випуск</a:t>
            </a:r>
            <a:r>
              <a:rPr lang="ru-RU" dirty="0">
                <a:solidFill>
                  <a:schemeClr val="tx2"/>
                </a:solidFill>
              </a:rPr>
              <a:t> </a:t>
            </a:r>
            <a:r>
              <a:rPr lang="ru-RU" dirty="0" err="1">
                <a:solidFill>
                  <a:schemeClr val="tx2"/>
                </a:solidFill>
              </a:rPr>
              <a:t>іншої</a:t>
            </a:r>
            <a:r>
              <a:rPr lang="ru-RU" dirty="0">
                <a:solidFill>
                  <a:schemeClr val="tx2"/>
                </a:solidFill>
              </a:rPr>
              <a:t> </a:t>
            </a:r>
            <a:r>
              <a:rPr lang="ru-RU" dirty="0" err="1">
                <a:solidFill>
                  <a:schemeClr val="tx2"/>
                </a:solidFill>
              </a:rPr>
              <a:t>продукції</a:t>
            </a:r>
            <a:r>
              <a:rPr lang="ru-RU" dirty="0">
                <a:solidFill>
                  <a:schemeClr val="tx2"/>
                </a:solidFill>
              </a:rPr>
              <a:t>. Пропозиція такого товару є </a:t>
            </a:r>
            <a:r>
              <a:rPr lang="ru-RU" dirty="0" err="1">
                <a:solidFill>
                  <a:schemeClr val="tx2"/>
                </a:solidFill>
              </a:rPr>
              <a:t>еластичною</a:t>
            </a:r>
            <a:r>
              <a:rPr lang="ru-RU" dirty="0">
                <a:solidFill>
                  <a:schemeClr val="tx2"/>
                </a:solidFill>
              </a:rPr>
              <a:t>.</a:t>
            </a:r>
          </a:p>
          <a:p>
            <a:endParaRPr lang="ru-RU" dirty="0">
              <a:solidFill>
                <a:schemeClr val="tx2"/>
              </a:solidFill>
            </a:endParaRPr>
          </a:p>
          <a:p>
            <a:r>
              <a:rPr lang="ru-RU" dirty="0" err="1">
                <a:solidFill>
                  <a:schemeClr val="tx2"/>
                </a:solidFill>
              </a:rPr>
              <a:t>Еластичність</a:t>
            </a:r>
            <a:r>
              <a:rPr lang="ru-RU" dirty="0">
                <a:solidFill>
                  <a:schemeClr val="tx2"/>
                </a:solidFill>
              </a:rPr>
              <a:t> </a:t>
            </a:r>
            <a:r>
              <a:rPr lang="ru-RU" dirty="0" err="1">
                <a:solidFill>
                  <a:schemeClr val="tx2"/>
                </a:solidFill>
              </a:rPr>
              <a:t>пропозиції</a:t>
            </a:r>
            <a:r>
              <a:rPr lang="ru-RU" dirty="0">
                <a:solidFill>
                  <a:schemeClr val="tx2"/>
                </a:solidFill>
              </a:rPr>
              <a:t> </a:t>
            </a:r>
            <a:r>
              <a:rPr lang="ru-RU" dirty="0" err="1">
                <a:solidFill>
                  <a:schemeClr val="tx2"/>
                </a:solidFill>
              </a:rPr>
              <a:t>залежить</a:t>
            </a:r>
            <a:r>
              <a:rPr lang="ru-RU" dirty="0">
                <a:solidFill>
                  <a:schemeClr val="tx2"/>
                </a:solidFill>
              </a:rPr>
              <a:t> і </a:t>
            </a:r>
            <a:r>
              <a:rPr lang="ru-RU" dirty="0" err="1">
                <a:solidFill>
                  <a:schemeClr val="tx2"/>
                </a:solidFill>
              </a:rPr>
              <a:t>від</a:t>
            </a:r>
            <a:r>
              <a:rPr lang="ru-RU" dirty="0">
                <a:solidFill>
                  <a:schemeClr val="tx2"/>
                </a:solidFill>
              </a:rPr>
              <a:t> часового </a:t>
            </a:r>
            <a:r>
              <a:rPr lang="ru-RU" dirty="0" err="1">
                <a:solidFill>
                  <a:schemeClr val="tx2"/>
                </a:solidFill>
              </a:rPr>
              <a:t>чинника</a:t>
            </a:r>
            <a:r>
              <a:rPr lang="ru-RU" dirty="0">
                <a:solidFill>
                  <a:schemeClr val="tx2"/>
                </a:solidFill>
              </a:rPr>
              <a:t>, коли </a:t>
            </a:r>
            <a:r>
              <a:rPr lang="ru-RU" dirty="0" err="1">
                <a:solidFill>
                  <a:schemeClr val="tx2"/>
                </a:solidFill>
              </a:rPr>
              <a:t>виробник</a:t>
            </a:r>
            <a:r>
              <a:rPr lang="ru-RU" dirty="0">
                <a:solidFill>
                  <a:schemeClr val="tx2"/>
                </a:solidFill>
              </a:rPr>
              <a:t> не в </a:t>
            </a:r>
            <a:r>
              <a:rPr lang="ru-RU" dirty="0" err="1">
                <a:solidFill>
                  <a:schemeClr val="tx2"/>
                </a:solidFill>
              </a:rPr>
              <a:t>змозі</a:t>
            </a:r>
            <a:r>
              <a:rPr lang="ru-RU" dirty="0">
                <a:solidFill>
                  <a:schemeClr val="tx2"/>
                </a:solidFill>
              </a:rPr>
              <a:t> </a:t>
            </a:r>
            <a:r>
              <a:rPr lang="ru-RU" dirty="0" err="1">
                <a:solidFill>
                  <a:schemeClr val="tx2"/>
                </a:solidFill>
              </a:rPr>
              <a:t>швидко</a:t>
            </a:r>
            <a:r>
              <a:rPr lang="ru-RU" dirty="0">
                <a:solidFill>
                  <a:schemeClr val="tx2"/>
                </a:solidFill>
              </a:rPr>
              <a:t> </a:t>
            </a:r>
            <a:r>
              <a:rPr lang="ru-RU" dirty="0" err="1">
                <a:solidFill>
                  <a:schemeClr val="tx2"/>
                </a:solidFill>
              </a:rPr>
              <a:t>реагувати</a:t>
            </a:r>
            <a:r>
              <a:rPr lang="ru-RU" dirty="0">
                <a:solidFill>
                  <a:schemeClr val="tx2"/>
                </a:solidFill>
              </a:rPr>
              <a:t> на </a:t>
            </a:r>
            <a:r>
              <a:rPr lang="ru-RU" dirty="0" err="1">
                <a:solidFill>
                  <a:schemeClr val="tx2"/>
                </a:solidFill>
              </a:rPr>
              <a:t>зміни</a:t>
            </a:r>
            <a:r>
              <a:rPr lang="ru-RU" dirty="0">
                <a:solidFill>
                  <a:schemeClr val="tx2"/>
                </a:solidFill>
              </a:rPr>
              <a:t> ціни, </a:t>
            </a:r>
            <a:r>
              <a:rPr lang="ru-RU" dirty="0" err="1">
                <a:solidFill>
                  <a:schemeClr val="tx2"/>
                </a:solidFill>
              </a:rPr>
              <a:t>оскільки</a:t>
            </a:r>
            <a:r>
              <a:rPr lang="ru-RU" dirty="0">
                <a:solidFill>
                  <a:schemeClr val="tx2"/>
                </a:solidFill>
              </a:rPr>
              <a:t> для </a:t>
            </a:r>
            <a:r>
              <a:rPr lang="ru-RU" dirty="0" err="1">
                <a:solidFill>
                  <a:schemeClr val="tx2"/>
                </a:solidFill>
              </a:rPr>
              <a:t>додаткового</a:t>
            </a:r>
            <a:r>
              <a:rPr lang="ru-RU" dirty="0">
                <a:solidFill>
                  <a:schemeClr val="tx2"/>
                </a:solidFill>
              </a:rPr>
              <a:t> </a:t>
            </a:r>
            <a:r>
              <a:rPr lang="ru-RU" dirty="0" err="1">
                <a:solidFill>
                  <a:schemeClr val="tx2"/>
                </a:solidFill>
              </a:rPr>
              <a:t>виробництва</a:t>
            </a:r>
            <a:r>
              <a:rPr lang="ru-RU" dirty="0">
                <a:solidFill>
                  <a:schemeClr val="tx2"/>
                </a:solidFill>
              </a:rPr>
              <a:t> товару </a:t>
            </a:r>
            <a:r>
              <a:rPr lang="ru-RU" dirty="0" err="1">
                <a:solidFill>
                  <a:schemeClr val="tx2"/>
                </a:solidFill>
              </a:rPr>
              <a:t>необхідний</a:t>
            </a:r>
            <a:r>
              <a:rPr lang="ru-RU" dirty="0">
                <a:solidFill>
                  <a:schemeClr val="tx2"/>
                </a:solidFill>
              </a:rPr>
              <a:t> </a:t>
            </a:r>
            <a:r>
              <a:rPr lang="ru-RU" dirty="0" err="1">
                <a:solidFill>
                  <a:schemeClr val="tx2"/>
                </a:solidFill>
              </a:rPr>
              <a:t>значний</a:t>
            </a:r>
            <a:r>
              <a:rPr lang="ru-RU" dirty="0">
                <a:solidFill>
                  <a:schemeClr val="tx2"/>
                </a:solidFill>
              </a:rPr>
              <a:t> час. </a:t>
            </a:r>
            <a:r>
              <a:rPr lang="ru-RU" dirty="0" err="1">
                <a:solidFill>
                  <a:schemeClr val="tx2"/>
                </a:solidFill>
              </a:rPr>
              <a:t>Наприклад</a:t>
            </a:r>
            <a:r>
              <a:rPr lang="ru-RU" dirty="0">
                <a:solidFill>
                  <a:schemeClr val="tx2"/>
                </a:solidFill>
              </a:rPr>
              <a:t>, </a:t>
            </a:r>
            <a:r>
              <a:rPr lang="ru-RU" dirty="0" err="1">
                <a:solidFill>
                  <a:schemeClr val="tx2"/>
                </a:solidFill>
              </a:rPr>
              <a:t>збільшити</a:t>
            </a:r>
            <a:r>
              <a:rPr lang="ru-RU" dirty="0">
                <a:solidFill>
                  <a:schemeClr val="tx2"/>
                </a:solidFill>
              </a:rPr>
              <a:t> </a:t>
            </a:r>
            <a:r>
              <a:rPr lang="ru-RU" dirty="0" err="1">
                <a:solidFill>
                  <a:schemeClr val="tx2"/>
                </a:solidFill>
              </a:rPr>
              <a:t>виробництво</a:t>
            </a:r>
            <a:r>
              <a:rPr lang="ru-RU" dirty="0">
                <a:solidFill>
                  <a:schemeClr val="tx2"/>
                </a:solidFill>
              </a:rPr>
              <a:t> </a:t>
            </a:r>
            <a:r>
              <a:rPr lang="ru-RU" dirty="0" err="1">
                <a:solidFill>
                  <a:schemeClr val="tx2"/>
                </a:solidFill>
              </a:rPr>
              <a:t>автомобілів</a:t>
            </a:r>
            <a:r>
              <a:rPr lang="ru-RU" dirty="0">
                <a:solidFill>
                  <a:schemeClr val="tx2"/>
                </a:solidFill>
              </a:rPr>
              <a:t> за </a:t>
            </a:r>
            <a:r>
              <a:rPr lang="ru-RU" dirty="0" err="1">
                <a:solidFill>
                  <a:schemeClr val="tx2"/>
                </a:solidFill>
              </a:rPr>
              <a:t>тиждень</a:t>
            </a:r>
            <a:r>
              <a:rPr lang="ru-RU" dirty="0">
                <a:solidFill>
                  <a:schemeClr val="tx2"/>
                </a:solidFill>
              </a:rPr>
              <a:t> практично </a:t>
            </a:r>
            <a:r>
              <a:rPr lang="ru-RU" dirty="0" err="1">
                <a:solidFill>
                  <a:schemeClr val="tx2"/>
                </a:solidFill>
              </a:rPr>
              <a:t>неможливо</a:t>
            </a:r>
            <a:r>
              <a:rPr lang="ru-RU" dirty="0">
                <a:solidFill>
                  <a:schemeClr val="tx2"/>
                </a:solidFill>
              </a:rPr>
              <a:t>, </a:t>
            </a:r>
            <a:r>
              <a:rPr lang="ru-RU" dirty="0" err="1">
                <a:solidFill>
                  <a:schemeClr val="tx2"/>
                </a:solidFill>
              </a:rPr>
              <a:t>хоча</a:t>
            </a:r>
            <a:r>
              <a:rPr lang="ru-RU" dirty="0">
                <a:solidFill>
                  <a:schemeClr val="tx2"/>
                </a:solidFill>
              </a:rPr>
              <a:t> </a:t>
            </a:r>
            <a:r>
              <a:rPr lang="ru-RU" dirty="0" err="1">
                <a:solidFill>
                  <a:schemeClr val="tx2"/>
                </a:solidFill>
              </a:rPr>
              <a:t>ціна</a:t>
            </a:r>
            <a:r>
              <a:rPr lang="ru-RU" dirty="0">
                <a:solidFill>
                  <a:schemeClr val="tx2"/>
                </a:solidFill>
              </a:rPr>
              <a:t> на них </a:t>
            </a:r>
            <a:r>
              <a:rPr lang="ru-RU" dirty="0" err="1">
                <a:solidFill>
                  <a:schemeClr val="tx2"/>
                </a:solidFill>
              </a:rPr>
              <a:t>може</a:t>
            </a:r>
            <a:r>
              <a:rPr lang="ru-RU" dirty="0">
                <a:solidFill>
                  <a:schemeClr val="tx2"/>
                </a:solidFill>
              </a:rPr>
              <a:t> </a:t>
            </a:r>
            <a:r>
              <a:rPr lang="ru-RU" dirty="0" err="1">
                <a:solidFill>
                  <a:schemeClr val="tx2"/>
                </a:solidFill>
              </a:rPr>
              <a:t>зрости</a:t>
            </a:r>
            <a:r>
              <a:rPr lang="ru-RU" dirty="0">
                <a:solidFill>
                  <a:schemeClr val="tx2"/>
                </a:solidFill>
              </a:rPr>
              <a:t> в </a:t>
            </a:r>
            <a:r>
              <a:rPr lang="ru-RU" dirty="0" err="1">
                <a:solidFill>
                  <a:schemeClr val="tx2"/>
                </a:solidFill>
              </a:rPr>
              <a:t>багато</a:t>
            </a:r>
            <a:r>
              <a:rPr lang="ru-RU" dirty="0">
                <a:solidFill>
                  <a:schemeClr val="tx2"/>
                </a:solidFill>
              </a:rPr>
              <a:t> </a:t>
            </a:r>
            <a:r>
              <a:rPr lang="ru-RU" dirty="0" err="1">
                <a:solidFill>
                  <a:schemeClr val="tx2"/>
                </a:solidFill>
              </a:rPr>
              <a:t>разів</a:t>
            </a:r>
            <a:r>
              <a:rPr lang="ru-RU" dirty="0">
                <a:solidFill>
                  <a:schemeClr val="tx2"/>
                </a:solidFill>
              </a:rPr>
              <a:t>. У таких </a:t>
            </a:r>
            <a:r>
              <a:rPr lang="ru-RU" dirty="0" err="1">
                <a:solidFill>
                  <a:schemeClr val="tx2"/>
                </a:solidFill>
              </a:rPr>
              <a:t>випадках</a:t>
            </a:r>
            <a:r>
              <a:rPr lang="ru-RU" dirty="0">
                <a:solidFill>
                  <a:schemeClr val="tx2"/>
                </a:solidFill>
              </a:rPr>
              <a:t> пропозиція є </a:t>
            </a:r>
            <a:r>
              <a:rPr lang="ru-RU" dirty="0" err="1">
                <a:solidFill>
                  <a:schemeClr val="tx2"/>
                </a:solidFill>
              </a:rPr>
              <a:t>нееластичною</a:t>
            </a:r>
            <a:r>
              <a:rPr lang="ru-RU" dirty="0">
                <a:solidFill>
                  <a:schemeClr val="tx2"/>
                </a:solidFill>
              </a:rPr>
              <a:t>. Для товару, який не </a:t>
            </a:r>
            <a:r>
              <a:rPr lang="ru-RU" dirty="0" err="1">
                <a:solidFill>
                  <a:schemeClr val="tx2"/>
                </a:solidFill>
              </a:rPr>
              <a:t>може</a:t>
            </a:r>
            <a:r>
              <a:rPr lang="ru-RU" dirty="0">
                <a:solidFill>
                  <a:schemeClr val="tx2"/>
                </a:solidFill>
              </a:rPr>
              <a:t> </a:t>
            </a:r>
            <a:r>
              <a:rPr lang="ru-RU" dirty="0" err="1">
                <a:solidFill>
                  <a:schemeClr val="tx2"/>
                </a:solidFill>
              </a:rPr>
              <a:t>зберігається</a:t>
            </a:r>
            <a:r>
              <a:rPr lang="ru-RU" dirty="0">
                <a:solidFill>
                  <a:schemeClr val="tx2"/>
                </a:solidFill>
              </a:rPr>
              <a:t> </a:t>
            </a:r>
            <a:r>
              <a:rPr lang="ru-RU" dirty="0" err="1">
                <a:solidFill>
                  <a:schemeClr val="tx2"/>
                </a:solidFill>
              </a:rPr>
              <a:t>тривалий</a:t>
            </a:r>
            <a:r>
              <a:rPr lang="ru-RU" dirty="0">
                <a:solidFill>
                  <a:schemeClr val="tx2"/>
                </a:solidFill>
              </a:rPr>
              <a:t> час (</a:t>
            </a:r>
            <a:r>
              <a:rPr lang="ru-RU" dirty="0" err="1">
                <a:solidFill>
                  <a:schemeClr val="tx2"/>
                </a:solidFill>
              </a:rPr>
              <a:t>наприклад</a:t>
            </a:r>
            <a:r>
              <a:rPr lang="ru-RU" dirty="0">
                <a:solidFill>
                  <a:schemeClr val="tx2"/>
                </a:solidFill>
              </a:rPr>
              <a:t>, </a:t>
            </a:r>
            <a:r>
              <a:rPr lang="ru-RU" dirty="0" err="1">
                <a:solidFill>
                  <a:schemeClr val="tx2"/>
                </a:solidFill>
              </a:rPr>
              <a:t>продукти</a:t>
            </a:r>
            <a:r>
              <a:rPr lang="ru-RU" dirty="0">
                <a:solidFill>
                  <a:schemeClr val="tx2"/>
                </a:solidFill>
              </a:rPr>
              <a:t>, </a:t>
            </a:r>
            <a:r>
              <a:rPr lang="ru-RU" dirty="0" err="1">
                <a:solidFill>
                  <a:schemeClr val="tx2"/>
                </a:solidFill>
              </a:rPr>
              <a:t>що</a:t>
            </a:r>
            <a:r>
              <a:rPr lang="ru-RU" dirty="0">
                <a:solidFill>
                  <a:schemeClr val="tx2"/>
                </a:solidFill>
              </a:rPr>
              <a:t> </a:t>
            </a:r>
            <a:r>
              <a:rPr lang="ru-RU" dirty="0" err="1">
                <a:solidFill>
                  <a:schemeClr val="tx2"/>
                </a:solidFill>
              </a:rPr>
              <a:t>швидко</a:t>
            </a:r>
            <a:r>
              <a:rPr lang="ru-RU" dirty="0">
                <a:solidFill>
                  <a:schemeClr val="tx2"/>
                </a:solidFill>
              </a:rPr>
              <a:t> </a:t>
            </a:r>
            <a:r>
              <a:rPr lang="ru-RU" dirty="0" err="1">
                <a:solidFill>
                  <a:schemeClr val="tx2"/>
                </a:solidFill>
              </a:rPr>
              <a:t>псуються</a:t>
            </a:r>
            <a:r>
              <a:rPr lang="ru-RU" dirty="0">
                <a:solidFill>
                  <a:schemeClr val="tx2"/>
                </a:solidFill>
              </a:rPr>
              <a:t>), </a:t>
            </a:r>
            <a:r>
              <a:rPr lang="ru-RU" dirty="0" err="1">
                <a:solidFill>
                  <a:schemeClr val="tx2"/>
                </a:solidFill>
              </a:rPr>
              <a:t>еластичність</a:t>
            </a:r>
            <a:r>
              <a:rPr lang="ru-RU" dirty="0">
                <a:solidFill>
                  <a:schemeClr val="tx2"/>
                </a:solidFill>
              </a:rPr>
              <a:t> </a:t>
            </a:r>
            <a:r>
              <a:rPr lang="ru-RU" dirty="0" err="1">
                <a:solidFill>
                  <a:schemeClr val="tx2"/>
                </a:solidFill>
              </a:rPr>
              <a:t>пропозиції</a:t>
            </a:r>
            <a:r>
              <a:rPr lang="ru-RU" dirty="0">
                <a:solidFill>
                  <a:schemeClr val="tx2"/>
                </a:solidFill>
              </a:rPr>
              <a:t> буде </a:t>
            </a:r>
            <a:r>
              <a:rPr lang="ru-RU" dirty="0" err="1">
                <a:solidFill>
                  <a:schemeClr val="tx2"/>
                </a:solidFill>
              </a:rPr>
              <a:t>низькою</a:t>
            </a:r>
            <a:r>
              <a:rPr lang="ru-RU" dirty="0">
                <a:solidFill>
                  <a:schemeClr val="tx2"/>
                </a:solidFill>
              </a:rPr>
              <a:t>.</a:t>
            </a:r>
            <a:endParaRPr lang="uk-UA" dirty="0">
              <a:solidFill>
                <a:schemeClr val="tx2"/>
              </a:solidFill>
            </a:endParaRPr>
          </a:p>
        </p:txBody>
      </p:sp>
      <p:sp>
        <p:nvSpPr>
          <p:cNvPr id="3" name="Прямоугольник 2"/>
          <p:cNvSpPr/>
          <p:nvPr/>
        </p:nvSpPr>
        <p:spPr>
          <a:xfrm>
            <a:off x="303826" y="3212976"/>
            <a:ext cx="7806810" cy="369332"/>
          </a:xfrm>
          <a:prstGeom prst="rect">
            <a:avLst/>
          </a:prstGeom>
        </p:spPr>
        <p:txBody>
          <a:bodyPr wrap="square">
            <a:spAutoFit/>
          </a:bodyPr>
          <a:lstStyle/>
          <a:p>
            <a:r>
              <a:rPr lang="ru-RU" b="1" i="1" dirty="0" err="1">
                <a:solidFill>
                  <a:schemeClr val="tx2"/>
                </a:solidFill>
              </a:rPr>
              <a:t>Багато</a:t>
            </a:r>
            <a:r>
              <a:rPr lang="ru-RU" b="1" i="1" dirty="0">
                <a:solidFill>
                  <a:schemeClr val="tx2"/>
                </a:solidFill>
              </a:rPr>
              <a:t> </a:t>
            </a:r>
            <a:r>
              <a:rPr lang="ru-RU" b="1" i="1" dirty="0" err="1">
                <a:solidFill>
                  <a:schemeClr val="tx2"/>
                </a:solidFill>
              </a:rPr>
              <a:t>економістів</a:t>
            </a:r>
            <a:r>
              <a:rPr lang="ru-RU" b="1" i="1" dirty="0">
                <a:solidFill>
                  <a:schemeClr val="tx2"/>
                </a:solidFill>
              </a:rPr>
              <a:t> </a:t>
            </a:r>
            <a:r>
              <a:rPr lang="ru-RU" b="1" i="1" dirty="0" err="1">
                <a:solidFill>
                  <a:schemeClr val="tx2"/>
                </a:solidFill>
              </a:rPr>
              <a:t>виділяють</a:t>
            </a:r>
            <a:r>
              <a:rPr lang="ru-RU" b="1" i="1" dirty="0">
                <a:solidFill>
                  <a:schemeClr val="tx2"/>
                </a:solidFill>
              </a:rPr>
              <a:t> </a:t>
            </a:r>
            <a:r>
              <a:rPr lang="ru-RU" b="1" i="1" dirty="0" err="1">
                <a:solidFill>
                  <a:schemeClr val="tx2"/>
                </a:solidFill>
              </a:rPr>
              <a:t>такі</a:t>
            </a:r>
            <a:r>
              <a:rPr lang="ru-RU" b="1" i="1" dirty="0">
                <a:solidFill>
                  <a:schemeClr val="tx2"/>
                </a:solidFill>
              </a:rPr>
              <a:t> </a:t>
            </a:r>
            <a:r>
              <a:rPr lang="ru-RU" b="1" i="1" dirty="0" err="1">
                <a:solidFill>
                  <a:schemeClr val="tx2"/>
                </a:solidFill>
              </a:rPr>
              <a:t>фактори</a:t>
            </a:r>
            <a:r>
              <a:rPr lang="ru-RU" b="1" i="1" dirty="0">
                <a:solidFill>
                  <a:schemeClr val="tx2"/>
                </a:solidFill>
              </a:rPr>
              <a:t>, </a:t>
            </a:r>
            <a:r>
              <a:rPr lang="ru-RU" b="1" i="1" dirty="0" err="1">
                <a:solidFill>
                  <a:schemeClr val="tx2"/>
                </a:solidFill>
              </a:rPr>
              <a:t>що</a:t>
            </a:r>
            <a:r>
              <a:rPr lang="ru-RU" b="1" i="1" dirty="0">
                <a:solidFill>
                  <a:schemeClr val="tx2"/>
                </a:solidFill>
              </a:rPr>
              <a:t> </a:t>
            </a:r>
            <a:r>
              <a:rPr lang="ru-RU" b="1" i="1" dirty="0" err="1">
                <a:solidFill>
                  <a:schemeClr val="tx2"/>
                </a:solidFill>
              </a:rPr>
              <a:t>змінюють</a:t>
            </a:r>
            <a:r>
              <a:rPr lang="ru-RU" b="1" i="1" dirty="0">
                <a:solidFill>
                  <a:schemeClr val="tx2"/>
                </a:solidFill>
              </a:rPr>
              <a:t> </a:t>
            </a:r>
            <a:r>
              <a:rPr lang="ru-RU" b="1" i="1" dirty="0" err="1">
                <a:solidFill>
                  <a:schemeClr val="tx2"/>
                </a:solidFill>
              </a:rPr>
              <a:t>пропозицію</a:t>
            </a:r>
            <a:r>
              <a:rPr lang="ru-RU" b="1" i="1" dirty="0">
                <a:solidFill>
                  <a:schemeClr val="tx2"/>
                </a:solidFill>
              </a:rPr>
              <a:t>:</a:t>
            </a:r>
            <a:endParaRPr lang="uk-UA" b="1" i="1" dirty="0">
              <a:solidFill>
                <a:schemeClr val="tx2"/>
              </a:solidFill>
            </a:endParaRPr>
          </a:p>
        </p:txBody>
      </p:sp>
      <p:sp>
        <p:nvSpPr>
          <p:cNvPr id="4" name="Прямоугольник 3"/>
          <p:cNvSpPr/>
          <p:nvPr/>
        </p:nvSpPr>
        <p:spPr>
          <a:xfrm>
            <a:off x="303826" y="3763236"/>
            <a:ext cx="11521280" cy="2862322"/>
          </a:xfrm>
          <a:prstGeom prst="rect">
            <a:avLst/>
          </a:prstGeom>
        </p:spPr>
        <p:txBody>
          <a:bodyPr wrap="square">
            <a:spAutoFit/>
          </a:bodyPr>
          <a:lstStyle/>
          <a:p>
            <a:pPr marL="285750" indent="-285750">
              <a:buFont typeface="Arial" pitchFamily="34" charset="0"/>
              <a:buChar char="•"/>
            </a:pPr>
            <a:r>
              <a:rPr lang="uk-UA" dirty="0">
                <a:solidFill>
                  <a:schemeClr val="tx2"/>
                </a:solidFill>
              </a:rPr>
              <a:t>Зміни в собівартості виробництва за рахунок цін на ресурси, зміни податків і дотацій, досягнень науки і техніки, нових технологій. Зниження собівартості дозволяє виробникові доставити на ринок більше товарів. Зростання собівартості призводить до протилежного результату — пропозиція знижується.</a:t>
            </a:r>
          </a:p>
          <a:p>
            <a:pPr marL="285750" indent="-285750">
              <a:buFont typeface="Arial" pitchFamily="34" charset="0"/>
              <a:buChar char="•"/>
            </a:pPr>
            <a:r>
              <a:rPr lang="uk-UA" dirty="0">
                <a:solidFill>
                  <a:schemeClr val="tx2"/>
                </a:solidFill>
              </a:rPr>
              <a:t>Зміни цін на інші товари, зокрема на товари субститути.</a:t>
            </a:r>
          </a:p>
          <a:p>
            <a:pPr marL="285750" indent="-285750">
              <a:buFont typeface="Arial" pitchFamily="34" charset="0"/>
              <a:buChar char="•"/>
            </a:pPr>
            <a:r>
              <a:rPr lang="uk-UA" dirty="0">
                <a:solidFill>
                  <a:schemeClr val="tx2"/>
                </a:solidFill>
              </a:rPr>
              <a:t>Індивідуальні смаки споживачів.</a:t>
            </a:r>
          </a:p>
          <a:p>
            <a:pPr marL="285750" indent="-285750">
              <a:buFont typeface="Arial" pitchFamily="34" charset="0"/>
              <a:buChar char="•"/>
            </a:pPr>
            <a:r>
              <a:rPr lang="uk-UA" dirty="0">
                <a:solidFill>
                  <a:schemeClr val="tx2"/>
                </a:solidFill>
              </a:rPr>
              <a:t>Перспективні очікування виробників. При прогнозах щодо зростання цін в майбутньому виробники можуть скоротити пропозицію, щоб незабаром продати товар за вищою ціною, і навпаки, очікування падіння цін змушує виробників позбавитись товару якнайскоріше, щоб не зазнати збитків в майбутньому.</a:t>
            </a:r>
          </a:p>
          <a:p>
            <a:pPr marL="285750" indent="-285750">
              <a:buFont typeface="Arial" pitchFamily="34" charset="0"/>
              <a:buChar char="•"/>
            </a:pPr>
            <a:r>
              <a:rPr lang="uk-UA" dirty="0">
                <a:solidFill>
                  <a:schemeClr val="tx2"/>
                </a:solidFill>
              </a:rPr>
              <a:t>Кількість товаровиробників безпосередньо впливає на пропозицію, оскільки чим більше постачальників товарів, тим вище пропозиція і навпаки, при зменшенні числа виробників різко скорочується пропозиція.</a:t>
            </a:r>
          </a:p>
        </p:txBody>
      </p:sp>
    </p:spTree>
    <p:extLst>
      <p:ext uri="{BB962C8B-B14F-4D97-AF65-F5344CB8AC3E}">
        <p14:creationId xmlns:p14="http://schemas.microsoft.com/office/powerpoint/2010/main" xmlns="" val="623985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Крива пропозиції</a:t>
            </a:r>
            <a:endParaRPr lang="uk-UA" dirty="0"/>
          </a:p>
        </p:txBody>
      </p:sp>
      <p:sp>
        <p:nvSpPr>
          <p:cNvPr id="3" name="Прямоугольник 2"/>
          <p:cNvSpPr/>
          <p:nvPr/>
        </p:nvSpPr>
        <p:spPr>
          <a:xfrm>
            <a:off x="333772" y="889844"/>
            <a:ext cx="11593288" cy="2585323"/>
          </a:xfrm>
          <a:prstGeom prst="rect">
            <a:avLst/>
          </a:prstGeom>
        </p:spPr>
        <p:txBody>
          <a:bodyPr wrap="square">
            <a:spAutoFit/>
          </a:bodyPr>
          <a:lstStyle/>
          <a:p>
            <a:r>
              <a:rPr lang="uk-UA" b="1" i="1" dirty="0">
                <a:solidFill>
                  <a:schemeClr val="tx2"/>
                </a:solidFill>
              </a:rPr>
              <a:t>Графік пропозиції (крива пропозиції) </a:t>
            </a:r>
            <a:r>
              <a:rPr lang="uk-UA" dirty="0">
                <a:solidFill>
                  <a:schemeClr val="tx2"/>
                </a:solidFill>
              </a:rPr>
              <a:t>показує співвідношення між ринковими цінами і кількістю товарів, які виробники бажають запропонувати.</a:t>
            </a:r>
          </a:p>
          <a:p>
            <a:r>
              <a:rPr lang="uk-UA" dirty="0" smtClean="0">
                <a:solidFill>
                  <a:schemeClr val="tx2"/>
                </a:solidFill>
              </a:rPr>
              <a:t>Основний </a:t>
            </a:r>
            <a:r>
              <a:rPr lang="uk-UA" dirty="0">
                <a:solidFill>
                  <a:schemeClr val="tx2"/>
                </a:solidFill>
              </a:rPr>
              <a:t>чинник, що впливає на рух кривої пропозиції — це витрати виробництва. Як відомо товари, виготовляються фірмами заради прибутку. Наприклад, фірми вирощують пшеницю. Вони вирощують пшениці більше, тому що в цей час вигідніше продати пшеницю, ніж іншу культуру. І навпаки.</a:t>
            </a:r>
          </a:p>
          <a:p>
            <a:r>
              <a:rPr lang="uk-UA" dirty="0" smtClean="0">
                <a:solidFill>
                  <a:schemeClr val="tx2"/>
                </a:solidFill>
              </a:rPr>
              <a:t>Основний </a:t>
            </a:r>
            <a:r>
              <a:rPr lang="uk-UA" dirty="0">
                <a:solidFill>
                  <a:schemeClr val="tx2"/>
                </a:solidFill>
              </a:rPr>
              <a:t>чинник, що впливає на рух кривої пропозиції — це технічний прогрес. Новий посівний матеріал, більш ефективніший трактор, краща комп'ютерна програма сівозміни — все це дозволяє фермерові понизити витрати виробництва і змінити пропозицію свого товару. Виробничі витрати — ключовий елемент довготривалої дії на «криву пропозиції».</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50196" y="3272631"/>
            <a:ext cx="2952328" cy="2770646"/>
          </a:xfrm>
          <a:prstGeom prst="rect">
            <a:avLst/>
          </a:prstGeom>
        </p:spPr>
      </p:pic>
      <p:sp>
        <p:nvSpPr>
          <p:cNvPr id="5" name="TextBox 4"/>
          <p:cNvSpPr txBox="1"/>
          <p:nvPr/>
        </p:nvSpPr>
        <p:spPr>
          <a:xfrm>
            <a:off x="4150196" y="6043277"/>
            <a:ext cx="2952328" cy="5355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nSpc>
                <a:spcPct val="90000"/>
              </a:lnSpc>
            </a:pPr>
            <a:r>
              <a:rPr lang="ru-RU" sz="1600" dirty="0">
                <a:solidFill>
                  <a:schemeClr val="tx2"/>
                </a:solidFill>
              </a:rPr>
              <a:t>Крива </a:t>
            </a:r>
            <a:r>
              <a:rPr lang="ru-RU" sz="1600" dirty="0" err="1">
                <a:solidFill>
                  <a:schemeClr val="tx2"/>
                </a:solidFill>
              </a:rPr>
              <a:t>пропозиції</a:t>
            </a:r>
            <a:r>
              <a:rPr lang="ru-RU" sz="1600" dirty="0">
                <a:solidFill>
                  <a:schemeClr val="tx2"/>
                </a:solidFill>
              </a:rPr>
              <a:t>. Р — </a:t>
            </a:r>
            <a:r>
              <a:rPr lang="ru-RU" sz="1600" dirty="0" err="1">
                <a:solidFill>
                  <a:schemeClr val="tx2"/>
                </a:solidFill>
              </a:rPr>
              <a:t>це</a:t>
            </a:r>
            <a:r>
              <a:rPr lang="ru-RU" sz="1600" dirty="0">
                <a:solidFill>
                  <a:schemeClr val="tx2"/>
                </a:solidFill>
              </a:rPr>
              <a:t> </a:t>
            </a:r>
            <a:r>
              <a:rPr lang="ru-RU" sz="1600" dirty="0" err="1">
                <a:solidFill>
                  <a:schemeClr val="tx2"/>
                </a:solidFill>
              </a:rPr>
              <a:t>ціна</a:t>
            </a:r>
            <a:r>
              <a:rPr lang="ru-RU" sz="1600" dirty="0">
                <a:solidFill>
                  <a:schemeClr val="tx2"/>
                </a:solidFill>
              </a:rPr>
              <a:t>, Q — кількість </a:t>
            </a:r>
            <a:r>
              <a:rPr lang="ru-RU" sz="1600" dirty="0" err="1">
                <a:solidFill>
                  <a:schemeClr val="tx2"/>
                </a:solidFill>
              </a:rPr>
              <a:t>пропозиції</a:t>
            </a:r>
            <a:r>
              <a:rPr lang="ru-RU" sz="1600" dirty="0">
                <a:solidFill>
                  <a:schemeClr val="tx2"/>
                </a:solidFill>
              </a:rPr>
              <a:t>.</a:t>
            </a:r>
            <a:endParaRPr lang="uk-UA" sz="1600" dirty="0">
              <a:solidFill>
                <a:schemeClr val="tx2"/>
              </a:solidFill>
            </a:endParaRPr>
          </a:p>
        </p:txBody>
      </p:sp>
    </p:spTree>
    <p:extLst>
      <p:ext uri="{BB962C8B-B14F-4D97-AF65-F5344CB8AC3E}">
        <p14:creationId xmlns:p14="http://schemas.microsoft.com/office/powerpoint/2010/main" xmlns="" val="15321625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Ціна та поведінка ринку</a:t>
            </a:r>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57908" y="869148"/>
            <a:ext cx="5314572" cy="5373216"/>
          </a:xfrm>
          <a:prstGeom prst="rect">
            <a:avLst/>
          </a:prstGeom>
        </p:spPr>
      </p:pic>
      <p:sp>
        <p:nvSpPr>
          <p:cNvPr id="4" name="TextBox 3"/>
          <p:cNvSpPr txBox="1"/>
          <p:nvPr/>
        </p:nvSpPr>
        <p:spPr>
          <a:xfrm>
            <a:off x="1557908" y="6309320"/>
            <a:ext cx="5314572" cy="4247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nSpc>
                <a:spcPct val="90000"/>
              </a:lnSpc>
            </a:pPr>
            <a:r>
              <a:rPr lang="uk-UA" sz="2400" dirty="0" smtClean="0"/>
              <a:t>Рівноважна ціна</a:t>
            </a:r>
            <a:endParaRPr lang="uk-UA" sz="2400" dirty="0"/>
          </a:p>
        </p:txBody>
      </p:sp>
    </p:spTree>
    <p:extLst>
      <p:ext uri="{BB962C8B-B14F-4D97-AF65-F5344CB8AC3E}">
        <p14:creationId xmlns:p14="http://schemas.microsoft.com/office/powerpoint/2010/main" xmlns="" val="15092479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7702" y="260648"/>
            <a:ext cx="11665296" cy="3693319"/>
          </a:xfrm>
          <a:prstGeom prst="rect">
            <a:avLst/>
          </a:prstGeom>
        </p:spPr>
        <p:txBody>
          <a:bodyPr wrap="square">
            <a:spAutoFit/>
          </a:bodyPr>
          <a:lstStyle/>
          <a:p>
            <a:r>
              <a:rPr lang="uk-UA" dirty="0">
                <a:solidFill>
                  <a:schemeClr val="tx2"/>
                </a:solidFill>
              </a:rPr>
              <a:t>Конкретні параметри операцій залежать не тільки від співвідношення сил суб'єктів даного ринку, але і від багатьох інших чинників, наприклад, від рівня інформованості учасників або ступені </a:t>
            </a:r>
            <a:r>
              <a:rPr lang="uk-UA" dirty="0" err="1">
                <a:solidFill>
                  <a:schemeClr val="tx2"/>
                </a:solidFill>
              </a:rPr>
              <a:t>залученості</a:t>
            </a:r>
            <a:r>
              <a:rPr lang="uk-UA" dirty="0">
                <a:solidFill>
                  <a:schemeClr val="tx2"/>
                </a:solidFill>
              </a:rPr>
              <a:t> в ринкові відносини (у адміністративній економіці СРСР багато підприємств були парадоксально зацікавленими у високих витратах на закупівлю сировини і комплектуючих виробів, що збільшують у свою чергу їхні звітні валові показники).</a:t>
            </a:r>
          </a:p>
          <a:p>
            <a:r>
              <a:rPr lang="uk-UA" dirty="0" smtClean="0">
                <a:solidFill>
                  <a:schemeClr val="tx2"/>
                </a:solidFill>
              </a:rPr>
              <a:t>Такі </a:t>
            </a:r>
            <a:r>
              <a:rPr lang="uk-UA" dirty="0">
                <a:solidFill>
                  <a:schemeClr val="tx2"/>
                </a:solidFill>
              </a:rPr>
              <a:t>ситуації типові для ринків країн з перехідною економікою, або відчутною ринковою владою, що дозволяє проводити дискримінацію покупця. Збіг цін і об'ємів попиту і пропозиції, що досягається при цьому, навряд чи можна назвати стійким, оскільки принаймні в однієї з сторін операції тут в наявності стимул змінити положення, що утворилося.</a:t>
            </a:r>
          </a:p>
          <a:p>
            <a:r>
              <a:rPr lang="uk-UA" dirty="0" smtClean="0">
                <a:solidFill>
                  <a:schemeClr val="tx2"/>
                </a:solidFill>
              </a:rPr>
              <a:t>Такий </a:t>
            </a:r>
            <a:r>
              <a:rPr lang="uk-UA" dirty="0">
                <a:solidFill>
                  <a:schemeClr val="tx2"/>
                </a:solidFill>
              </a:rPr>
              <a:t>стан ринку можливий коли його кон'юнктура характеризується на графіці точкою Е (рівновага), що лежить на перетині кривих попиту і пропозиції. Тоді при даній кількості товару </a:t>
            </a:r>
            <a:r>
              <a:rPr lang="en-US" dirty="0">
                <a:solidFill>
                  <a:schemeClr val="tx2"/>
                </a:solidFill>
              </a:rPr>
              <a:t>Q* </a:t>
            </a:r>
            <a:r>
              <a:rPr lang="uk-UA" dirty="0">
                <a:solidFill>
                  <a:schemeClr val="tx2"/>
                </a:solidFill>
              </a:rPr>
              <a:t>максимальна ціна, за якої можуть собі дозволити придбати його покупці (ціна попиту </a:t>
            </a:r>
            <a:r>
              <a:rPr lang="en-US" dirty="0">
                <a:solidFill>
                  <a:schemeClr val="tx2"/>
                </a:solidFill>
              </a:rPr>
              <a:t>PD), </a:t>
            </a:r>
            <a:r>
              <a:rPr lang="uk-UA" dirty="0">
                <a:solidFill>
                  <a:schemeClr val="tx2"/>
                </a:solidFill>
              </a:rPr>
              <a:t>збіжиться з ціною, мінімально прийнятною для продавців (ціна пропозиції </a:t>
            </a:r>
            <a:r>
              <a:rPr lang="en-US" dirty="0">
                <a:solidFill>
                  <a:schemeClr val="tx2"/>
                </a:solidFill>
              </a:rPr>
              <a:t>PS), </a:t>
            </a:r>
            <a:r>
              <a:rPr lang="uk-UA" dirty="0">
                <a:solidFill>
                  <a:schemeClr val="tx2"/>
                </a:solidFill>
              </a:rPr>
              <a:t>що і означатиме встановлення на даному ринку єдиної стійкої рівноважної ціни </a:t>
            </a:r>
            <a:r>
              <a:rPr lang="en-US" dirty="0">
                <a:solidFill>
                  <a:schemeClr val="tx2"/>
                </a:solidFill>
              </a:rPr>
              <a:t>P*, </a:t>
            </a:r>
            <a:r>
              <a:rPr lang="uk-UA" dirty="0">
                <a:solidFill>
                  <a:schemeClr val="tx2"/>
                </a:solidFill>
              </a:rPr>
              <a:t>за якої і продаватиметься й купуватиметься рівноважна кількість товару </a:t>
            </a:r>
            <a:r>
              <a:rPr lang="en-US" dirty="0">
                <a:solidFill>
                  <a:schemeClr val="tx2"/>
                </a:solidFill>
              </a:rPr>
              <a:t>Q*.</a:t>
            </a:r>
            <a:endParaRPr lang="uk-UA" dirty="0">
              <a:solidFill>
                <a:schemeClr val="tx2"/>
              </a:solidFill>
            </a:endParaRPr>
          </a:p>
        </p:txBody>
      </p:sp>
      <p:sp>
        <p:nvSpPr>
          <p:cNvPr id="3" name="Прямоугольник 2"/>
          <p:cNvSpPr/>
          <p:nvPr/>
        </p:nvSpPr>
        <p:spPr>
          <a:xfrm>
            <a:off x="246717" y="3948467"/>
            <a:ext cx="11176287" cy="369332"/>
          </a:xfrm>
          <a:prstGeom prst="rect">
            <a:avLst/>
          </a:prstGeom>
        </p:spPr>
        <p:txBody>
          <a:bodyPr wrap="square">
            <a:spAutoFit/>
          </a:bodyPr>
          <a:lstStyle/>
          <a:p>
            <a:r>
              <a:rPr lang="ru-RU" b="1" i="1" dirty="0">
                <a:solidFill>
                  <a:schemeClr val="tx2"/>
                </a:solidFill>
              </a:rPr>
              <a:t>У </a:t>
            </a:r>
            <a:r>
              <a:rPr lang="ru-RU" b="1" i="1" dirty="0" err="1">
                <a:solidFill>
                  <a:schemeClr val="tx2"/>
                </a:solidFill>
              </a:rPr>
              <a:t>аналітичному</a:t>
            </a:r>
            <a:r>
              <a:rPr lang="ru-RU" b="1" i="1" dirty="0">
                <a:solidFill>
                  <a:schemeClr val="tx2"/>
                </a:solidFill>
              </a:rPr>
              <a:t> </a:t>
            </a:r>
            <a:r>
              <a:rPr lang="ru-RU" b="1" i="1" dirty="0" err="1">
                <a:solidFill>
                  <a:schemeClr val="tx2"/>
                </a:solidFill>
              </a:rPr>
              <a:t>вигляді</a:t>
            </a:r>
            <a:r>
              <a:rPr lang="ru-RU" b="1" i="1" dirty="0">
                <a:solidFill>
                  <a:schemeClr val="tx2"/>
                </a:solidFill>
              </a:rPr>
              <a:t>, </a:t>
            </a:r>
            <a:r>
              <a:rPr lang="ru-RU" b="1" i="1" dirty="0" err="1">
                <a:solidFill>
                  <a:schemeClr val="tx2"/>
                </a:solidFill>
              </a:rPr>
              <a:t>використовуючи</a:t>
            </a:r>
            <a:r>
              <a:rPr lang="ru-RU" b="1" i="1" dirty="0">
                <a:solidFill>
                  <a:schemeClr val="tx2"/>
                </a:solidFill>
              </a:rPr>
              <a:t> </a:t>
            </a:r>
            <a:r>
              <a:rPr lang="ru-RU" b="1" i="1" dirty="0" err="1">
                <a:solidFill>
                  <a:schemeClr val="tx2"/>
                </a:solidFill>
              </a:rPr>
              <a:t>зворотні</a:t>
            </a:r>
            <a:r>
              <a:rPr lang="ru-RU" b="1" i="1" dirty="0">
                <a:solidFill>
                  <a:schemeClr val="tx2"/>
                </a:solidFill>
              </a:rPr>
              <a:t> </a:t>
            </a:r>
            <a:r>
              <a:rPr lang="ru-RU" b="1" i="1" dirty="0" err="1">
                <a:solidFill>
                  <a:schemeClr val="tx2"/>
                </a:solidFill>
              </a:rPr>
              <a:t>функції</a:t>
            </a:r>
            <a:r>
              <a:rPr lang="ru-RU" b="1" i="1" dirty="0">
                <a:solidFill>
                  <a:schemeClr val="tx2"/>
                </a:solidFill>
              </a:rPr>
              <a:t> </a:t>
            </a:r>
            <a:r>
              <a:rPr lang="ru-RU" b="1" i="1" dirty="0" err="1">
                <a:solidFill>
                  <a:schemeClr val="tx2"/>
                </a:solidFill>
              </a:rPr>
              <a:t>попиту</a:t>
            </a:r>
            <a:r>
              <a:rPr lang="ru-RU" b="1" i="1" dirty="0">
                <a:solidFill>
                  <a:schemeClr val="tx2"/>
                </a:solidFill>
              </a:rPr>
              <a:t> і </a:t>
            </a:r>
            <a:r>
              <a:rPr lang="ru-RU" b="1" i="1" dirty="0" err="1">
                <a:solidFill>
                  <a:schemeClr val="tx2"/>
                </a:solidFill>
              </a:rPr>
              <a:t>пропозиції</a:t>
            </a:r>
            <a:r>
              <a:rPr lang="ru-RU" b="1" i="1" dirty="0">
                <a:solidFill>
                  <a:schemeClr val="tx2"/>
                </a:solidFill>
              </a:rPr>
              <a:t>, </a:t>
            </a:r>
            <a:r>
              <a:rPr lang="ru-RU" b="1" i="1" dirty="0" err="1">
                <a:solidFill>
                  <a:schemeClr val="tx2"/>
                </a:solidFill>
              </a:rPr>
              <a:t>це</a:t>
            </a:r>
            <a:r>
              <a:rPr lang="ru-RU" b="1" i="1" dirty="0">
                <a:solidFill>
                  <a:schemeClr val="tx2"/>
                </a:solidFill>
              </a:rPr>
              <a:t> </a:t>
            </a:r>
            <a:r>
              <a:rPr lang="ru-RU" b="1" i="1" dirty="0" err="1">
                <a:solidFill>
                  <a:schemeClr val="tx2"/>
                </a:solidFill>
              </a:rPr>
              <a:t>можна</a:t>
            </a:r>
            <a:r>
              <a:rPr lang="ru-RU" b="1" i="1" dirty="0">
                <a:solidFill>
                  <a:schemeClr val="tx2"/>
                </a:solidFill>
              </a:rPr>
              <a:t> </a:t>
            </a:r>
            <a:r>
              <a:rPr lang="ru-RU" b="1" i="1" dirty="0" err="1">
                <a:solidFill>
                  <a:schemeClr val="tx2"/>
                </a:solidFill>
              </a:rPr>
              <a:t>записати</a:t>
            </a:r>
            <a:r>
              <a:rPr lang="ru-RU" b="1" i="1" dirty="0">
                <a:solidFill>
                  <a:schemeClr val="tx2"/>
                </a:solidFill>
              </a:rPr>
              <a:t> так:</a:t>
            </a:r>
            <a:endParaRPr lang="uk-UA" b="1" i="1" dirty="0">
              <a:solidFill>
                <a:schemeClr val="tx2"/>
              </a:solidFill>
            </a:endParaRPr>
          </a:p>
        </p:txBody>
      </p:sp>
      <mc:AlternateContent xmlns:mc="http://schemas.openxmlformats.org/markup-compatibility/2006">
        <mc:Choice xmlns:a14="http://schemas.microsoft.com/office/drawing/2010/main" xmlns="" Requires="a14">
          <p:sp>
            <p:nvSpPr>
              <p:cNvPr id="4" name="TextBox 3"/>
              <p:cNvSpPr txBox="1"/>
              <p:nvPr/>
            </p:nvSpPr>
            <p:spPr>
              <a:xfrm>
                <a:off x="3376110" y="4476170"/>
                <a:ext cx="5436604" cy="53700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90000"/>
                  </a:lnSpc>
                </a:pPr>
                <a14:m>
                  <m:oMathPara xmlns:m="http://schemas.openxmlformats.org/officeDocument/2006/math">
                    <m:oMathParaPr>
                      <m:jc m:val="centerGroup"/>
                    </m:oMathParaPr>
                    <m:oMath xmlns:m="http://schemas.openxmlformats.org/officeDocument/2006/math">
                      <m:sSup>
                        <m:sSupPr>
                          <m:ctrlPr>
                            <a:rPr lang="uk-UA" sz="3200" i="1" smtClean="0">
                              <a:solidFill>
                                <a:schemeClr val="tx2"/>
                              </a:solidFill>
                              <a:latin typeface="Cambria Math"/>
                            </a:rPr>
                          </m:ctrlPr>
                        </m:sSupPr>
                        <m:e>
                          <m:r>
                            <a:rPr lang="en-US" sz="3200" b="0" i="1" smtClean="0">
                              <a:solidFill>
                                <a:schemeClr val="tx2"/>
                              </a:solidFill>
                              <a:latin typeface="Cambria Math"/>
                            </a:rPr>
                            <m:t>𝑃</m:t>
                          </m:r>
                        </m:e>
                        <m:sup>
                          <m:r>
                            <a:rPr lang="en-US" sz="3200" b="0" i="1" smtClean="0">
                              <a:solidFill>
                                <a:schemeClr val="tx2"/>
                              </a:solidFill>
                              <a:latin typeface="Cambria Math"/>
                            </a:rPr>
                            <m:t>𝐷</m:t>
                          </m:r>
                        </m:sup>
                      </m:sSup>
                      <m:d>
                        <m:dPr>
                          <m:ctrlPr>
                            <a:rPr lang="uk-UA" sz="3200" i="1" smtClean="0">
                              <a:solidFill>
                                <a:schemeClr val="tx2"/>
                              </a:solidFill>
                              <a:latin typeface="Cambria Math"/>
                            </a:rPr>
                          </m:ctrlPr>
                        </m:dPr>
                        <m:e>
                          <m:sSup>
                            <m:sSupPr>
                              <m:ctrlPr>
                                <a:rPr lang="uk-UA" sz="3200" i="1" smtClean="0">
                                  <a:solidFill>
                                    <a:schemeClr val="tx2"/>
                                  </a:solidFill>
                                  <a:latin typeface="Cambria Math"/>
                                </a:rPr>
                              </m:ctrlPr>
                            </m:sSupPr>
                            <m:e>
                              <m:r>
                                <a:rPr lang="en-US" sz="3200" b="0" i="1" smtClean="0">
                                  <a:solidFill>
                                    <a:schemeClr val="tx2"/>
                                  </a:solidFill>
                                  <a:latin typeface="Cambria Math"/>
                                </a:rPr>
                                <m:t>𝑄</m:t>
                              </m:r>
                            </m:e>
                            <m:sup>
                              <m:r>
                                <a:rPr lang="en-US" sz="3200" b="0" i="1" smtClean="0">
                                  <a:solidFill>
                                    <a:schemeClr val="tx2"/>
                                  </a:solidFill>
                                  <a:latin typeface="Cambria Math"/>
                                </a:rPr>
                                <m:t>∗</m:t>
                              </m:r>
                            </m:sup>
                          </m:sSup>
                        </m:e>
                      </m:d>
                      <m:r>
                        <a:rPr lang="en-US" sz="3200" b="0" i="1" smtClean="0">
                          <a:solidFill>
                            <a:schemeClr val="tx2"/>
                          </a:solidFill>
                          <a:latin typeface="Cambria Math"/>
                        </a:rPr>
                        <m:t>=</m:t>
                      </m:r>
                      <m:sSup>
                        <m:sSupPr>
                          <m:ctrlPr>
                            <a:rPr lang="en-US" sz="3200" b="0" i="1" smtClean="0">
                              <a:solidFill>
                                <a:schemeClr val="tx2"/>
                              </a:solidFill>
                              <a:latin typeface="Cambria Math"/>
                            </a:rPr>
                          </m:ctrlPr>
                        </m:sSupPr>
                        <m:e>
                          <m:r>
                            <a:rPr lang="en-US" sz="3200" b="0" i="1" smtClean="0">
                              <a:solidFill>
                                <a:schemeClr val="tx2"/>
                              </a:solidFill>
                              <a:latin typeface="Cambria Math"/>
                            </a:rPr>
                            <m:t>𝑃</m:t>
                          </m:r>
                        </m:e>
                        <m:sup>
                          <m:r>
                            <a:rPr lang="en-US" sz="3200" b="0" i="1" smtClean="0">
                              <a:solidFill>
                                <a:schemeClr val="tx2"/>
                              </a:solidFill>
                              <a:latin typeface="Cambria Math"/>
                            </a:rPr>
                            <m:t>𝑆</m:t>
                          </m:r>
                        </m:sup>
                      </m:sSup>
                      <m:d>
                        <m:dPr>
                          <m:ctrlPr>
                            <a:rPr lang="en-US" sz="3200" b="0" i="1" smtClean="0">
                              <a:solidFill>
                                <a:schemeClr val="tx2"/>
                              </a:solidFill>
                              <a:latin typeface="Cambria Math"/>
                            </a:rPr>
                          </m:ctrlPr>
                        </m:dPr>
                        <m:e>
                          <m:sSup>
                            <m:sSupPr>
                              <m:ctrlPr>
                                <a:rPr lang="en-US" sz="3200" b="0" i="1" smtClean="0">
                                  <a:solidFill>
                                    <a:schemeClr val="tx2"/>
                                  </a:solidFill>
                                  <a:latin typeface="Cambria Math"/>
                                </a:rPr>
                              </m:ctrlPr>
                            </m:sSupPr>
                            <m:e>
                              <m:r>
                                <a:rPr lang="en-US" sz="3200" b="0" i="1" smtClean="0">
                                  <a:solidFill>
                                    <a:schemeClr val="tx2"/>
                                  </a:solidFill>
                                  <a:latin typeface="Cambria Math"/>
                                </a:rPr>
                                <m:t>𝑄</m:t>
                              </m:r>
                            </m:e>
                            <m:sup>
                              <m:r>
                                <a:rPr lang="en-US" sz="3200" b="0" i="1" smtClean="0">
                                  <a:solidFill>
                                    <a:schemeClr val="tx2"/>
                                  </a:solidFill>
                                  <a:latin typeface="Cambria Math"/>
                                </a:rPr>
                                <m:t>∗</m:t>
                              </m:r>
                            </m:sup>
                          </m:sSup>
                        </m:e>
                      </m:d>
                      <m:r>
                        <a:rPr lang="en-US" sz="3200" b="0" i="1" smtClean="0">
                          <a:solidFill>
                            <a:schemeClr val="tx2"/>
                          </a:solidFill>
                          <a:latin typeface="Cambria Math"/>
                        </a:rPr>
                        <m:t>=</m:t>
                      </m:r>
                      <m:sSup>
                        <m:sSupPr>
                          <m:ctrlPr>
                            <a:rPr lang="en-US" sz="3200" b="0" i="1" smtClean="0">
                              <a:solidFill>
                                <a:schemeClr val="tx2"/>
                              </a:solidFill>
                              <a:latin typeface="Cambria Math"/>
                            </a:rPr>
                          </m:ctrlPr>
                        </m:sSupPr>
                        <m:e>
                          <m:r>
                            <a:rPr lang="en-US" sz="3200" b="0" i="1" smtClean="0">
                              <a:solidFill>
                                <a:schemeClr val="tx2"/>
                              </a:solidFill>
                              <a:latin typeface="Cambria Math"/>
                            </a:rPr>
                            <m:t>𝑃</m:t>
                          </m:r>
                        </m:e>
                        <m:sup>
                          <m:r>
                            <a:rPr lang="en-US" sz="3200" b="0" i="1" smtClean="0">
                              <a:solidFill>
                                <a:schemeClr val="tx2"/>
                              </a:solidFill>
                              <a:latin typeface="Cambria Math"/>
                            </a:rPr>
                            <m:t>∗</m:t>
                          </m:r>
                        </m:sup>
                      </m:sSup>
                      <m:d>
                        <m:dPr>
                          <m:ctrlPr>
                            <a:rPr lang="en-US" sz="3200" b="0" i="1" smtClean="0">
                              <a:solidFill>
                                <a:schemeClr val="tx2"/>
                              </a:solidFill>
                              <a:latin typeface="Cambria Math"/>
                            </a:rPr>
                          </m:ctrlPr>
                        </m:dPr>
                        <m:e>
                          <m:sSup>
                            <m:sSupPr>
                              <m:ctrlPr>
                                <a:rPr lang="en-US" sz="3200" b="0" i="1" smtClean="0">
                                  <a:solidFill>
                                    <a:schemeClr val="tx2"/>
                                  </a:solidFill>
                                  <a:latin typeface="Cambria Math"/>
                                </a:rPr>
                              </m:ctrlPr>
                            </m:sSupPr>
                            <m:e>
                              <m:r>
                                <a:rPr lang="en-US" sz="3200" b="0" i="1" smtClean="0">
                                  <a:solidFill>
                                    <a:schemeClr val="tx2"/>
                                  </a:solidFill>
                                  <a:latin typeface="Cambria Math"/>
                                </a:rPr>
                                <m:t>𝑄</m:t>
                              </m:r>
                            </m:e>
                            <m:sup>
                              <m:r>
                                <a:rPr lang="en-US" sz="3200" b="0" i="1" smtClean="0">
                                  <a:solidFill>
                                    <a:schemeClr val="tx2"/>
                                  </a:solidFill>
                                  <a:latin typeface="Cambria Math"/>
                                </a:rPr>
                                <m:t>∗</m:t>
                              </m:r>
                            </m:sup>
                          </m:sSup>
                        </m:e>
                      </m:d>
                    </m:oMath>
                  </m:oMathPara>
                </a14:m>
                <a:endParaRPr lang="uk-UA" sz="3200" dirty="0">
                  <a:solidFill>
                    <a:schemeClr val="tx2"/>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3376110" y="4476170"/>
                <a:ext cx="5436604" cy="537006"/>
              </a:xfrm>
              <a:prstGeom prst="rect">
                <a:avLst/>
              </a:prstGeom>
              <a:blipFill rotWithShape="1">
                <a:blip r:embed="rId2"/>
                <a:stretch>
                  <a:fillRect/>
                </a:stretch>
              </a:blipFill>
            </p:spPr>
            <p:txBody>
              <a:bodyPr/>
              <a:lstStyle/>
              <a:p>
                <a:r>
                  <a:rPr lang="uk-UA">
                    <a:noFill/>
                  </a:rPr>
                  <a:t> </a:t>
                </a:r>
              </a:p>
            </p:txBody>
          </p:sp>
        </mc:Fallback>
      </mc:AlternateContent>
      <p:sp>
        <p:nvSpPr>
          <p:cNvPr id="5" name="Прямоугольник 4"/>
          <p:cNvSpPr/>
          <p:nvPr/>
        </p:nvSpPr>
        <p:spPr>
          <a:xfrm>
            <a:off x="203218" y="5192032"/>
            <a:ext cx="11636280" cy="1477328"/>
          </a:xfrm>
          <a:prstGeom prst="rect">
            <a:avLst/>
          </a:prstGeom>
        </p:spPr>
        <p:txBody>
          <a:bodyPr wrap="square">
            <a:spAutoFit/>
          </a:bodyPr>
          <a:lstStyle/>
          <a:p>
            <a:r>
              <a:rPr lang="uk-UA" dirty="0">
                <a:solidFill>
                  <a:schemeClr val="tx2"/>
                </a:solidFill>
              </a:rPr>
              <a:t>Важливо відзначити, що при цьому ні у тієї, ні у іншої сторони не буде бажання змінити дану ситуацію: спад цін нижче рівноважної стане невигідно не тільки продавцям, але і покупцям, оскільки скоротить кількість пропонованого товару, а зростання ціни вище за рівноважний рівень не влаштує ні покупців, ні продавців, оскільки зменшить об'єм товару, що є об'єктом купівлі. Виходить, що при вказаних відхиленнях ціни від рівноважного значення в самій ринковій системі виникнуть сили, що повертатимуть її до первинного стану.</a:t>
            </a:r>
          </a:p>
        </p:txBody>
      </p:sp>
    </p:spTree>
    <p:extLst>
      <p:ext uri="{BB962C8B-B14F-4D97-AF65-F5344CB8AC3E}">
        <p14:creationId xmlns:p14="http://schemas.microsoft.com/office/powerpoint/2010/main" xmlns="" val="352632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Переміщення кривої попиту</a:t>
            </a:r>
            <a:endParaRPr lang="uk-UA" dirty="0"/>
          </a:p>
        </p:txBody>
      </p:sp>
      <p:sp>
        <p:nvSpPr>
          <p:cNvPr id="3" name="Прямоугольник 2"/>
          <p:cNvSpPr/>
          <p:nvPr/>
        </p:nvSpPr>
        <p:spPr>
          <a:xfrm>
            <a:off x="208225" y="1382286"/>
            <a:ext cx="11809312" cy="4093428"/>
          </a:xfrm>
          <a:prstGeom prst="rect">
            <a:avLst/>
          </a:prstGeom>
        </p:spPr>
        <p:txBody>
          <a:bodyPr wrap="square">
            <a:spAutoFit/>
          </a:bodyPr>
          <a:lstStyle/>
          <a:p>
            <a:r>
              <a:rPr lang="uk-UA" sz="2000" dirty="0">
                <a:solidFill>
                  <a:schemeClr val="tx2"/>
                </a:solidFill>
              </a:rPr>
              <a:t>Як вже вказувалося, на попит впливає і ряд нецінових факторів, багато яких отримують ефект за досить довгий час порівняно з часом встановлення рівноваги. Коли число людей, що бажають придбати будь-який товар зростає, кількість товару, який буде проданий за тією ж самою ціною прагнутиме зрости. Збільшення попиту через нецінові фактори може бути представлено графічно як переміщення кривої попиту вправо, що вказує на більший попит для кожної ціни, на зображення від початкової кривої </a:t>
            </a:r>
            <a:r>
              <a:rPr lang="en-US" sz="2000" dirty="0">
                <a:solidFill>
                  <a:schemeClr val="tx2"/>
                </a:solidFill>
              </a:rPr>
              <a:t>D1 </a:t>
            </a:r>
            <a:r>
              <a:rPr lang="uk-UA" sz="2000" dirty="0">
                <a:solidFill>
                  <a:schemeClr val="tx2"/>
                </a:solidFill>
              </a:rPr>
              <a:t>до нової кривої </a:t>
            </a:r>
            <a:r>
              <a:rPr lang="en-US" sz="2000" dirty="0">
                <a:solidFill>
                  <a:schemeClr val="tx2"/>
                </a:solidFill>
              </a:rPr>
              <a:t>D2. </a:t>
            </a:r>
            <a:r>
              <a:rPr lang="uk-UA" sz="2000" dirty="0">
                <a:solidFill>
                  <a:schemeClr val="tx2"/>
                </a:solidFill>
              </a:rPr>
              <a:t>Цей процес </a:t>
            </a:r>
            <a:r>
              <a:rPr lang="uk-UA" sz="2000" dirty="0" err="1">
                <a:solidFill>
                  <a:schemeClr val="tx2"/>
                </a:solidFill>
              </a:rPr>
              <a:t>піднімить</a:t>
            </a:r>
            <a:r>
              <a:rPr lang="uk-UA" sz="2000" dirty="0">
                <a:solidFill>
                  <a:schemeClr val="tx2"/>
                </a:solidFill>
              </a:rPr>
              <a:t> рівноважну ціну з </a:t>
            </a:r>
            <a:r>
              <a:rPr lang="en-US" sz="2000" dirty="0">
                <a:solidFill>
                  <a:schemeClr val="tx2"/>
                </a:solidFill>
              </a:rPr>
              <a:t>P1 </a:t>
            </a:r>
            <a:r>
              <a:rPr lang="uk-UA" sz="2000" dirty="0">
                <a:solidFill>
                  <a:schemeClr val="tx2"/>
                </a:solidFill>
              </a:rPr>
              <a:t>до </a:t>
            </a:r>
            <a:r>
              <a:rPr lang="en-US" sz="2000" dirty="0">
                <a:solidFill>
                  <a:schemeClr val="tx2"/>
                </a:solidFill>
              </a:rPr>
              <a:t>P2 </a:t>
            </a:r>
            <a:r>
              <a:rPr lang="uk-UA" sz="2000" dirty="0">
                <a:solidFill>
                  <a:schemeClr val="tx2"/>
                </a:solidFill>
              </a:rPr>
              <a:t>та рівноважну кількість товару на ринку з </a:t>
            </a:r>
            <a:r>
              <a:rPr lang="en-US" sz="2000" dirty="0">
                <a:solidFill>
                  <a:schemeClr val="tx2"/>
                </a:solidFill>
              </a:rPr>
              <a:t>Q1 </a:t>
            </a:r>
            <a:r>
              <a:rPr lang="uk-UA" sz="2000" dirty="0">
                <a:solidFill>
                  <a:schemeClr val="tx2"/>
                </a:solidFill>
              </a:rPr>
              <a:t>до </a:t>
            </a:r>
            <a:r>
              <a:rPr lang="en-US" sz="2000" dirty="0">
                <a:solidFill>
                  <a:schemeClr val="tx2"/>
                </a:solidFill>
              </a:rPr>
              <a:t>Q2. </a:t>
            </a:r>
            <a:r>
              <a:rPr lang="uk-UA" sz="2000" dirty="0">
                <a:solidFill>
                  <a:schemeClr val="tx2"/>
                </a:solidFill>
              </a:rPr>
              <a:t>У цій ситуації ми говоримо, що мало місце зростання попиту, який викликав розширення постачання.</a:t>
            </a:r>
          </a:p>
          <a:p>
            <a:r>
              <a:rPr lang="uk-UA" sz="2000" dirty="0" smtClean="0">
                <a:solidFill>
                  <a:schemeClr val="tx2"/>
                </a:solidFill>
              </a:rPr>
              <a:t>З </a:t>
            </a:r>
            <a:r>
              <a:rPr lang="uk-UA" sz="2000" dirty="0">
                <a:solidFill>
                  <a:schemeClr val="tx2"/>
                </a:solidFill>
              </a:rPr>
              <a:t>іншого боку, якщо попит зменшується, трапляється протилежний результат. Якщо початкова крива попиту </a:t>
            </a:r>
            <a:r>
              <a:rPr lang="en-US" sz="2000" dirty="0">
                <a:solidFill>
                  <a:schemeClr val="tx2"/>
                </a:solidFill>
              </a:rPr>
              <a:t>D2, </a:t>
            </a:r>
            <a:r>
              <a:rPr lang="uk-UA" sz="2000" dirty="0">
                <a:solidFill>
                  <a:schemeClr val="tx2"/>
                </a:solidFill>
              </a:rPr>
              <a:t>а потім зменшується до </a:t>
            </a:r>
            <a:r>
              <a:rPr lang="en-US" sz="2000" dirty="0">
                <a:solidFill>
                  <a:schemeClr val="tx2"/>
                </a:solidFill>
              </a:rPr>
              <a:t>D1, </a:t>
            </a:r>
            <a:r>
              <a:rPr lang="uk-UA" sz="2000" dirty="0">
                <a:solidFill>
                  <a:schemeClr val="tx2"/>
                </a:solidFill>
              </a:rPr>
              <a:t>ціна зменшиться, і необхідна кількість товару також зменшиться — викликається скорочення в постачанні. Відмітьте, що це виключно ефект змін у попиті. Кількість, що забезпечується за кожною ціною, така ж сама як і до переміщення попиту. Причина зміни ціни в тому, що рівноважна кількість і ціна змінюється, якщо змінюється попит.</a:t>
            </a:r>
          </a:p>
        </p:txBody>
      </p:sp>
    </p:spTree>
    <p:extLst>
      <p:ext uri="{BB962C8B-B14F-4D97-AF65-F5344CB8AC3E}">
        <p14:creationId xmlns:p14="http://schemas.microsoft.com/office/powerpoint/2010/main" xmlns="" val="1559385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37771" y="404664"/>
            <a:ext cx="4762500"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3286100" y="5385990"/>
            <a:ext cx="6092825" cy="923330"/>
          </a:xfrm>
          <a:prstGeom prst="rect">
            <a:avLst/>
          </a:prstGeom>
        </p:spPr>
        <p:txBody>
          <a:bodyPr>
            <a:spAutoFit/>
          </a:bodyPr>
          <a:lstStyle/>
          <a:p>
            <a:r>
              <a:rPr lang="ru-RU" b="1" i="1" dirty="0" err="1">
                <a:solidFill>
                  <a:schemeClr val="tx2"/>
                </a:solidFill>
              </a:rPr>
              <a:t>Переміщення</a:t>
            </a:r>
            <a:r>
              <a:rPr lang="ru-RU" b="1" i="1" dirty="0">
                <a:solidFill>
                  <a:schemeClr val="tx2"/>
                </a:solidFill>
              </a:rPr>
              <a:t> </a:t>
            </a:r>
            <a:r>
              <a:rPr lang="ru-RU" b="1" i="1" dirty="0" err="1">
                <a:solidFill>
                  <a:schemeClr val="tx2"/>
                </a:solidFill>
              </a:rPr>
              <a:t>попиту</a:t>
            </a:r>
            <a:r>
              <a:rPr lang="ru-RU" b="1" i="1" dirty="0">
                <a:solidFill>
                  <a:schemeClr val="tx2"/>
                </a:solidFill>
              </a:rPr>
              <a:t> — </a:t>
            </a:r>
            <a:r>
              <a:rPr lang="ru-RU" b="1" i="1" dirty="0" err="1">
                <a:solidFill>
                  <a:schemeClr val="tx2"/>
                </a:solidFill>
              </a:rPr>
              <a:t>змінює</a:t>
            </a:r>
            <a:r>
              <a:rPr lang="ru-RU" b="1" i="1" dirty="0">
                <a:solidFill>
                  <a:schemeClr val="tx2"/>
                </a:solidFill>
              </a:rPr>
              <a:t> </a:t>
            </a:r>
            <a:r>
              <a:rPr lang="ru-RU" b="1" i="1" dirty="0" err="1">
                <a:solidFill>
                  <a:schemeClr val="tx2"/>
                </a:solidFill>
              </a:rPr>
              <a:t>ціну</a:t>
            </a:r>
            <a:r>
              <a:rPr lang="ru-RU" b="1" i="1" dirty="0">
                <a:solidFill>
                  <a:schemeClr val="tx2"/>
                </a:solidFill>
              </a:rPr>
              <a:t> та кількість товару</a:t>
            </a:r>
          </a:p>
          <a:p>
            <a:r>
              <a:rPr lang="ru-RU" b="1" i="1" dirty="0">
                <a:solidFill>
                  <a:schemeClr val="tx2"/>
                </a:solidFill>
              </a:rPr>
              <a:t> D1 — стара крива </a:t>
            </a:r>
            <a:r>
              <a:rPr lang="ru-RU" b="1" i="1" dirty="0" err="1" smtClean="0">
                <a:solidFill>
                  <a:schemeClr val="tx2"/>
                </a:solidFill>
              </a:rPr>
              <a:t>попиту</a:t>
            </a:r>
            <a:r>
              <a:rPr lang="ru-RU" b="1" i="1" dirty="0" smtClean="0">
                <a:solidFill>
                  <a:schemeClr val="tx2"/>
                </a:solidFill>
              </a:rPr>
              <a:t>, </a:t>
            </a:r>
            <a:r>
              <a:rPr lang="ru-RU" b="1" i="1" dirty="0">
                <a:solidFill>
                  <a:schemeClr val="tx2"/>
                </a:solidFill>
              </a:rPr>
              <a:t>D2 — нова крива </a:t>
            </a:r>
            <a:r>
              <a:rPr lang="ru-RU" b="1" i="1" dirty="0" err="1">
                <a:solidFill>
                  <a:schemeClr val="tx2"/>
                </a:solidFill>
              </a:rPr>
              <a:t>попиту</a:t>
            </a:r>
            <a:endParaRPr lang="ru-RU" b="1" i="1" dirty="0">
              <a:solidFill>
                <a:schemeClr val="tx2"/>
              </a:solidFill>
            </a:endParaRPr>
          </a:p>
          <a:p>
            <a:r>
              <a:rPr lang="ru-RU" b="1" i="1" dirty="0">
                <a:solidFill>
                  <a:schemeClr val="tx2"/>
                </a:solidFill>
              </a:rPr>
              <a:t> S — крива </a:t>
            </a:r>
            <a:r>
              <a:rPr lang="ru-RU" b="1" i="1" dirty="0" err="1">
                <a:solidFill>
                  <a:schemeClr val="tx2"/>
                </a:solidFill>
              </a:rPr>
              <a:t>пропозиції</a:t>
            </a:r>
            <a:endParaRPr lang="uk-UA" b="1" i="1" dirty="0">
              <a:solidFill>
                <a:schemeClr val="tx2"/>
              </a:solidFill>
            </a:endParaRPr>
          </a:p>
        </p:txBody>
      </p:sp>
    </p:spTree>
    <p:extLst>
      <p:ext uri="{BB962C8B-B14F-4D97-AF65-F5344CB8AC3E}">
        <p14:creationId xmlns:p14="http://schemas.microsoft.com/office/powerpoint/2010/main" xmlns="" val="39668222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Переміщення кривої пропозиції</a:t>
            </a:r>
            <a:endParaRPr lang="uk-UA"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xmlns="" val="0"/>
              </a:ext>
            </a:extLst>
          </a:blip>
          <a:srcRect l="1621" t="1706" r="2603" b="2110"/>
          <a:stretch/>
        </p:blipFill>
        <p:spPr>
          <a:xfrm>
            <a:off x="3404946" y="908720"/>
            <a:ext cx="4777698" cy="4836138"/>
          </a:xfrm>
          <a:prstGeom prst="rect">
            <a:avLst/>
          </a:prstGeom>
        </p:spPr>
      </p:pic>
      <p:sp>
        <p:nvSpPr>
          <p:cNvPr id="4" name="Прямоугольник 3"/>
          <p:cNvSpPr/>
          <p:nvPr/>
        </p:nvSpPr>
        <p:spPr>
          <a:xfrm>
            <a:off x="2313992" y="5805264"/>
            <a:ext cx="7560840" cy="64633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uk-UA" b="1" i="1" dirty="0">
                <a:solidFill>
                  <a:schemeClr val="tx2"/>
                </a:solidFill>
              </a:rPr>
              <a:t>Переміщення пропозиції — також змінює ціну та кількість товару</a:t>
            </a:r>
          </a:p>
          <a:p>
            <a:r>
              <a:rPr lang="uk-UA" b="1" i="1" dirty="0">
                <a:solidFill>
                  <a:schemeClr val="tx2"/>
                </a:solidFill>
              </a:rPr>
              <a:t> </a:t>
            </a:r>
            <a:r>
              <a:rPr lang="en-US" b="1" i="1" dirty="0">
                <a:solidFill>
                  <a:schemeClr val="tx2"/>
                </a:solidFill>
              </a:rPr>
              <a:t>D </a:t>
            </a:r>
            <a:r>
              <a:rPr lang="uk-UA" b="1" i="1" dirty="0">
                <a:solidFill>
                  <a:schemeClr val="tx2"/>
                </a:solidFill>
              </a:rPr>
              <a:t>крива </a:t>
            </a:r>
            <a:r>
              <a:rPr lang="uk-UA" b="1" i="1" dirty="0" smtClean="0">
                <a:solidFill>
                  <a:schemeClr val="tx2"/>
                </a:solidFill>
              </a:rPr>
              <a:t>попиту, </a:t>
            </a:r>
            <a:r>
              <a:rPr lang="en-US" b="1" i="1" dirty="0">
                <a:solidFill>
                  <a:schemeClr val="tx2"/>
                </a:solidFill>
              </a:rPr>
              <a:t>S1 </a:t>
            </a:r>
            <a:r>
              <a:rPr lang="uk-UA" b="1" i="1" dirty="0">
                <a:solidFill>
                  <a:schemeClr val="tx2"/>
                </a:solidFill>
              </a:rPr>
              <a:t>і </a:t>
            </a:r>
            <a:r>
              <a:rPr lang="en-US" b="1" i="1" dirty="0">
                <a:solidFill>
                  <a:schemeClr val="tx2"/>
                </a:solidFill>
              </a:rPr>
              <a:t>S2 — </a:t>
            </a:r>
            <a:r>
              <a:rPr lang="uk-UA" b="1" i="1" dirty="0">
                <a:solidFill>
                  <a:schemeClr val="tx2"/>
                </a:solidFill>
              </a:rPr>
              <a:t>стара і нова криві пропозиції</a:t>
            </a:r>
          </a:p>
        </p:txBody>
      </p:sp>
    </p:spTree>
    <p:extLst>
      <p:ext uri="{BB962C8B-B14F-4D97-AF65-F5344CB8AC3E}">
        <p14:creationId xmlns:p14="http://schemas.microsoft.com/office/powerpoint/2010/main" xmlns="" val="1364341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752" y="1443841"/>
            <a:ext cx="11881320" cy="3970318"/>
          </a:xfrm>
          <a:prstGeom prst="rect">
            <a:avLst/>
          </a:prstGeom>
        </p:spPr>
        <p:txBody>
          <a:bodyPr wrap="square">
            <a:spAutoFit/>
          </a:bodyPr>
          <a:lstStyle/>
          <a:p>
            <a:r>
              <a:rPr lang="uk-UA" dirty="0">
                <a:solidFill>
                  <a:schemeClr val="tx2"/>
                </a:solidFill>
              </a:rPr>
              <a:t>Коли витрати постачальників змінюються через чинники вказані вище, переміщується крива пропозиції. Наприклад, при покращенні засобів виробництва, виробники будуть готові забезпечувати більше товару за кожною ціною і це переміщає криву постачання </a:t>
            </a:r>
            <a:r>
              <a:rPr lang="en-US" dirty="0">
                <a:solidFill>
                  <a:schemeClr val="tx2"/>
                </a:solidFill>
              </a:rPr>
              <a:t>S1 </a:t>
            </a:r>
            <a:r>
              <a:rPr lang="uk-UA" dirty="0">
                <a:solidFill>
                  <a:schemeClr val="tx2"/>
                </a:solidFill>
              </a:rPr>
              <a:t>управо, до кривої </a:t>
            </a:r>
            <a:r>
              <a:rPr lang="en-US" dirty="0">
                <a:solidFill>
                  <a:schemeClr val="tx2"/>
                </a:solidFill>
              </a:rPr>
              <a:t>S2 — </a:t>
            </a:r>
            <a:r>
              <a:rPr lang="uk-UA" dirty="0">
                <a:solidFill>
                  <a:schemeClr val="tx2"/>
                </a:solidFill>
              </a:rPr>
              <a:t>зростання пропозиції. Це збільшення пропозиції примушує рівноважну ціну зменшитися з </a:t>
            </a:r>
            <a:r>
              <a:rPr lang="en-US" dirty="0">
                <a:solidFill>
                  <a:schemeClr val="tx2"/>
                </a:solidFill>
              </a:rPr>
              <a:t>P1 </a:t>
            </a:r>
            <a:r>
              <a:rPr lang="uk-UA" dirty="0">
                <a:solidFill>
                  <a:schemeClr val="tx2"/>
                </a:solidFill>
              </a:rPr>
              <a:t>до </a:t>
            </a:r>
            <a:r>
              <a:rPr lang="en-US" dirty="0">
                <a:solidFill>
                  <a:schemeClr val="tx2"/>
                </a:solidFill>
              </a:rPr>
              <a:t>P2, </a:t>
            </a:r>
            <a:r>
              <a:rPr lang="uk-UA" dirty="0">
                <a:solidFill>
                  <a:schemeClr val="tx2"/>
                </a:solidFill>
              </a:rPr>
              <a:t>при цьому рівноважна кількість зростає з </a:t>
            </a:r>
            <a:r>
              <a:rPr lang="en-US" dirty="0">
                <a:solidFill>
                  <a:schemeClr val="tx2"/>
                </a:solidFill>
              </a:rPr>
              <a:t>Q1 </a:t>
            </a:r>
            <a:r>
              <a:rPr lang="uk-UA" dirty="0">
                <a:solidFill>
                  <a:schemeClr val="tx2"/>
                </a:solidFill>
              </a:rPr>
              <a:t>до </a:t>
            </a:r>
            <a:r>
              <a:rPr lang="en-US" dirty="0">
                <a:solidFill>
                  <a:schemeClr val="tx2"/>
                </a:solidFill>
              </a:rPr>
              <a:t>Q2, </a:t>
            </a:r>
            <a:r>
              <a:rPr lang="uk-UA" dirty="0">
                <a:solidFill>
                  <a:schemeClr val="tx2"/>
                </a:solidFill>
              </a:rPr>
              <a:t>оскільки кількість, яка може бути продана, збільшується за новими нижчими цінами. Відмітьте, що у разі переміщення кривої постачання, рівноважна ціна і кількість рухаються у протилежних напрямках.</a:t>
            </a:r>
          </a:p>
          <a:p>
            <a:endParaRPr lang="uk-UA" dirty="0">
              <a:solidFill>
                <a:schemeClr val="tx2"/>
              </a:solidFill>
            </a:endParaRPr>
          </a:p>
          <a:p>
            <a:r>
              <a:rPr lang="uk-UA" dirty="0">
                <a:solidFill>
                  <a:schemeClr val="tx2"/>
                </a:solidFill>
              </a:rPr>
              <a:t>З іншого боку, якщо пропозиція зменшення, наприклад через виснажування родовищ сировини, трапляється протилежна ситуація. Якщо крива постачання спочатку була </a:t>
            </a:r>
            <a:r>
              <a:rPr lang="en-US" dirty="0">
                <a:solidFill>
                  <a:schemeClr val="tx2"/>
                </a:solidFill>
              </a:rPr>
              <a:t>S2, </a:t>
            </a:r>
            <a:r>
              <a:rPr lang="uk-UA" dirty="0">
                <a:solidFill>
                  <a:schemeClr val="tx2"/>
                </a:solidFill>
              </a:rPr>
              <a:t>а потім переміщається до </a:t>
            </a:r>
            <a:r>
              <a:rPr lang="en-US" dirty="0">
                <a:solidFill>
                  <a:schemeClr val="tx2"/>
                </a:solidFill>
              </a:rPr>
              <a:t>S1, </a:t>
            </a:r>
            <a:r>
              <a:rPr lang="uk-UA" dirty="0">
                <a:solidFill>
                  <a:schemeClr val="tx2"/>
                </a:solidFill>
              </a:rPr>
              <a:t>рівноважна ціна зросте, а кількість зменшиться. Відмітьте, що це виключно ефект заміни пропозиції. Кількість, потрібна за кожною ціною, така ж як і до переміщення постачання. Причина зміни рівноважних кількості і ціни — зміна пропозиції.</a:t>
            </a:r>
          </a:p>
          <a:p>
            <a:endParaRPr lang="uk-UA" dirty="0">
              <a:solidFill>
                <a:schemeClr val="tx2"/>
              </a:solidFill>
            </a:endParaRPr>
          </a:p>
          <a:p>
            <a:r>
              <a:rPr lang="uk-UA" dirty="0">
                <a:solidFill>
                  <a:schemeClr val="tx2"/>
                </a:solidFill>
              </a:rPr>
              <a:t>Існує тільки 4 можливі напрямки руху на діаграмі кривих попиту/постачання. Крива попиту може рухатися вліво і вправо, також як і крива постачання.</a:t>
            </a:r>
          </a:p>
        </p:txBody>
      </p:sp>
    </p:spTree>
    <p:extLst>
      <p:ext uri="{BB962C8B-B14F-4D97-AF65-F5344CB8AC3E}">
        <p14:creationId xmlns:p14="http://schemas.microsoft.com/office/powerpoint/2010/main" xmlns="" val="15316520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Особливі випадки (нееластичність)</a:t>
            </a:r>
            <a:endParaRPr lang="uk-UA" dirty="0"/>
          </a:p>
        </p:txBody>
      </p:sp>
      <p:sp>
        <p:nvSpPr>
          <p:cNvPr id="3" name="Прямоугольник 2"/>
          <p:cNvSpPr/>
          <p:nvPr/>
        </p:nvSpPr>
        <p:spPr>
          <a:xfrm>
            <a:off x="189756" y="889844"/>
            <a:ext cx="6552728" cy="4524315"/>
          </a:xfrm>
          <a:prstGeom prst="rect">
            <a:avLst/>
          </a:prstGeom>
        </p:spPr>
        <p:txBody>
          <a:bodyPr wrap="square">
            <a:spAutoFit/>
          </a:bodyPr>
          <a:lstStyle/>
          <a:p>
            <a:r>
              <a:rPr lang="uk-UA" dirty="0">
                <a:solidFill>
                  <a:schemeClr val="tx2"/>
                </a:solidFill>
              </a:rPr>
              <a:t>Інколи зустрічаються випадки, що крива пропозиції вертикальна: кількість товару, що постачається постійна незалежно від ціни. Наприклад, кількість землі у світі може розглядатися постійною. В даному випадку байдуже, скільки б хто-небудь був готовий заплатити за шматок землі, додаткова територія не може бути створеною. Також, та ж територія існувала б і без попиту не неї. Якщо земля розглядається таким чином, це гарантує вертикальну криву постачання, надаючи їй нульову еластичність (тобто, байдуже, яка зміна в ціні, кількість не змінюватиметься).</a:t>
            </a:r>
          </a:p>
          <a:p>
            <a:r>
              <a:rPr lang="uk-UA" dirty="0" smtClean="0">
                <a:solidFill>
                  <a:schemeClr val="tx2"/>
                </a:solidFill>
              </a:rPr>
              <a:t>Аналогічно </a:t>
            </a:r>
            <a:r>
              <a:rPr lang="uk-UA" dirty="0">
                <a:solidFill>
                  <a:schemeClr val="tx2"/>
                </a:solidFill>
              </a:rPr>
              <a:t>зустрічається і вертикальна крива попиту, прикладом якої може розглядатися ціни на деякі екзотичні види сировини протягом короткого часу. У цьому випадку раптова зміна у ефективності добичі не зможе змінити необхідну кількість, через довгий час, потрібний для пристосування підприємств.</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xmlns="" val="0"/>
              </a:ext>
            </a:extLst>
          </a:blip>
          <a:srcRect l="1848" t="2287" r="3214" b="3671"/>
          <a:stretch/>
        </p:blipFill>
        <p:spPr>
          <a:xfrm>
            <a:off x="6721547" y="980728"/>
            <a:ext cx="4914257" cy="4829109"/>
          </a:xfrm>
          <a:prstGeom prst="rect">
            <a:avLst/>
          </a:prstGeom>
        </p:spPr>
      </p:pic>
      <p:sp>
        <p:nvSpPr>
          <p:cNvPr id="5" name="Прямоугольник 4"/>
          <p:cNvSpPr/>
          <p:nvPr/>
        </p:nvSpPr>
        <p:spPr>
          <a:xfrm>
            <a:off x="6704703" y="5858688"/>
            <a:ext cx="4931101" cy="73866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ru-RU" sz="1400" b="1" i="1" dirty="0">
                <a:solidFill>
                  <a:schemeClr val="tx2"/>
                </a:solidFill>
              </a:rPr>
              <a:t>При </a:t>
            </a:r>
            <a:r>
              <a:rPr lang="ru-RU" sz="1400" b="1" i="1" dirty="0" err="1">
                <a:solidFill>
                  <a:schemeClr val="tx2"/>
                </a:solidFill>
              </a:rPr>
              <a:t>попиті</a:t>
            </a:r>
            <a:r>
              <a:rPr lang="ru-RU" sz="1400" b="1" i="1" dirty="0">
                <a:solidFill>
                  <a:schemeClr val="tx2"/>
                </a:solidFill>
              </a:rPr>
              <a:t> D1, </a:t>
            </a:r>
            <a:r>
              <a:rPr lang="ru-RU" sz="1400" b="1" i="1" dirty="0" err="1">
                <a:solidFill>
                  <a:schemeClr val="tx2"/>
                </a:solidFill>
              </a:rPr>
              <a:t>ціна</a:t>
            </a:r>
            <a:r>
              <a:rPr lang="ru-RU" sz="1400" b="1" i="1" dirty="0">
                <a:solidFill>
                  <a:schemeClr val="tx2"/>
                </a:solidFill>
              </a:rPr>
              <a:t> P1. При </a:t>
            </a:r>
            <a:r>
              <a:rPr lang="ru-RU" sz="1400" b="1" i="1" dirty="0" err="1">
                <a:solidFill>
                  <a:schemeClr val="tx2"/>
                </a:solidFill>
              </a:rPr>
              <a:t>попиті</a:t>
            </a:r>
            <a:r>
              <a:rPr lang="ru-RU" sz="1400" b="1" i="1" dirty="0">
                <a:solidFill>
                  <a:schemeClr val="tx2"/>
                </a:solidFill>
              </a:rPr>
              <a:t> D2 </a:t>
            </a:r>
            <a:r>
              <a:rPr lang="ru-RU" sz="1400" b="1" i="1" dirty="0" err="1">
                <a:solidFill>
                  <a:schemeClr val="tx2"/>
                </a:solidFill>
              </a:rPr>
              <a:t>ціна</a:t>
            </a:r>
            <a:r>
              <a:rPr lang="ru-RU" sz="1400" b="1" i="1" dirty="0">
                <a:solidFill>
                  <a:schemeClr val="tx2"/>
                </a:solidFill>
              </a:rPr>
              <a:t> стане P2. </a:t>
            </a:r>
            <a:r>
              <a:rPr lang="ru-RU" sz="1400" b="1" i="1" dirty="0" err="1">
                <a:solidFill>
                  <a:schemeClr val="tx2"/>
                </a:solidFill>
              </a:rPr>
              <a:t>Відмітьте</a:t>
            </a:r>
            <a:r>
              <a:rPr lang="ru-RU" sz="1400" b="1" i="1" dirty="0">
                <a:solidFill>
                  <a:schemeClr val="tx2"/>
                </a:solidFill>
              </a:rPr>
              <a:t>, при </a:t>
            </a:r>
            <a:r>
              <a:rPr lang="ru-RU" sz="1400" b="1" i="1" dirty="0" err="1">
                <a:solidFill>
                  <a:schemeClr val="tx2"/>
                </a:solidFill>
              </a:rPr>
              <a:t>обох</a:t>
            </a:r>
            <a:r>
              <a:rPr lang="ru-RU" sz="1400" b="1" i="1" dirty="0">
                <a:solidFill>
                  <a:schemeClr val="tx2"/>
                </a:solidFill>
              </a:rPr>
              <a:t> </a:t>
            </a:r>
            <a:r>
              <a:rPr lang="ru-RU" sz="1400" b="1" i="1" dirty="0" err="1">
                <a:solidFill>
                  <a:schemeClr val="tx2"/>
                </a:solidFill>
              </a:rPr>
              <a:t>цінах</a:t>
            </a:r>
            <a:r>
              <a:rPr lang="ru-RU" sz="1400" b="1" i="1" dirty="0">
                <a:solidFill>
                  <a:schemeClr val="tx2"/>
                </a:solidFill>
              </a:rPr>
              <a:t> кількість товару Q </a:t>
            </a:r>
            <a:r>
              <a:rPr lang="ru-RU" sz="1400" b="1" i="1" dirty="0" err="1">
                <a:solidFill>
                  <a:schemeClr val="tx2"/>
                </a:solidFill>
              </a:rPr>
              <a:t>залишається</a:t>
            </a:r>
            <a:r>
              <a:rPr lang="ru-RU" sz="1400" b="1" i="1" dirty="0">
                <a:solidFill>
                  <a:schemeClr val="tx2"/>
                </a:solidFill>
              </a:rPr>
              <a:t> </a:t>
            </a:r>
            <a:r>
              <a:rPr lang="ru-RU" sz="1400" b="1" i="1" dirty="0" err="1">
                <a:solidFill>
                  <a:schemeClr val="tx2"/>
                </a:solidFill>
              </a:rPr>
              <a:t>постійною</a:t>
            </a:r>
            <a:r>
              <a:rPr lang="ru-RU" sz="1400" b="1" i="1" dirty="0">
                <a:solidFill>
                  <a:schemeClr val="tx2"/>
                </a:solidFill>
              </a:rPr>
              <a:t> через </a:t>
            </a:r>
            <a:r>
              <a:rPr lang="ru-RU" sz="1400" b="1" i="1" dirty="0" err="1">
                <a:solidFill>
                  <a:schemeClr val="tx2"/>
                </a:solidFill>
              </a:rPr>
              <a:t>незмінність</a:t>
            </a:r>
            <a:r>
              <a:rPr lang="ru-RU" sz="1400" b="1" i="1" dirty="0">
                <a:solidFill>
                  <a:schemeClr val="tx2"/>
                </a:solidFill>
              </a:rPr>
              <a:t> </a:t>
            </a:r>
            <a:r>
              <a:rPr lang="ru-RU" sz="1400" b="1" i="1" dirty="0" err="1">
                <a:solidFill>
                  <a:schemeClr val="tx2"/>
                </a:solidFill>
              </a:rPr>
              <a:t>запропонованого</a:t>
            </a:r>
            <a:r>
              <a:rPr lang="ru-RU" sz="1400" b="1" i="1" dirty="0">
                <a:solidFill>
                  <a:schemeClr val="tx2"/>
                </a:solidFill>
              </a:rPr>
              <a:t> товару.</a:t>
            </a:r>
            <a:endParaRPr lang="uk-UA" sz="1400" b="1" i="1" dirty="0">
              <a:solidFill>
                <a:schemeClr val="tx2"/>
              </a:solidFill>
            </a:endParaRPr>
          </a:p>
        </p:txBody>
      </p:sp>
    </p:spTree>
    <p:extLst>
      <p:ext uri="{BB962C8B-B14F-4D97-AF65-F5344CB8AC3E}">
        <p14:creationId xmlns:p14="http://schemas.microsoft.com/office/powerpoint/2010/main" xmlns="" val="271151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57908" y="116632"/>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Попит та пропозиція</a:t>
            </a:r>
            <a:endParaRPr lang="uk-UA" dirty="0"/>
          </a:p>
        </p:txBody>
      </p:sp>
      <p:sp>
        <p:nvSpPr>
          <p:cNvPr id="4" name="TextBox 3"/>
          <p:cNvSpPr txBox="1"/>
          <p:nvPr/>
        </p:nvSpPr>
        <p:spPr>
          <a:xfrm>
            <a:off x="333772" y="980728"/>
            <a:ext cx="11665296" cy="4745915"/>
          </a:xfrm>
          <a:prstGeom prst="rect">
            <a:avLst/>
          </a:prstGeom>
          <a:noFill/>
        </p:spPr>
        <p:txBody>
          <a:bodyPr wrap="square" rtlCol="0">
            <a:spAutoFit/>
          </a:bodyPr>
          <a:lstStyle/>
          <a:p>
            <a:pPr>
              <a:lnSpc>
                <a:spcPct val="90000"/>
              </a:lnSpc>
            </a:pPr>
            <a:r>
              <a:rPr lang="ru-RU" sz="2400" b="1" dirty="0">
                <a:solidFill>
                  <a:schemeClr val="tx2"/>
                </a:solidFill>
                <a:latin typeface="Candara" pitchFamily="34" charset="0"/>
              </a:rPr>
              <a:t>По́пит та пропози́ція </a:t>
            </a:r>
            <a:r>
              <a:rPr lang="ru-RU" sz="2400" dirty="0">
                <a:solidFill>
                  <a:schemeClr val="tx2"/>
                </a:solidFill>
                <a:latin typeface="Candara" pitchFamily="34" charset="0"/>
              </a:rPr>
              <a:t>— економічна модель, що описує процес ціноутворення на ринку. Ця модель вводить поняття попиту та пропозиції в якості універсальних характеристик ринку та доводить, що, за умовами певних припущень, </a:t>
            </a:r>
            <a:endParaRPr lang="ru-RU" sz="2400" dirty="0" smtClean="0">
              <a:solidFill>
                <a:schemeClr val="tx2"/>
              </a:solidFill>
              <a:latin typeface="Candara" pitchFamily="34" charset="0"/>
            </a:endParaRPr>
          </a:p>
          <a:p>
            <a:pPr>
              <a:lnSpc>
                <a:spcPct val="90000"/>
              </a:lnSpc>
            </a:pPr>
            <a:r>
              <a:rPr lang="ru-RU" sz="2400" dirty="0" smtClean="0">
                <a:solidFill>
                  <a:schemeClr val="tx2"/>
                </a:solidFill>
                <a:latin typeface="Candara" pitchFamily="34" charset="0"/>
              </a:rPr>
              <a:t> </a:t>
            </a:r>
            <a:r>
              <a:rPr lang="ru-RU" sz="2400" dirty="0">
                <a:solidFill>
                  <a:schemeClr val="tx2"/>
                </a:solidFill>
                <a:latin typeface="Candara" pitchFamily="34" charset="0"/>
              </a:rPr>
              <a:t>характеристики </a:t>
            </a:r>
            <a:r>
              <a:rPr lang="uk-UA" sz="2400" dirty="0" smtClean="0">
                <a:solidFill>
                  <a:schemeClr val="tx2"/>
                </a:solidFill>
                <a:latin typeface="Candara" pitchFamily="34" charset="0"/>
              </a:rPr>
              <a:t>урівноважуються</a:t>
            </a:r>
            <a:r>
              <a:rPr lang="ru-RU" sz="2400" dirty="0" smtClean="0">
                <a:solidFill>
                  <a:schemeClr val="tx2"/>
                </a:solidFill>
                <a:latin typeface="Candara" pitchFamily="34" charset="0"/>
              </a:rPr>
              <a:t> </a:t>
            </a:r>
            <a:r>
              <a:rPr lang="ru-RU" sz="2400" dirty="0">
                <a:solidFill>
                  <a:schemeClr val="tx2"/>
                </a:solidFill>
                <a:latin typeface="Candara" pitchFamily="34" charset="0"/>
              </a:rPr>
              <a:t>та приводять до встановлення певної ціни на даний товар. При цьому попит — представлена на ринку потреба в товарах, а пропозиція — кількість товару, який є на ринку або може бути доставлений на нього. Висновок моделі про урівноваження добре відповідає поведінці великого числа ринків та вважається важливим економічним законом.</a:t>
            </a:r>
          </a:p>
          <a:p>
            <a:pPr>
              <a:lnSpc>
                <a:spcPct val="90000"/>
              </a:lnSpc>
            </a:pPr>
            <a:r>
              <a:rPr lang="ru-RU" sz="2400" dirty="0" err="1" smtClean="0">
                <a:solidFill>
                  <a:schemeClr val="tx2"/>
                </a:solidFill>
                <a:latin typeface="Candara" pitchFamily="34" charset="0"/>
              </a:rPr>
              <a:t>Вперше</a:t>
            </a:r>
            <a:r>
              <a:rPr lang="ru-RU" sz="2400" dirty="0" smtClean="0">
                <a:solidFill>
                  <a:schemeClr val="tx2"/>
                </a:solidFill>
                <a:latin typeface="Candara" pitchFamily="34" charset="0"/>
              </a:rPr>
              <a:t> </a:t>
            </a:r>
            <a:r>
              <a:rPr lang="ru-RU" sz="2400" dirty="0">
                <a:solidFill>
                  <a:schemeClr val="tx2"/>
                </a:solidFill>
                <a:latin typeface="Candara" pitchFamily="34" charset="0"/>
              </a:rPr>
              <a:t>термін «попит та пропозиція» використав Джеймс Денем-Стюарт у своїй праці «Принципи політичної економії», що була опублікована у 1767 році. Цей термін також був застосований такими економістами-класиками як Адам Сміт та Давид Рікардо у своїх працях «Причини багатства народів» та «Принципи політичної економії та оподаткування», відповідно. В 1870-их роках модель істотно розвинув та популяризував Альфред Маршалл в своїй праці «Принципи економіки».</a:t>
            </a:r>
            <a:endParaRPr lang="uk-UA" sz="2400" dirty="0">
              <a:solidFill>
                <a:schemeClr val="tx2"/>
              </a:solidFill>
              <a:latin typeface="Candara" pitchFamily="34" charset="0"/>
            </a:endParaRPr>
          </a:p>
        </p:txBody>
      </p:sp>
    </p:spTree>
    <p:extLst>
      <p:ext uri="{BB962C8B-B14F-4D97-AF65-F5344CB8AC3E}">
        <p14:creationId xmlns:p14="http://schemas.microsoft.com/office/powerpoint/2010/main" xmlns="" val="1645317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Особливі типи ринку</a:t>
            </a:r>
            <a:endParaRPr lang="uk-UA" dirty="0"/>
          </a:p>
        </p:txBody>
      </p:sp>
      <p:sp>
        <p:nvSpPr>
          <p:cNvPr id="3" name="Прямоугольник 2"/>
          <p:cNvSpPr/>
          <p:nvPr/>
        </p:nvSpPr>
        <p:spPr>
          <a:xfrm>
            <a:off x="261764" y="908720"/>
            <a:ext cx="11593288" cy="5509200"/>
          </a:xfrm>
          <a:prstGeom prst="rect">
            <a:avLst/>
          </a:prstGeom>
        </p:spPr>
        <p:txBody>
          <a:bodyPr wrap="square">
            <a:spAutoFit/>
          </a:bodyPr>
          <a:lstStyle/>
          <a:p>
            <a:r>
              <a:rPr lang="ru-RU" sz="1600" dirty="0">
                <a:solidFill>
                  <a:schemeClr val="tx2"/>
                </a:solidFill>
              </a:rPr>
              <a:t>Крива </a:t>
            </a:r>
            <a:r>
              <a:rPr lang="ru-RU" sz="1600" dirty="0" err="1">
                <a:solidFill>
                  <a:schemeClr val="tx2"/>
                </a:solidFill>
              </a:rPr>
              <a:t>попиту</a:t>
            </a:r>
            <a:r>
              <a:rPr lang="ru-RU" sz="1600" dirty="0">
                <a:solidFill>
                  <a:schemeClr val="tx2"/>
                </a:solidFill>
              </a:rPr>
              <a:t> </a:t>
            </a:r>
            <a:r>
              <a:rPr lang="ru-RU" sz="1600" dirty="0" err="1">
                <a:solidFill>
                  <a:schemeClr val="tx2"/>
                </a:solidFill>
              </a:rPr>
              <a:t>залежить</a:t>
            </a:r>
            <a:r>
              <a:rPr lang="ru-RU" sz="1600" dirty="0">
                <a:solidFill>
                  <a:schemeClr val="tx2"/>
                </a:solidFill>
              </a:rPr>
              <a:t> </a:t>
            </a:r>
            <a:r>
              <a:rPr lang="ru-RU" sz="1600" dirty="0" err="1">
                <a:solidFill>
                  <a:schemeClr val="tx2"/>
                </a:solidFill>
              </a:rPr>
              <a:t>також</a:t>
            </a:r>
            <a:r>
              <a:rPr lang="ru-RU" sz="1600" dirty="0">
                <a:solidFill>
                  <a:schemeClr val="tx2"/>
                </a:solidFill>
              </a:rPr>
              <a:t> </a:t>
            </a:r>
            <a:r>
              <a:rPr lang="ru-RU" sz="1600" dirty="0" err="1">
                <a:solidFill>
                  <a:schemeClr val="tx2"/>
                </a:solidFill>
              </a:rPr>
              <a:t>від</a:t>
            </a:r>
            <a:r>
              <a:rPr lang="ru-RU" sz="1600" dirty="0">
                <a:solidFill>
                  <a:schemeClr val="tx2"/>
                </a:solidFill>
              </a:rPr>
              <a:t> типу ринку. Так, коли на ринку </a:t>
            </a:r>
            <a:r>
              <a:rPr lang="ru-RU" sz="1600" dirty="0" err="1">
                <a:solidFill>
                  <a:schemeClr val="tx2"/>
                </a:solidFill>
              </a:rPr>
              <a:t>виступає</a:t>
            </a:r>
            <a:r>
              <a:rPr lang="ru-RU" sz="1600" dirty="0">
                <a:solidFill>
                  <a:schemeClr val="tx2"/>
                </a:solidFill>
              </a:rPr>
              <a:t> один </a:t>
            </a:r>
            <a:r>
              <a:rPr lang="ru-RU" sz="1600" dirty="0" err="1">
                <a:solidFill>
                  <a:schemeClr val="tx2"/>
                </a:solidFill>
              </a:rPr>
              <a:t>продавець</a:t>
            </a:r>
            <a:r>
              <a:rPr lang="ru-RU" sz="1600" dirty="0">
                <a:solidFill>
                  <a:schemeClr val="tx2"/>
                </a:solidFill>
              </a:rPr>
              <a:t>, вона </a:t>
            </a:r>
            <a:r>
              <a:rPr lang="ru-RU" sz="1600" dirty="0" err="1">
                <a:solidFill>
                  <a:schemeClr val="tx2"/>
                </a:solidFill>
              </a:rPr>
              <a:t>свідчить</a:t>
            </a:r>
            <a:r>
              <a:rPr lang="ru-RU" sz="1600" dirty="0">
                <a:solidFill>
                  <a:schemeClr val="tx2"/>
                </a:solidFill>
              </a:rPr>
              <a:t> про те, </a:t>
            </a:r>
            <a:r>
              <a:rPr lang="ru-RU" sz="1600" dirty="0" err="1">
                <a:solidFill>
                  <a:schemeClr val="tx2"/>
                </a:solidFill>
              </a:rPr>
              <a:t>що</a:t>
            </a:r>
            <a:r>
              <a:rPr lang="ru-RU" sz="1600" dirty="0">
                <a:solidFill>
                  <a:schemeClr val="tx2"/>
                </a:solidFill>
              </a:rPr>
              <a:t> попит на товар </a:t>
            </a:r>
            <a:r>
              <a:rPr lang="ru-RU" sz="1600" dirty="0" err="1">
                <a:solidFill>
                  <a:schemeClr val="tx2"/>
                </a:solidFill>
              </a:rPr>
              <a:t>визначається</a:t>
            </a:r>
            <a:r>
              <a:rPr lang="ru-RU" sz="1600" dirty="0">
                <a:solidFill>
                  <a:schemeClr val="tx2"/>
                </a:solidFill>
              </a:rPr>
              <a:t> </a:t>
            </a:r>
            <a:r>
              <a:rPr lang="ru-RU" sz="1600" dirty="0" err="1">
                <a:solidFill>
                  <a:schemeClr val="tx2"/>
                </a:solidFill>
              </a:rPr>
              <a:t>ціною</a:t>
            </a:r>
            <a:r>
              <a:rPr lang="ru-RU" sz="1600" dirty="0">
                <a:solidFill>
                  <a:schemeClr val="tx2"/>
                </a:solidFill>
              </a:rPr>
              <a:t>, яку </a:t>
            </a:r>
            <a:r>
              <a:rPr lang="ru-RU" sz="1600" dirty="0" err="1">
                <a:solidFill>
                  <a:schemeClr val="tx2"/>
                </a:solidFill>
              </a:rPr>
              <a:t>встановив</a:t>
            </a:r>
            <a:r>
              <a:rPr lang="ru-RU" sz="1600" dirty="0">
                <a:solidFill>
                  <a:schemeClr val="tx2"/>
                </a:solidFill>
              </a:rPr>
              <a:t> </a:t>
            </a:r>
            <a:r>
              <a:rPr lang="ru-RU" sz="1600" dirty="0" err="1">
                <a:solidFill>
                  <a:schemeClr val="tx2"/>
                </a:solidFill>
              </a:rPr>
              <a:t>монополіст</a:t>
            </a:r>
            <a:r>
              <a:rPr lang="ru-RU" sz="1600" dirty="0">
                <a:solidFill>
                  <a:schemeClr val="tx2"/>
                </a:solidFill>
              </a:rPr>
              <a:t>, а коли на ринку невелика кількість </a:t>
            </a:r>
            <a:r>
              <a:rPr lang="ru-RU" sz="1600" dirty="0" err="1">
                <a:solidFill>
                  <a:schemeClr val="tx2"/>
                </a:solidFill>
              </a:rPr>
              <a:t>продавців</a:t>
            </a:r>
            <a:r>
              <a:rPr lang="ru-RU" sz="1600" dirty="0">
                <a:solidFill>
                  <a:schemeClr val="tx2"/>
                </a:solidFill>
              </a:rPr>
              <a:t> </a:t>
            </a:r>
            <a:r>
              <a:rPr lang="ru-RU" sz="1600" dirty="0" err="1">
                <a:solidFill>
                  <a:schemeClr val="tx2"/>
                </a:solidFill>
              </a:rPr>
              <a:t>має</a:t>
            </a:r>
            <a:r>
              <a:rPr lang="ru-RU" sz="1600" dirty="0">
                <a:solidFill>
                  <a:schemeClr val="tx2"/>
                </a:solidFill>
              </a:rPr>
              <a:t> справу з великою </a:t>
            </a:r>
            <a:r>
              <a:rPr lang="ru-RU" sz="1600" dirty="0" err="1">
                <a:solidFill>
                  <a:schemeClr val="tx2"/>
                </a:solidFill>
              </a:rPr>
              <a:t>кількістю</a:t>
            </a:r>
            <a:r>
              <a:rPr lang="ru-RU" sz="1600" dirty="0">
                <a:solidFill>
                  <a:schemeClr val="tx2"/>
                </a:solidFill>
              </a:rPr>
              <a:t> </a:t>
            </a:r>
            <a:r>
              <a:rPr lang="ru-RU" sz="1600" dirty="0" err="1">
                <a:solidFill>
                  <a:schemeClr val="tx2"/>
                </a:solidFill>
              </a:rPr>
              <a:t>покупців</a:t>
            </a:r>
            <a:r>
              <a:rPr lang="ru-RU" sz="1600" dirty="0">
                <a:solidFill>
                  <a:schemeClr val="tx2"/>
                </a:solidFill>
              </a:rPr>
              <a:t>, крива </a:t>
            </a:r>
            <a:r>
              <a:rPr lang="ru-RU" sz="1600" dirty="0" err="1">
                <a:solidFill>
                  <a:schemeClr val="tx2"/>
                </a:solidFill>
              </a:rPr>
              <a:t>попиту</a:t>
            </a:r>
            <a:r>
              <a:rPr lang="ru-RU" sz="1600" dirty="0">
                <a:solidFill>
                  <a:schemeClr val="tx2"/>
                </a:solidFill>
              </a:rPr>
              <a:t> буде </a:t>
            </a:r>
            <a:r>
              <a:rPr lang="ru-RU" sz="1600" dirty="0" err="1">
                <a:solidFill>
                  <a:schemeClr val="tx2"/>
                </a:solidFill>
              </a:rPr>
              <a:t>змінюватись</a:t>
            </a:r>
            <a:r>
              <a:rPr lang="ru-RU" sz="1600" dirty="0">
                <a:solidFill>
                  <a:schemeClr val="tx2"/>
                </a:solidFill>
              </a:rPr>
              <a:t> </a:t>
            </a:r>
            <a:r>
              <a:rPr lang="ru-RU" sz="1600" dirty="0" err="1">
                <a:solidFill>
                  <a:schemeClr val="tx2"/>
                </a:solidFill>
              </a:rPr>
              <a:t>залежно</a:t>
            </a:r>
            <a:r>
              <a:rPr lang="ru-RU" sz="1600" dirty="0">
                <a:solidFill>
                  <a:schemeClr val="tx2"/>
                </a:solidFill>
              </a:rPr>
              <a:t> </a:t>
            </a:r>
            <a:r>
              <a:rPr lang="ru-RU" sz="1600" dirty="0" err="1">
                <a:solidFill>
                  <a:schemeClr val="tx2"/>
                </a:solidFill>
              </a:rPr>
              <a:t>від</a:t>
            </a:r>
            <a:r>
              <a:rPr lang="ru-RU" sz="1600" dirty="0">
                <a:solidFill>
                  <a:schemeClr val="tx2"/>
                </a:solidFill>
              </a:rPr>
              <a:t> ціни </a:t>
            </a:r>
            <a:r>
              <a:rPr lang="ru-RU" sz="1600" dirty="0" err="1">
                <a:solidFill>
                  <a:schemeClr val="tx2"/>
                </a:solidFill>
              </a:rPr>
              <a:t>конкурентів</a:t>
            </a:r>
            <a:r>
              <a:rPr lang="ru-RU" sz="1600" dirty="0">
                <a:solidFill>
                  <a:schemeClr val="tx2"/>
                </a:solidFill>
              </a:rPr>
              <a:t>.</a:t>
            </a:r>
          </a:p>
          <a:p>
            <a:r>
              <a:rPr lang="ru-RU" sz="1600" dirty="0" smtClean="0">
                <a:solidFill>
                  <a:schemeClr val="tx2"/>
                </a:solidFill>
              </a:rPr>
              <a:t>У </a:t>
            </a:r>
            <a:r>
              <a:rPr lang="ru-RU" sz="1600" dirty="0" err="1">
                <a:solidFill>
                  <a:schemeClr val="tx2"/>
                </a:solidFill>
              </a:rPr>
              <a:t>ситуації</a:t>
            </a:r>
            <a:r>
              <a:rPr lang="ru-RU" sz="1600" dirty="0">
                <a:solidFill>
                  <a:schemeClr val="tx2"/>
                </a:solidFill>
              </a:rPr>
              <a:t>, в </a:t>
            </a:r>
            <a:r>
              <a:rPr lang="ru-RU" sz="1600" dirty="0" err="1">
                <a:solidFill>
                  <a:schemeClr val="tx2"/>
                </a:solidFill>
              </a:rPr>
              <a:t>якій</a:t>
            </a:r>
            <a:r>
              <a:rPr lang="ru-RU" sz="1600" dirty="0">
                <a:solidFill>
                  <a:schemeClr val="tx2"/>
                </a:solidFill>
              </a:rPr>
              <a:t> </a:t>
            </a:r>
            <a:r>
              <a:rPr lang="ru-RU" sz="1600" dirty="0" err="1">
                <a:solidFill>
                  <a:schemeClr val="tx2"/>
                </a:solidFill>
              </a:rPr>
              <a:t>існує</a:t>
            </a:r>
            <a:r>
              <a:rPr lang="ru-RU" sz="1600" dirty="0">
                <a:solidFill>
                  <a:schemeClr val="tx2"/>
                </a:solidFill>
              </a:rPr>
              <a:t> </a:t>
            </a:r>
            <a:r>
              <a:rPr lang="ru-RU" sz="1600" dirty="0" err="1">
                <a:solidFill>
                  <a:schemeClr val="tx2"/>
                </a:solidFill>
              </a:rPr>
              <a:t>багато</a:t>
            </a:r>
            <a:r>
              <a:rPr lang="ru-RU" sz="1600" dirty="0">
                <a:solidFill>
                  <a:schemeClr val="tx2"/>
                </a:solidFill>
              </a:rPr>
              <a:t> </a:t>
            </a:r>
            <a:r>
              <a:rPr lang="ru-RU" sz="1600" dirty="0" err="1">
                <a:solidFill>
                  <a:schemeClr val="tx2"/>
                </a:solidFill>
              </a:rPr>
              <a:t>покупців</a:t>
            </a:r>
            <a:r>
              <a:rPr lang="ru-RU" sz="1600" dirty="0">
                <a:solidFill>
                  <a:schemeClr val="tx2"/>
                </a:solidFill>
              </a:rPr>
              <a:t>, але </a:t>
            </a:r>
            <a:r>
              <a:rPr lang="ru-RU" sz="1600" dirty="0" err="1">
                <a:solidFill>
                  <a:schemeClr val="tx2"/>
                </a:solidFill>
              </a:rPr>
              <a:t>єдиний</a:t>
            </a:r>
            <a:r>
              <a:rPr lang="ru-RU" sz="1600" dirty="0">
                <a:solidFill>
                  <a:schemeClr val="tx2"/>
                </a:solidFill>
              </a:rPr>
              <a:t> </a:t>
            </a:r>
            <a:r>
              <a:rPr lang="ru-RU" sz="1600" dirty="0" err="1">
                <a:solidFill>
                  <a:schemeClr val="tx2"/>
                </a:solidFill>
              </a:rPr>
              <a:t>постачальник</a:t>
            </a:r>
            <a:r>
              <a:rPr lang="ru-RU" sz="1600" dirty="0">
                <a:solidFill>
                  <a:schemeClr val="tx2"/>
                </a:solidFill>
              </a:rPr>
              <a:t>, </a:t>
            </a:r>
            <a:r>
              <a:rPr lang="ru-RU" sz="1600" dirty="0" err="1">
                <a:solidFill>
                  <a:schemeClr val="tx2"/>
                </a:solidFill>
              </a:rPr>
              <a:t>монополіст</a:t>
            </a:r>
            <a:r>
              <a:rPr lang="ru-RU" sz="1600" dirty="0">
                <a:solidFill>
                  <a:schemeClr val="tx2"/>
                </a:solidFill>
              </a:rPr>
              <a:t>, який </a:t>
            </a:r>
            <a:r>
              <a:rPr lang="ru-RU" sz="1600" dirty="0" err="1">
                <a:solidFill>
                  <a:schemeClr val="tx2"/>
                </a:solidFill>
              </a:rPr>
              <a:t>може</a:t>
            </a:r>
            <a:r>
              <a:rPr lang="ru-RU" sz="1600" dirty="0">
                <a:solidFill>
                  <a:schemeClr val="tx2"/>
                </a:solidFill>
              </a:rPr>
              <a:t> </a:t>
            </a:r>
            <a:r>
              <a:rPr lang="ru-RU" sz="1600" dirty="0" err="1">
                <a:solidFill>
                  <a:schemeClr val="tx2"/>
                </a:solidFill>
              </a:rPr>
              <a:t>регулювати</a:t>
            </a:r>
            <a:r>
              <a:rPr lang="ru-RU" sz="1600" dirty="0">
                <a:solidFill>
                  <a:schemeClr val="tx2"/>
                </a:solidFill>
              </a:rPr>
              <a:t> кількість товару, </a:t>
            </a:r>
            <a:r>
              <a:rPr lang="ru-RU" sz="1600" dirty="0" err="1">
                <a:solidFill>
                  <a:schemeClr val="tx2"/>
                </a:solidFill>
              </a:rPr>
              <a:t>що</a:t>
            </a:r>
            <a:r>
              <a:rPr lang="ru-RU" sz="1600" dirty="0">
                <a:solidFill>
                  <a:schemeClr val="tx2"/>
                </a:solidFill>
              </a:rPr>
              <a:t> </a:t>
            </a:r>
            <a:r>
              <a:rPr lang="ru-RU" sz="1600" dirty="0" err="1">
                <a:solidFill>
                  <a:schemeClr val="tx2"/>
                </a:solidFill>
              </a:rPr>
              <a:t>постачається</a:t>
            </a:r>
            <a:r>
              <a:rPr lang="ru-RU" sz="1600" dirty="0">
                <a:solidFill>
                  <a:schemeClr val="tx2"/>
                </a:solidFill>
              </a:rPr>
              <a:t>, або </a:t>
            </a:r>
            <a:r>
              <a:rPr lang="ru-RU" sz="1600" dirty="0" err="1">
                <a:solidFill>
                  <a:schemeClr val="tx2"/>
                </a:solidFill>
              </a:rPr>
              <a:t>ціну</a:t>
            </a:r>
            <a:r>
              <a:rPr lang="ru-RU" sz="1600" dirty="0">
                <a:solidFill>
                  <a:schemeClr val="tx2"/>
                </a:solidFill>
              </a:rPr>
              <a:t> на </a:t>
            </a:r>
            <a:r>
              <a:rPr lang="ru-RU" sz="1600" dirty="0" err="1">
                <a:solidFill>
                  <a:schemeClr val="tx2"/>
                </a:solidFill>
              </a:rPr>
              <a:t>нього</a:t>
            </a:r>
            <a:r>
              <a:rPr lang="ru-RU" sz="1600" dirty="0">
                <a:solidFill>
                  <a:schemeClr val="tx2"/>
                </a:solidFill>
              </a:rPr>
              <a:t> за </a:t>
            </a:r>
            <a:r>
              <a:rPr lang="ru-RU" sz="1600" dirty="0" err="1">
                <a:solidFill>
                  <a:schemeClr val="tx2"/>
                </a:solidFill>
              </a:rPr>
              <a:t>своїм</a:t>
            </a:r>
            <a:r>
              <a:rPr lang="ru-RU" sz="1600" dirty="0">
                <a:solidFill>
                  <a:schemeClr val="tx2"/>
                </a:solidFill>
              </a:rPr>
              <a:t> </a:t>
            </a:r>
            <a:r>
              <a:rPr lang="ru-RU" sz="1600" dirty="0" err="1">
                <a:solidFill>
                  <a:schemeClr val="tx2"/>
                </a:solidFill>
              </a:rPr>
              <a:t>бажанням</a:t>
            </a:r>
            <a:r>
              <a:rPr lang="ru-RU" sz="1600" dirty="0">
                <a:solidFill>
                  <a:schemeClr val="tx2"/>
                </a:solidFill>
              </a:rPr>
              <a:t>, </a:t>
            </a:r>
            <a:r>
              <a:rPr lang="ru-RU" sz="1600" dirty="0" err="1">
                <a:solidFill>
                  <a:schemeClr val="tx2"/>
                </a:solidFill>
              </a:rPr>
              <a:t>регулюватиме</a:t>
            </a:r>
            <a:r>
              <a:rPr lang="ru-RU" sz="1600" dirty="0">
                <a:solidFill>
                  <a:schemeClr val="tx2"/>
                </a:solidFill>
              </a:rPr>
              <a:t> </a:t>
            </a:r>
            <a:r>
              <a:rPr lang="ru-RU" sz="1600" dirty="0" err="1">
                <a:solidFill>
                  <a:schemeClr val="tx2"/>
                </a:solidFill>
              </a:rPr>
              <a:t>ціну</a:t>
            </a:r>
            <a:r>
              <a:rPr lang="ru-RU" sz="1600" dirty="0">
                <a:solidFill>
                  <a:schemeClr val="tx2"/>
                </a:solidFill>
              </a:rPr>
              <a:t> таким чином, </a:t>
            </a:r>
            <a:r>
              <a:rPr lang="ru-RU" sz="1600" dirty="0" err="1">
                <a:solidFill>
                  <a:schemeClr val="tx2"/>
                </a:solidFill>
              </a:rPr>
              <a:t>щоб</a:t>
            </a:r>
            <a:r>
              <a:rPr lang="ru-RU" sz="1600" dirty="0">
                <a:solidFill>
                  <a:schemeClr val="tx2"/>
                </a:solidFill>
              </a:rPr>
              <a:t> </a:t>
            </a:r>
            <a:r>
              <a:rPr lang="ru-RU" sz="1600" dirty="0" err="1">
                <a:solidFill>
                  <a:schemeClr val="tx2"/>
                </a:solidFill>
              </a:rPr>
              <a:t>максимізувати</a:t>
            </a:r>
            <a:r>
              <a:rPr lang="ru-RU" sz="1600" dirty="0">
                <a:solidFill>
                  <a:schemeClr val="tx2"/>
                </a:solidFill>
              </a:rPr>
              <a:t> </a:t>
            </a:r>
            <a:r>
              <a:rPr lang="ru-RU" sz="1600" dirty="0" err="1">
                <a:solidFill>
                  <a:schemeClr val="tx2"/>
                </a:solidFill>
              </a:rPr>
              <a:t>свій</a:t>
            </a:r>
            <a:r>
              <a:rPr lang="ru-RU" sz="1600" dirty="0">
                <a:solidFill>
                  <a:schemeClr val="tx2"/>
                </a:solidFill>
              </a:rPr>
              <a:t> </a:t>
            </a:r>
            <a:r>
              <a:rPr lang="ru-RU" sz="1600" dirty="0" err="1">
                <a:solidFill>
                  <a:schemeClr val="tx2"/>
                </a:solidFill>
              </a:rPr>
              <a:t>дохід</a:t>
            </a:r>
            <a:r>
              <a:rPr lang="ru-RU" sz="1600" dirty="0">
                <a:solidFill>
                  <a:schemeClr val="tx2"/>
                </a:solidFill>
              </a:rPr>
              <a:t>. </a:t>
            </a:r>
            <a:r>
              <a:rPr lang="ru-RU" sz="1600" dirty="0" err="1">
                <a:solidFill>
                  <a:schemeClr val="tx2"/>
                </a:solidFill>
              </a:rPr>
              <a:t>Ця</a:t>
            </a:r>
            <a:r>
              <a:rPr lang="ru-RU" sz="1600" dirty="0">
                <a:solidFill>
                  <a:schemeClr val="tx2"/>
                </a:solidFill>
              </a:rPr>
              <a:t> </a:t>
            </a:r>
            <a:r>
              <a:rPr lang="ru-RU" sz="1600" dirty="0" err="1">
                <a:solidFill>
                  <a:schemeClr val="tx2"/>
                </a:solidFill>
              </a:rPr>
              <a:t>ціна</a:t>
            </a:r>
            <a:r>
              <a:rPr lang="ru-RU" sz="1600" dirty="0">
                <a:solidFill>
                  <a:schemeClr val="tx2"/>
                </a:solidFill>
              </a:rPr>
              <a:t> </a:t>
            </a:r>
            <a:r>
              <a:rPr lang="ru-RU" sz="1600" dirty="0" err="1">
                <a:solidFill>
                  <a:schemeClr val="tx2"/>
                </a:solidFill>
              </a:rPr>
              <a:t>завжди</a:t>
            </a:r>
            <a:r>
              <a:rPr lang="ru-RU" sz="1600" dirty="0">
                <a:solidFill>
                  <a:schemeClr val="tx2"/>
                </a:solidFill>
              </a:rPr>
              <a:t> буде </a:t>
            </a:r>
            <a:r>
              <a:rPr lang="ru-RU" sz="1600" dirty="0" err="1">
                <a:solidFill>
                  <a:schemeClr val="tx2"/>
                </a:solidFill>
              </a:rPr>
              <a:t>вища</a:t>
            </a:r>
            <a:r>
              <a:rPr lang="ru-RU" sz="1600" dirty="0">
                <a:solidFill>
                  <a:schemeClr val="tx2"/>
                </a:solidFill>
              </a:rPr>
              <a:t> (теоретично не </a:t>
            </a:r>
            <a:r>
              <a:rPr lang="ru-RU" sz="1600" dirty="0" err="1">
                <a:solidFill>
                  <a:schemeClr val="tx2"/>
                </a:solidFill>
              </a:rPr>
              <a:t>нижча</a:t>
            </a:r>
            <a:r>
              <a:rPr lang="ru-RU" sz="1600" dirty="0">
                <a:solidFill>
                  <a:schemeClr val="tx2"/>
                </a:solidFill>
              </a:rPr>
              <a:t>), </a:t>
            </a:r>
            <a:r>
              <a:rPr lang="ru-RU" sz="1600" dirty="0" err="1">
                <a:solidFill>
                  <a:schemeClr val="tx2"/>
                </a:solidFill>
              </a:rPr>
              <a:t>ніж</a:t>
            </a:r>
            <a:r>
              <a:rPr lang="ru-RU" sz="1600" dirty="0">
                <a:solidFill>
                  <a:schemeClr val="tx2"/>
                </a:solidFill>
              </a:rPr>
              <a:t> на </a:t>
            </a:r>
            <a:r>
              <a:rPr lang="ru-RU" sz="1600" dirty="0" err="1">
                <a:solidFill>
                  <a:schemeClr val="tx2"/>
                </a:solidFill>
              </a:rPr>
              <a:t>конкурентому</a:t>
            </a:r>
            <a:r>
              <a:rPr lang="ru-RU" sz="1600" dirty="0">
                <a:solidFill>
                  <a:schemeClr val="tx2"/>
                </a:solidFill>
              </a:rPr>
              <a:t> ринку. При цьому сам </a:t>
            </a:r>
            <a:r>
              <a:rPr lang="ru-RU" sz="1600" dirty="0" err="1">
                <a:solidFill>
                  <a:schemeClr val="tx2"/>
                </a:solidFill>
              </a:rPr>
              <a:t>монополіст</a:t>
            </a:r>
            <a:r>
              <a:rPr lang="ru-RU" sz="1600" dirty="0">
                <a:solidFill>
                  <a:schemeClr val="tx2"/>
                </a:solidFill>
              </a:rPr>
              <a:t> </a:t>
            </a:r>
            <a:r>
              <a:rPr lang="ru-RU" sz="1600" dirty="0" err="1">
                <a:solidFill>
                  <a:schemeClr val="tx2"/>
                </a:solidFill>
              </a:rPr>
              <a:t>застосуватиме</a:t>
            </a:r>
            <a:r>
              <a:rPr lang="ru-RU" sz="1600" dirty="0">
                <a:solidFill>
                  <a:schemeClr val="tx2"/>
                </a:solidFill>
              </a:rPr>
              <a:t> </a:t>
            </a:r>
            <a:r>
              <a:rPr lang="ru-RU" sz="1600" dirty="0" err="1">
                <a:solidFill>
                  <a:schemeClr val="tx2"/>
                </a:solidFill>
              </a:rPr>
              <a:t>криву</a:t>
            </a:r>
            <a:r>
              <a:rPr lang="ru-RU" sz="1600" dirty="0">
                <a:solidFill>
                  <a:schemeClr val="tx2"/>
                </a:solidFill>
              </a:rPr>
              <a:t> </a:t>
            </a:r>
            <a:r>
              <a:rPr lang="ru-RU" sz="1600" dirty="0" err="1">
                <a:solidFill>
                  <a:schemeClr val="tx2"/>
                </a:solidFill>
              </a:rPr>
              <a:t>попиту</a:t>
            </a:r>
            <a:r>
              <a:rPr lang="ru-RU" sz="1600" dirty="0">
                <a:solidFill>
                  <a:schemeClr val="tx2"/>
                </a:solidFill>
              </a:rPr>
              <a:t> для </a:t>
            </a:r>
            <a:r>
              <a:rPr lang="ru-RU" sz="1600" dirty="0" err="1">
                <a:solidFill>
                  <a:schemeClr val="tx2"/>
                </a:solidFill>
              </a:rPr>
              <a:t>розрахунку</a:t>
            </a:r>
            <a:r>
              <a:rPr lang="ru-RU" sz="1600" dirty="0">
                <a:solidFill>
                  <a:schemeClr val="tx2"/>
                </a:solidFill>
              </a:rPr>
              <a:t> </a:t>
            </a:r>
            <a:r>
              <a:rPr lang="ru-RU" sz="1600" dirty="0" err="1">
                <a:solidFill>
                  <a:schemeClr val="tx2"/>
                </a:solidFill>
              </a:rPr>
              <a:t>необхідної</a:t>
            </a:r>
            <a:r>
              <a:rPr lang="ru-RU" sz="1600" dirty="0">
                <a:solidFill>
                  <a:schemeClr val="tx2"/>
                </a:solidFill>
              </a:rPr>
              <a:t> ціни, за яку </a:t>
            </a:r>
            <a:r>
              <a:rPr lang="ru-RU" sz="1600" dirty="0" err="1">
                <a:solidFill>
                  <a:schemeClr val="tx2"/>
                </a:solidFill>
              </a:rPr>
              <a:t>йому</a:t>
            </a:r>
            <a:r>
              <a:rPr lang="ru-RU" sz="1600" dirty="0">
                <a:solidFill>
                  <a:schemeClr val="tx2"/>
                </a:solidFill>
              </a:rPr>
              <a:t> </a:t>
            </a:r>
            <a:r>
              <a:rPr lang="ru-RU" sz="1600" dirty="0" err="1">
                <a:solidFill>
                  <a:schemeClr val="tx2"/>
                </a:solidFill>
              </a:rPr>
              <a:t>потрібно</a:t>
            </a:r>
            <a:r>
              <a:rPr lang="ru-RU" sz="1600" dirty="0">
                <a:solidFill>
                  <a:schemeClr val="tx2"/>
                </a:solidFill>
              </a:rPr>
              <a:t> </a:t>
            </a:r>
            <a:r>
              <a:rPr lang="ru-RU" sz="1600" dirty="0" err="1">
                <a:solidFill>
                  <a:schemeClr val="tx2"/>
                </a:solidFill>
              </a:rPr>
              <a:t>продавати</a:t>
            </a:r>
            <a:r>
              <a:rPr lang="ru-RU" sz="1600" dirty="0">
                <a:solidFill>
                  <a:schemeClr val="tx2"/>
                </a:solidFill>
              </a:rPr>
              <a:t> товар.</a:t>
            </a:r>
          </a:p>
          <a:p>
            <a:r>
              <a:rPr lang="ru-RU" sz="1600" dirty="0" err="1" smtClean="0">
                <a:solidFill>
                  <a:schemeClr val="tx2"/>
                </a:solidFill>
              </a:rPr>
              <a:t>Подібна</a:t>
            </a:r>
            <a:r>
              <a:rPr lang="ru-RU" sz="1600" dirty="0" smtClean="0">
                <a:solidFill>
                  <a:schemeClr val="tx2"/>
                </a:solidFill>
              </a:rPr>
              <a:t> </a:t>
            </a:r>
            <a:r>
              <a:rPr lang="ru-RU" sz="1600" dirty="0" err="1">
                <a:solidFill>
                  <a:schemeClr val="tx2"/>
                </a:solidFill>
              </a:rPr>
              <a:t>ситуація</a:t>
            </a:r>
            <a:r>
              <a:rPr lang="ru-RU" sz="1600" dirty="0">
                <a:solidFill>
                  <a:schemeClr val="tx2"/>
                </a:solidFill>
              </a:rPr>
              <a:t> </a:t>
            </a:r>
            <a:r>
              <a:rPr lang="ru-RU" sz="1600" dirty="0" err="1">
                <a:solidFill>
                  <a:schemeClr val="tx2"/>
                </a:solidFill>
              </a:rPr>
              <a:t>трапляється</a:t>
            </a:r>
            <a:r>
              <a:rPr lang="ru-RU" sz="1600" dirty="0">
                <a:solidFill>
                  <a:schemeClr val="tx2"/>
                </a:solidFill>
              </a:rPr>
              <a:t> і у </a:t>
            </a:r>
            <a:r>
              <a:rPr lang="ru-RU" sz="1600" dirty="0" err="1">
                <a:solidFill>
                  <a:schemeClr val="tx2"/>
                </a:solidFill>
              </a:rPr>
              <a:t>випадку</a:t>
            </a:r>
            <a:r>
              <a:rPr lang="ru-RU" sz="1600" dirty="0">
                <a:solidFill>
                  <a:schemeClr val="tx2"/>
                </a:solidFill>
              </a:rPr>
              <a:t> </a:t>
            </a:r>
            <a:r>
              <a:rPr lang="ru-RU" sz="1600" dirty="0" err="1">
                <a:solidFill>
                  <a:schemeClr val="tx2"/>
                </a:solidFill>
              </a:rPr>
              <a:t>єдиного</a:t>
            </a:r>
            <a:r>
              <a:rPr lang="ru-RU" sz="1600" dirty="0">
                <a:solidFill>
                  <a:schemeClr val="tx2"/>
                </a:solidFill>
              </a:rPr>
              <a:t> </a:t>
            </a:r>
            <a:r>
              <a:rPr lang="ru-RU" sz="1600" dirty="0" err="1">
                <a:solidFill>
                  <a:schemeClr val="tx2"/>
                </a:solidFill>
              </a:rPr>
              <a:t>покупця</a:t>
            </a:r>
            <a:r>
              <a:rPr lang="ru-RU" sz="1600" dirty="0">
                <a:solidFill>
                  <a:schemeClr val="tx2"/>
                </a:solidFill>
              </a:rPr>
              <a:t> на ринку, </a:t>
            </a:r>
            <a:r>
              <a:rPr lang="ru-RU" sz="1600" dirty="0" err="1">
                <a:solidFill>
                  <a:schemeClr val="tx2"/>
                </a:solidFill>
              </a:rPr>
              <a:t>звичайно</a:t>
            </a:r>
            <a:r>
              <a:rPr lang="ru-RU" sz="1600" dirty="0">
                <a:solidFill>
                  <a:schemeClr val="tx2"/>
                </a:solidFill>
              </a:rPr>
              <a:t> при </a:t>
            </a:r>
            <a:r>
              <a:rPr lang="ru-RU" sz="1600" dirty="0" err="1">
                <a:solidFill>
                  <a:schemeClr val="tx2"/>
                </a:solidFill>
              </a:rPr>
              <a:t>наявності</a:t>
            </a:r>
            <a:r>
              <a:rPr lang="ru-RU" sz="1600" dirty="0">
                <a:solidFill>
                  <a:schemeClr val="tx2"/>
                </a:solidFill>
              </a:rPr>
              <a:t> </a:t>
            </a:r>
            <a:r>
              <a:rPr lang="ru-RU" sz="1600" dirty="0" err="1">
                <a:solidFill>
                  <a:schemeClr val="tx2"/>
                </a:solidFill>
              </a:rPr>
              <a:t>однієї</a:t>
            </a:r>
            <a:r>
              <a:rPr lang="ru-RU" sz="1600" dirty="0">
                <a:solidFill>
                  <a:schemeClr val="tx2"/>
                </a:solidFill>
              </a:rPr>
              <a:t> </a:t>
            </a:r>
            <a:r>
              <a:rPr lang="ru-RU" sz="1600" dirty="0" err="1">
                <a:solidFill>
                  <a:schemeClr val="tx2"/>
                </a:solidFill>
              </a:rPr>
              <a:t>компанії</a:t>
            </a:r>
            <a:r>
              <a:rPr lang="ru-RU" sz="1600" dirty="0">
                <a:solidFill>
                  <a:schemeClr val="tx2"/>
                </a:solidFill>
              </a:rPr>
              <a:t>, яка </a:t>
            </a:r>
            <a:r>
              <a:rPr lang="ru-RU" sz="1600" dirty="0" err="1">
                <a:solidFill>
                  <a:schemeClr val="tx2"/>
                </a:solidFill>
              </a:rPr>
              <a:t>використовує</a:t>
            </a:r>
            <a:r>
              <a:rPr lang="ru-RU" sz="1600" dirty="0">
                <a:solidFill>
                  <a:schemeClr val="tx2"/>
                </a:solidFill>
              </a:rPr>
              <a:t> </a:t>
            </a:r>
            <a:r>
              <a:rPr lang="ru-RU" sz="1600" dirty="0" err="1">
                <a:solidFill>
                  <a:schemeClr val="tx2"/>
                </a:solidFill>
              </a:rPr>
              <a:t>певний</a:t>
            </a:r>
            <a:r>
              <a:rPr lang="ru-RU" sz="1600" dirty="0">
                <a:solidFill>
                  <a:schemeClr val="tx2"/>
                </a:solidFill>
              </a:rPr>
              <a:t> тип </a:t>
            </a:r>
            <a:r>
              <a:rPr lang="ru-RU" sz="1600" dirty="0" err="1">
                <a:solidFill>
                  <a:schemeClr val="tx2"/>
                </a:solidFill>
              </a:rPr>
              <a:t>сировини</a:t>
            </a:r>
            <a:r>
              <a:rPr lang="ru-RU" sz="1600" dirty="0">
                <a:solidFill>
                  <a:schemeClr val="tx2"/>
                </a:solidFill>
              </a:rPr>
              <a:t>, або при </a:t>
            </a:r>
            <a:r>
              <a:rPr lang="ru-RU" sz="1600" dirty="0" err="1">
                <a:solidFill>
                  <a:schemeClr val="tx2"/>
                </a:solidFill>
              </a:rPr>
              <a:t>торгових</a:t>
            </a:r>
            <a:r>
              <a:rPr lang="ru-RU" sz="1600" dirty="0">
                <a:solidFill>
                  <a:schemeClr val="tx2"/>
                </a:solidFill>
              </a:rPr>
              <a:t> </a:t>
            </a:r>
            <a:r>
              <a:rPr lang="ru-RU" sz="1600" dirty="0" err="1">
                <a:solidFill>
                  <a:schemeClr val="tx2"/>
                </a:solidFill>
              </a:rPr>
              <a:t>обмеженнях</a:t>
            </a:r>
            <a:r>
              <a:rPr lang="ru-RU" sz="1600" dirty="0">
                <a:solidFill>
                  <a:schemeClr val="tx2"/>
                </a:solidFill>
              </a:rPr>
              <a:t>, </a:t>
            </a:r>
            <a:r>
              <a:rPr lang="ru-RU" sz="1600" dirty="0" err="1">
                <a:solidFill>
                  <a:schemeClr val="tx2"/>
                </a:solidFill>
              </a:rPr>
              <a:t>така</a:t>
            </a:r>
            <a:r>
              <a:rPr lang="ru-RU" sz="1600" dirty="0">
                <a:solidFill>
                  <a:schemeClr val="tx2"/>
                </a:solidFill>
              </a:rPr>
              <a:t> </a:t>
            </a:r>
            <a:r>
              <a:rPr lang="ru-RU" sz="1600" dirty="0" err="1">
                <a:solidFill>
                  <a:schemeClr val="tx2"/>
                </a:solidFill>
              </a:rPr>
              <a:t>ситуація</a:t>
            </a:r>
            <a:r>
              <a:rPr lang="ru-RU" sz="1600" dirty="0">
                <a:solidFill>
                  <a:schemeClr val="tx2"/>
                </a:solidFill>
              </a:rPr>
              <a:t> </a:t>
            </a:r>
            <a:r>
              <a:rPr lang="ru-RU" sz="1600" dirty="0" err="1">
                <a:solidFill>
                  <a:schemeClr val="tx2"/>
                </a:solidFill>
              </a:rPr>
              <a:t>називається</a:t>
            </a:r>
            <a:r>
              <a:rPr lang="ru-RU" sz="1600" dirty="0">
                <a:solidFill>
                  <a:schemeClr val="tx2"/>
                </a:solidFill>
              </a:rPr>
              <a:t> </a:t>
            </a:r>
            <a:r>
              <a:rPr lang="ru-RU" sz="1600" dirty="0" err="1">
                <a:solidFill>
                  <a:schemeClr val="tx2"/>
                </a:solidFill>
              </a:rPr>
              <a:t>монопсонією</a:t>
            </a:r>
            <a:r>
              <a:rPr lang="ru-RU" sz="1600" dirty="0">
                <a:solidFill>
                  <a:schemeClr val="tx2"/>
                </a:solidFill>
              </a:rPr>
              <a:t>. У цьому </a:t>
            </a:r>
            <a:r>
              <a:rPr lang="ru-RU" sz="1600" dirty="0" err="1">
                <a:solidFill>
                  <a:schemeClr val="tx2"/>
                </a:solidFill>
              </a:rPr>
              <a:t>випадку</a:t>
            </a:r>
            <a:r>
              <a:rPr lang="ru-RU" sz="1600" dirty="0">
                <a:solidFill>
                  <a:schemeClr val="tx2"/>
                </a:solidFill>
              </a:rPr>
              <a:t> </a:t>
            </a:r>
            <a:r>
              <a:rPr lang="ru-RU" sz="1600" dirty="0" err="1">
                <a:solidFill>
                  <a:schemeClr val="tx2"/>
                </a:solidFill>
              </a:rPr>
              <a:t>тільки</a:t>
            </a:r>
            <a:r>
              <a:rPr lang="ru-RU" sz="1600" dirty="0">
                <a:solidFill>
                  <a:schemeClr val="tx2"/>
                </a:solidFill>
              </a:rPr>
              <a:t> крива </a:t>
            </a:r>
            <a:r>
              <a:rPr lang="ru-RU" sz="1600" dirty="0" err="1">
                <a:solidFill>
                  <a:schemeClr val="tx2"/>
                </a:solidFill>
              </a:rPr>
              <a:t>пропозиції</a:t>
            </a:r>
            <a:r>
              <a:rPr lang="ru-RU" sz="1600" dirty="0">
                <a:solidFill>
                  <a:schemeClr val="tx2"/>
                </a:solidFill>
              </a:rPr>
              <a:t> </a:t>
            </a:r>
            <a:r>
              <a:rPr lang="ru-RU" sz="1600" dirty="0" err="1">
                <a:solidFill>
                  <a:schemeClr val="tx2"/>
                </a:solidFill>
              </a:rPr>
              <a:t>має</a:t>
            </a:r>
            <a:r>
              <a:rPr lang="ru-RU" sz="1600" dirty="0">
                <a:solidFill>
                  <a:schemeClr val="tx2"/>
                </a:solidFill>
              </a:rPr>
              <a:t> </a:t>
            </a:r>
            <a:r>
              <a:rPr lang="ru-RU" sz="1600" dirty="0" err="1">
                <a:solidFill>
                  <a:schemeClr val="tx2"/>
                </a:solidFill>
              </a:rPr>
              <a:t>сенс</a:t>
            </a:r>
            <a:r>
              <a:rPr lang="ru-RU" sz="1600" dirty="0">
                <a:solidFill>
                  <a:schemeClr val="tx2"/>
                </a:solidFill>
              </a:rPr>
              <a:t>, а </a:t>
            </a:r>
            <a:r>
              <a:rPr lang="ru-RU" sz="1600" dirty="0" err="1">
                <a:solidFill>
                  <a:schemeClr val="tx2"/>
                </a:solidFill>
              </a:rPr>
              <a:t>покупець</a:t>
            </a:r>
            <a:r>
              <a:rPr lang="ru-RU" sz="1600" dirty="0">
                <a:solidFill>
                  <a:schemeClr val="tx2"/>
                </a:solidFill>
              </a:rPr>
              <a:t> </a:t>
            </a:r>
            <a:r>
              <a:rPr lang="ru-RU" sz="1600" dirty="0" err="1">
                <a:solidFill>
                  <a:schemeClr val="tx2"/>
                </a:solidFill>
              </a:rPr>
              <a:t>застосовуватиме</a:t>
            </a:r>
            <a:r>
              <a:rPr lang="ru-RU" sz="1600" dirty="0">
                <a:solidFill>
                  <a:schemeClr val="tx2"/>
                </a:solidFill>
              </a:rPr>
              <a:t> </a:t>
            </a:r>
            <a:r>
              <a:rPr lang="ru-RU" sz="1600" dirty="0" err="1">
                <a:solidFill>
                  <a:schemeClr val="tx2"/>
                </a:solidFill>
              </a:rPr>
              <a:t>її</a:t>
            </a:r>
            <a:r>
              <a:rPr lang="ru-RU" sz="1600" dirty="0">
                <a:solidFill>
                  <a:schemeClr val="tx2"/>
                </a:solidFill>
              </a:rPr>
              <a:t> для </a:t>
            </a:r>
            <a:r>
              <a:rPr lang="ru-RU" sz="1600" dirty="0" err="1">
                <a:solidFill>
                  <a:schemeClr val="tx2"/>
                </a:solidFill>
              </a:rPr>
              <a:t>максимізації</a:t>
            </a:r>
            <a:r>
              <a:rPr lang="ru-RU" sz="1600" dirty="0">
                <a:solidFill>
                  <a:schemeClr val="tx2"/>
                </a:solidFill>
              </a:rPr>
              <a:t> доходу.</a:t>
            </a:r>
          </a:p>
          <a:p>
            <a:r>
              <a:rPr lang="ru-RU" sz="1600" dirty="0" smtClean="0">
                <a:solidFill>
                  <a:schemeClr val="tx2"/>
                </a:solidFill>
              </a:rPr>
              <a:t>У </a:t>
            </a:r>
            <a:r>
              <a:rPr lang="ru-RU" sz="1600" dirty="0" err="1">
                <a:solidFill>
                  <a:schemeClr val="tx2"/>
                </a:solidFill>
              </a:rPr>
              <a:t>випадку</a:t>
            </a:r>
            <a:r>
              <a:rPr lang="ru-RU" sz="1600" dirty="0">
                <a:solidFill>
                  <a:schemeClr val="tx2"/>
                </a:solidFill>
              </a:rPr>
              <a:t>, коли </a:t>
            </a:r>
            <a:r>
              <a:rPr lang="ru-RU" sz="1600" dirty="0" err="1">
                <a:solidFill>
                  <a:schemeClr val="tx2"/>
                </a:solidFill>
              </a:rPr>
              <a:t>існує</a:t>
            </a:r>
            <a:r>
              <a:rPr lang="ru-RU" sz="1600" dirty="0">
                <a:solidFill>
                  <a:schemeClr val="tx2"/>
                </a:solidFill>
              </a:rPr>
              <a:t> </a:t>
            </a:r>
            <a:r>
              <a:rPr lang="ru-RU" sz="1600" dirty="0" err="1">
                <a:solidFill>
                  <a:schemeClr val="tx2"/>
                </a:solidFill>
              </a:rPr>
              <a:t>кілька</a:t>
            </a:r>
            <a:r>
              <a:rPr lang="ru-RU" sz="1600" dirty="0">
                <a:solidFill>
                  <a:schemeClr val="tx2"/>
                </a:solidFill>
              </a:rPr>
              <a:t> </a:t>
            </a:r>
            <a:r>
              <a:rPr lang="ru-RU" sz="1600" dirty="0" err="1">
                <a:solidFill>
                  <a:schemeClr val="tx2"/>
                </a:solidFill>
              </a:rPr>
              <a:t>покупців</a:t>
            </a:r>
            <a:r>
              <a:rPr lang="ru-RU" sz="1600" dirty="0">
                <a:solidFill>
                  <a:schemeClr val="tx2"/>
                </a:solidFill>
              </a:rPr>
              <a:t> і </a:t>
            </a:r>
            <a:r>
              <a:rPr lang="ru-RU" sz="1600" dirty="0" err="1">
                <a:solidFill>
                  <a:schemeClr val="tx2"/>
                </a:solidFill>
              </a:rPr>
              <a:t>кілька</a:t>
            </a:r>
            <a:r>
              <a:rPr lang="ru-RU" sz="1600" dirty="0">
                <a:solidFill>
                  <a:schemeClr val="tx2"/>
                </a:solidFill>
              </a:rPr>
              <a:t> </a:t>
            </a:r>
            <a:r>
              <a:rPr lang="ru-RU" sz="1600" dirty="0" err="1">
                <a:solidFill>
                  <a:schemeClr val="tx2"/>
                </a:solidFill>
              </a:rPr>
              <a:t>виробників</a:t>
            </a:r>
            <a:r>
              <a:rPr lang="ru-RU" sz="1600" dirty="0">
                <a:solidFill>
                  <a:schemeClr val="tx2"/>
                </a:solidFill>
              </a:rPr>
              <a:t> (</a:t>
            </a:r>
            <a:r>
              <a:rPr lang="ru-RU" sz="1600" dirty="0" err="1">
                <a:solidFill>
                  <a:schemeClr val="tx2"/>
                </a:solidFill>
              </a:rPr>
              <a:t>продавців</a:t>
            </a:r>
            <a:r>
              <a:rPr lang="ru-RU" sz="1600" dirty="0">
                <a:solidFill>
                  <a:schemeClr val="tx2"/>
                </a:solidFill>
              </a:rPr>
              <a:t>), так звана </a:t>
            </a:r>
            <a:r>
              <a:rPr lang="ru-RU" sz="1600" dirty="0" err="1">
                <a:solidFill>
                  <a:schemeClr val="tx2"/>
                </a:solidFill>
              </a:rPr>
              <a:t>олігополія</a:t>
            </a:r>
            <a:r>
              <a:rPr lang="ru-RU" sz="1600" dirty="0">
                <a:solidFill>
                  <a:schemeClr val="tx2"/>
                </a:solidFill>
              </a:rPr>
              <a:t>, </a:t>
            </a:r>
            <a:r>
              <a:rPr lang="ru-RU" sz="1600" dirty="0" err="1">
                <a:solidFill>
                  <a:schemeClr val="tx2"/>
                </a:solidFill>
              </a:rPr>
              <a:t>теорія</a:t>
            </a:r>
            <a:r>
              <a:rPr lang="ru-RU" sz="1600" dirty="0">
                <a:solidFill>
                  <a:schemeClr val="tx2"/>
                </a:solidFill>
              </a:rPr>
              <a:t> </a:t>
            </a:r>
            <a:r>
              <a:rPr lang="ru-RU" sz="1600" dirty="0" err="1">
                <a:solidFill>
                  <a:schemeClr val="tx2"/>
                </a:solidFill>
              </a:rPr>
              <a:t>попиту</a:t>
            </a:r>
            <a:r>
              <a:rPr lang="ru-RU" sz="1600" dirty="0">
                <a:solidFill>
                  <a:schemeClr val="tx2"/>
                </a:solidFill>
              </a:rPr>
              <a:t> і </a:t>
            </a:r>
            <a:r>
              <a:rPr lang="ru-RU" sz="1600" dirty="0" err="1">
                <a:solidFill>
                  <a:schemeClr val="tx2"/>
                </a:solidFill>
              </a:rPr>
              <a:t>пропозиції</a:t>
            </a:r>
            <a:r>
              <a:rPr lang="ru-RU" sz="1600" dirty="0">
                <a:solidFill>
                  <a:schemeClr val="tx2"/>
                </a:solidFill>
              </a:rPr>
              <a:t> </a:t>
            </a:r>
            <a:r>
              <a:rPr lang="ru-RU" sz="1600" dirty="0" err="1">
                <a:solidFill>
                  <a:schemeClr val="tx2"/>
                </a:solidFill>
              </a:rPr>
              <a:t>застосовуватися</a:t>
            </a:r>
            <a:r>
              <a:rPr lang="ru-RU" sz="1600" dirty="0">
                <a:solidFill>
                  <a:schemeClr val="tx2"/>
                </a:solidFill>
              </a:rPr>
              <a:t> </a:t>
            </a:r>
            <a:r>
              <a:rPr lang="ru-RU" sz="1600" dirty="0" err="1">
                <a:solidFill>
                  <a:schemeClr val="tx2"/>
                </a:solidFill>
              </a:rPr>
              <a:t>вже</a:t>
            </a:r>
            <a:r>
              <a:rPr lang="ru-RU" sz="1600" dirty="0">
                <a:solidFill>
                  <a:schemeClr val="tx2"/>
                </a:solidFill>
              </a:rPr>
              <a:t> не </a:t>
            </a:r>
            <a:r>
              <a:rPr lang="ru-RU" sz="1600" dirty="0" err="1">
                <a:solidFill>
                  <a:schemeClr val="tx2"/>
                </a:solidFill>
              </a:rPr>
              <a:t>може</a:t>
            </a:r>
            <a:r>
              <a:rPr lang="ru-RU" sz="1600" dirty="0">
                <a:solidFill>
                  <a:schemeClr val="tx2"/>
                </a:solidFill>
              </a:rPr>
              <a:t>, тому </a:t>
            </a:r>
            <a:r>
              <a:rPr lang="ru-RU" sz="1600" dirty="0" err="1">
                <a:solidFill>
                  <a:schemeClr val="tx2"/>
                </a:solidFill>
              </a:rPr>
              <a:t>що</a:t>
            </a:r>
            <a:r>
              <a:rPr lang="ru-RU" sz="1600" dirty="0">
                <a:solidFill>
                  <a:schemeClr val="tx2"/>
                </a:solidFill>
              </a:rPr>
              <a:t> </a:t>
            </a:r>
            <a:r>
              <a:rPr lang="ru-RU" sz="1600" dirty="0" err="1">
                <a:solidFill>
                  <a:schemeClr val="tx2"/>
                </a:solidFill>
              </a:rPr>
              <a:t>рішення</a:t>
            </a:r>
            <a:r>
              <a:rPr lang="ru-RU" sz="1600" dirty="0">
                <a:solidFill>
                  <a:schemeClr val="tx2"/>
                </a:solidFill>
              </a:rPr>
              <a:t> </a:t>
            </a:r>
            <a:r>
              <a:rPr lang="ru-RU" sz="1600" dirty="0" err="1">
                <a:solidFill>
                  <a:schemeClr val="tx2"/>
                </a:solidFill>
              </a:rPr>
              <a:t>покупців</a:t>
            </a:r>
            <a:r>
              <a:rPr lang="ru-RU" sz="1600" dirty="0">
                <a:solidFill>
                  <a:schemeClr val="tx2"/>
                </a:solidFill>
              </a:rPr>
              <a:t> і </a:t>
            </a:r>
            <a:r>
              <a:rPr lang="ru-RU" sz="1600" dirty="0" err="1">
                <a:solidFill>
                  <a:schemeClr val="tx2"/>
                </a:solidFill>
              </a:rPr>
              <a:t>продавців</a:t>
            </a:r>
            <a:r>
              <a:rPr lang="ru-RU" sz="1600" dirty="0">
                <a:solidFill>
                  <a:schemeClr val="tx2"/>
                </a:solidFill>
              </a:rPr>
              <a:t> не </a:t>
            </a:r>
            <a:r>
              <a:rPr lang="ru-RU" sz="1600" dirty="0" err="1">
                <a:solidFill>
                  <a:schemeClr val="tx2"/>
                </a:solidFill>
              </a:rPr>
              <a:t>завжди</a:t>
            </a:r>
            <a:r>
              <a:rPr lang="ru-RU" sz="1600" dirty="0">
                <a:solidFill>
                  <a:schemeClr val="tx2"/>
                </a:solidFill>
              </a:rPr>
              <a:t> </a:t>
            </a:r>
            <a:r>
              <a:rPr lang="ru-RU" sz="1600" dirty="0" err="1">
                <a:solidFill>
                  <a:schemeClr val="tx2"/>
                </a:solidFill>
              </a:rPr>
              <a:t>залежать</a:t>
            </a:r>
            <a:r>
              <a:rPr lang="ru-RU" sz="1600" dirty="0">
                <a:solidFill>
                  <a:schemeClr val="tx2"/>
                </a:solidFill>
              </a:rPr>
              <a:t> </a:t>
            </a:r>
            <a:r>
              <a:rPr lang="ru-RU" sz="1600" dirty="0" err="1">
                <a:solidFill>
                  <a:schemeClr val="tx2"/>
                </a:solidFill>
              </a:rPr>
              <a:t>одне</a:t>
            </a:r>
            <a:r>
              <a:rPr lang="ru-RU" sz="1600" dirty="0">
                <a:solidFill>
                  <a:schemeClr val="tx2"/>
                </a:solidFill>
              </a:rPr>
              <a:t> </a:t>
            </a:r>
            <a:r>
              <a:rPr lang="ru-RU" sz="1600" dirty="0" err="1">
                <a:solidFill>
                  <a:schemeClr val="tx2"/>
                </a:solidFill>
              </a:rPr>
              <a:t>від</a:t>
            </a:r>
            <a:r>
              <a:rPr lang="ru-RU" sz="1600" dirty="0">
                <a:solidFill>
                  <a:schemeClr val="tx2"/>
                </a:solidFill>
              </a:rPr>
              <a:t> одного. Для </a:t>
            </a:r>
            <a:r>
              <a:rPr lang="ru-RU" sz="1600" dirty="0" err="1">
                <a:solidFill>
                  <a:schemeClr val="tx2"/>
                </a:solidFill>
              </a:rPr>
              <a:t>оптимізації</a:t>
            </a:r>
            <a:r>
              <a:rPr lang="ru-RU" sz="1600" dirty="0">
                <a:solidFill>
                  <a:schemeClr val="tx2"/>
                </a:solidFill>
              </a:rPr>
              <a:t> </a:t>
            </a:r>
            <a:r>
              <a:rPr lang="ru-RU" sz="1600" dirty="0" err="1">
                <a:solidFill>
                  <a:schemeClr val="tx2"/>
                </a:solidFill>
              </a:rPr>
              <a:t>свого</a:t>
            </a:r>
            <a:r>
              <a:rPr lang="ru-RU" sz="1600" dirty="0">
                <a:solidFill>
                  <a:schemeClr val="tx2"/>
                </a:solidFill>
              </a:rPr>
              <a:t> доходу і </a:t>
            </a:r>
            <a:r>
              <a:rPr lang="ru-RU" sz="1600" dirty="0" err="1">
                <a:solidFill>
                  <a:schemeClr val="tx2"/>
                </a:solidFill>
              </a:rPr>
              <a:t>аналізу</a:t>
            </a:r>
            <a:r>
              <a:rPr lang="ru-RU" sz="1600" dirty="0">
                <a:solidFill>
                  <a:schemeClr val="tx2"/>
                </a:solidFill>
              </a:rPr>
              <a:t> </a:t>
            </a:r>
            <a:r>
              <a:rPr lang="ru-RU" sz="1600" dirty="0" err="1">
                <a:solidFill>
                  <a:schemeClr val="tx2"/>
                </a:solidFill>
              </a:rPr>
              <a:t>такої</a:t>
            </a:r>
            <a:r>
              <a:rPr lang="ru-RU" sz="1600" dirty="0">
                <a:solidFill>
                  <a:schemeClr val="tx2"/>
                </a:solidFill>
              </a:rPr>
              <a:t> </a:t>
            </a:r>
            <a:r>
              <a:rPr lang="ru-RU" sz="1600" dirty="0" err="1">
                <a:solidFill>
                  <a:schemeClr val="tx2"/>
                </a:solidFill>
              </a:rPr>
              <a:t>ситуації</a:t>
            </a:r>
            <a:r>
              <a:rPr lang="ru-RU" sz="1600" dirty="0">
                <a:solidFill>
                  <a:schemeClr val="tx2"/>
                </a:solidFill>
              </a:rPr>
              <a:t> </a:t>
            </a:r>
            <a:r>
              <a:rPr lang="ru-RU" sz="1600" dirty="0" err="1">
                <a:solidFill>
                  <a:schemeClr val="tx2"/>
                </a:solidFill>
              </a:rPr>
              <a:t>може</a:t>
            </a:r>
            <a:r>
              <a:rPr lang="ru-RU" sz="1600" dirty="0">
                <a:solidFill>
                  <a:schemeClr val="tx2"/>
                </a:solidFill>
              </a:rPr>
              <a:t> </a:t>
            </a:r>
            <a:r>
              <a:rPr lang="ru-RU" sz="1600" dirty="0" err="1">
                <a:solidFill>
                  <a:schemeClr val="tx2"/>
                </a:solidFill>
              </a:rPr>
              <a:t>застосовуватися</a:t>
            </a:r>
            <a:r>
              <a:rPr lang="ru-RU" sz="1600" dirty="0">
                <a:solidFill>
                  <a:schemeClr val="tx2"/>
                </a:solidFill>
              </a:rPr>
              <a:t> </a:t>
            </a:r>
            <a:r>
              <a:rPr lang="ru-RU" sz="1600" dirty="0" err="1">
                <a:solidFill>
                  <a:schemeClr val="tx2"/>
                </a:solidFill>
              </a:rPr>
              <a:t>теорія</a:t>
            </a:r>
            <a:r>
              <a:rPr lang="ru-RU" sz="1600" dirty="0">
                <a:solidFill>
                  <a:schemeClr val="tx2"/>
                </a:solidFill>
              </a:rPr>
              <a:t> </a:t>
            </a:r>
            <a:r>
              <a:rPr lang="ru-RU" sz="1600" dirty="0" err="1">
                <a:solidFill>
                  <a:schemeClr val="tx2"/>
                </a:solidFill>
              </a:rPr>
              <a:t>ігор</a:t>
            </a:r>
            <a:r>
              <a:rPr lang="ru-RU" sz="1600" dirty="0">
                <a:solidFill>
                  <a:schemeClr val="tx2"/>
                </a:solidFill>
              </a:rPr>
              <a:t>.</a:t>
            </a:r>
          </a:p>
          <a:p>
            <a:r>
              <a:rPr lang="ru-RU" sz="1600" dirty="0" smtClean="0">
                <a:solidFill>
                  <a:schemeClr val="tx2"/>
                </a:solidFill>
              </a:rPr>
              <a:t>Крива </a:t>
            </a:r>
            <a:r>
              <a:rPr lang="ru-RU" sz="1600" dirty="0" err="1">
                <a:solidFill>
                  <a:schemeClr val="tx2"/>
                </a:solidFill>
              </a:rPr>
              <a:t>пропозиції</a:t>
            </a:r>
            <a:r>
              <a:rPr lang="ru-RU" sz="1600" dirty="0">
                <a:solidFill>
                  <a:schemeClr val="tx2"/>
                </a:solidFill>
              </a:rPr>
              <a:t> не повинна бути </a:t>
            </a:r>
            <a:r>
              <a:rPr lang="ru-RU" sz="1600" dirty="0" err="1">
                <a:solidFill>
                  <a:schemeClr val="tx2"/>
                </a:solidFill>
              </a:rPr>
              <a:t>лінійною</a:t>
            </a:r>
            <a:r>
              <a:rPr lang="ru-RU" sz="1600" dirty="0">
                <a:solidFill>
                  <a:schemeClr val="tx2"/>
                </a:solidFill>
              </a:rPr>
              <a:t>. </a:t>
            </a:r>
            <a:r>
              <a:rPr lang="ru-RU" sz="1600" dirty="0" err="1">
                <a:solidFill>
                  <a:schemeClr val="tx2"/>
                </a:solidFill>
              </a:rPr>
              <a:t>Проте</a:t>
            </a:r>
            <a:r>
              <a:rPr lang="ru-RU" sz="1600" dirty="0">
                <a:solidFill>
                  <a:schemeClr val="tx2"/>
                </a:solidFill>
              </a:rPr>
              <a:t>, </a:t>
            </a:r>
            <a:r>
              <a:rPr lang="ru-RU" sz="1600" dirty="0" err="1">
                <a:solidFill>
                  <a:schemeClr val="tx2"/>
                </a:solidFill>
              </a:rPr>
              <a:t>якщо</a:t>
            </a:r>
            <a:r>
              <a:rPr lang="ru-RU" sz="1600" dirty="0">
                <a:solidFill>
                  <a:schemeClr val="tx2"/>
                </a:solidFill>
              </a:rPr>
              <a:t> </a:t>
            </a:r>
            <a:r>
              <a:rPr lang="ru-RU" sz="1600" dirty="0" err="1">
                <a:solidFill>
                  <a:schemeClr val="tx2"/>
                </a:solidFill>
              </a:rPr>
              <a:t>постачання</a:t>
            </a:r>
            <a:r>
              <a:rPr lang="ru-RU" sz="1600" dirty="0">
                <a:solidFill>
                  <a:schemeClr val="tx2"/>
                </a:solidFill>
              </a:rPr>
              <a:t> </a:t>
            </a:r>
            <a:r>
              <a:rPr lang="ru-RU" sz="1600" dirty="0" err="1">
                <a:solidFill>
                  <a:schemeClr val="tx2"/>
                </a:solidFill>
              </a:rPr>
              <a:t>здійснюється</a:t>
            </a:r>
            <a:r>
              <a:rPr lang="ru-RU" sz="1600" dirty="0">
                <a:solidFill>
                  <a:schemeClr val="tx2"/>
                </a:solidFill>
              </a:rPr>
              <a:t> </a:t>
            </a:r>
            <a:r>
              <a:rPr lang="ru-RU" sz="1600" dirty="0" err="1">
                <a:solidFill>
                  <a:schemeClr val="tx2"/>
                </a:solidFill>
              </a:rPr>
              <a:t>компанією</a:t>
            </a:r>
            <a:r>
              <a:rPr lang="ru-RU" sz="1600" dirty="0">
                <a:solidFill>
                  <a:schemeClr val="tx2"/>
                </a:solidFill>
              </a:rPr>
              <a:t>, яка </a:t>
            </a:r>
            <a:r>
              <a:rPr lang="ru-RU" sz="1600" dirty="0" err="1">
                <a:solidFill>
                  <a:schemeClr val="tx2"/>
                </a:solidFill>
              </a:rPr>
              <a:t>намагається</a:t>
            </a:r>
            <a:r>
              <a:rPr lang="ru-RU" sz="1600" dirty="0">
                <a:solidFill>
                  <a:schemeClr val="tx2"/>
                </a:solidFill>
              </a:rPr>
              <a:t> </a:t>
            </a:r>
            <a:r>
              <a:rPr lang="ru-RU" sz="1600" dirty="0" err="1">
                <a:solidFill>
                  <a:schemeClr val="tx2"/>
                </a:solidFill>
              </a:rPr>
              <a:t>максимізувати</a:t>
            </a:r>
            <a:r>
              <a:rPr lang="ru-RU" sz="1600" dirty="0">
                <a:solidFill>
                  <a:schemeClr val="tx2"/>
                </a:solidFill>
              </a:rPr>
              <a:t> </a:t>
            </a:r>
            <a:r>
              <a:rPr lang="ru-RU" sz="1600" dirty="0" err="1">
                <a:solidFill>
                  <a:schemeClr val="tx2"/>
                </a:solidFill>
              </a:rPr>
              <a:t>свої</a:t>
            </a:r>
            <a:r>
              <a:rPr lang="ru-RU" sz="1600" dirty="0">
                <a:solidFill>
                  <a:schemeClr val="tx2"/>
                </a:solidFill>
              </a:rPr>
              <a:t> доходи, </a:t>
            </a:r>
            <a:r>
              <a:rPr lang="ru-RU" sz="1600" dirty="0" err="1">
                <a:solidFill>
                  <a:schemeClr val="tx2"/>
                </a:solidFill>
              </a:rPr>
              <a:t>може</a:t>
            </a:r>
            <a:r>
              <a:rPr lang="ru-RU" sz="1600" dirty="0">
                <a:solidFill>
                  <a:schemeClr val="tx2"/>
                </a:solidFill>
              </a:rPr>
              <a:t> бути доведено, </a:t>
            </a:r>
            <a:r>
              <a:rPr lang="ru-RU" sz="1600" dirty="0" err="1">
                <a:solidFill>
                  <a:schemeClr val="tx2"/>
                </a:solidFill>
              </a:rPr>
              <a:t>що</a:t>
            </a:r>
            <a:r>
              <a:rPr lang="ru-RU" sz="1600" dirty="0">
                <a:solidFill>
                  <a:schemeClr val="tx2"/>
                </a:solidFill>
              </a:rPr>
              <a:t> крива </a:t>
            </a:r>
            <a:r>
              <a:rPr lang="ru-RU" sz="1600" dirty="0" err="1">
                <a:solidFill>
                  <a:schemeClr val="tx2"/>
                </a:solidFill>
              </a:rPr>
              <a:t>постачання</a:t>
            </a:r>
            <a:r>
              <a:rPr lang="ru-RU" sz="1600" dirty="0">
                <a:solidFill>
                  <a:schemeClr val="tx2"/>
                </a:solidFill>
              </a:rPr>
              <a:t> монотонно на </a:t>
            </a:r>
            <a:r>
              <a:rPr lang="ru-RU" sz="1600" dirty="0" err="1">
                <a:solidFill>
                  <a:schemeClr val="tx2"/>
                </a:solidFill>
              </a:rPr>
              <a:t>спадає</a:t>
            </a:r>
            <a:r>
              <a:rPr lang="ru-RU" sz="1600" dirty="0">
                <a:solidFill>
                  <a:schemeClr val="tx2"/>
                </a:solidFill>
              </a:rPr>
              <a:t> (</a:t>
            </a:r>
            <a:r>
              <a:rPr lang="ru-RU" sz="1600" dirty="0" err="1">
                <a:solidFill>
                  <a:schemeClr val="tx2"/>
                </a:solidFill>
              </a:rPr>
              <a:t>тобто</a:t>
            </a:r>
            <a:r>
              <a:rPr lang="ru-RU" sz="1600" dirty="0">
                <a:solidFill>
                  <a:schemeClr val="tx2"/>
                </a:solidFill>
              </a:rPr>
              <a:t>, у </a:t>
            </a:r>
            <a:r>
              <a:rPr lang="ru-RU" sz="1600" dirty="0" err="1">
                <a:solidFill>
                  <a:schemeClr val="tx2"/>
                </a:solidFill>
              </a:rPr>
              <a:t>випадку</a:t>
            </a:r>
            <a:r>
              <a:rPr lang="ru-RU" sz="1600" dirty="0">
                <a:solidFill>
                  <a:schemeClr val="tx2"/>
                </a:solidFill>
              </a:rPr>
              <a:t> </a:t>
            </a:r>
            <a:r>
              <a:rPr lang="ru-RU" sz="1600" dirty="0" err="1">
                <a:solidFill>
                  <a:schemeClr val="tx2"/>
                </a:solidFill>
              </a:rPr>
              <a:t>підвищення</a:t>
            </a:r>
            <a:r>
              <a:rPr lang="ru-RU" sz="1600" dirty="0">
                <a:solidFill>
                  <a:schemeClr val="tx2"/>
                </a:solidFill>
              </a:rPr>
              <a:t> </a:t>
            </a:r>
            <a:r>
              <a:rPr lang="ru-RU" sz="1600" dirty="0" err="1">
                <a:solidFill>
                  <a:schemeClr val="tx2"/>
                </a:solidFill>
              </a:rPr>
              <a:t>цін</a:t>
            </a:r>
            <a:r>
              <a:rPr lang="ru-RU" sz="1600" dirty="0">
                <a:solidFill>
                  <a:schemeClr val="tx2"/>
                </a:solidFill>
              </a:rPr>
              <a:t> </a:t>
            </a:r>
            <a:r>
              <a:rPr lang="ru-RU" sz="1600" dirty="0" err="1">
                <a:solidFill>
                  <a:schemeClr val="tx2"/>
                </a:solidFill>
              </a:rPr>
              <a:t>необхідна</a:t>
            </a:r>
            <a:r>
              <a:rPr lang="ru-RU" sz="1600" dirty="0">
                <a:solidFill>
                  <a:schemeClr val="tx2"/>
                </a:solidFill>
              </a:rPr>
              <a:t> кількість не </a:t>
            </a:r>
            <a:r>
              <a:rPr lang="ru-RU" sz="1600" dirty="0" err="1">
                <a:solidFill>
                  <a:schemeClr val="tx2"/>
                </a:solidFill>
              </a:rPr>
              <a:t>зменшується</a:t>
            </a:r>
            <a:r>
              <a:rPr lang="ru-RU" sz="1600" dirty="0">
                <a:solidFill>
                  <a:schemeClr val="tx2"/>
                </a:solidFill>
              </a:rPr>
              <a:t>). Крива </a:t>
            </a:r>
            <a:r>
              <a:rPr lang="ru-RU" sz="1600" dirty="0" err="1">
                <a:solidFill>
                  <a:schemeClr val="tx2"/>
                </a:solidFill>
              </a:rPr>
              <a:t>постачання</a:t>
            </a:r>
            <a:r>
              <a:rPr lang="ru-RU" sz="1600" dirty="0">
                <a:solidFill>
                  <a:schemeClr val="tx2"/>
                </a:solidFill>
              </a:rPr>
              <a:t> </a:t>
            </a:r>
            <a:r>
              <a:rPr lang="ru-RU" sz="1600" dirty="0" err="1">
                <a:solidFill>
                  <a:schemeClr val="tx2"/>
                </a:solidFill>
              </a:rPr>
              <a:t>такої</a:t>
            </a:r>
            <a:r>
              <a:rPr lang="ru-RU" sz="1600" dirty="0">
                <a:solidFill>
                  <a:schemeClr val="tx2"/>
                </a:solidFill>
              </a:rPr>
              <a:t> </a:t>
            </a:r>
            <a:r>
              <a:rPr lang="ru-RU" sz="1600" dirty="0" err="1">
                <a:solidFill>
                  <a:schemeClr val="tx2"/>
                </a:solidFill>
              </a:rPr>
              <a:t>фірми</a:t>
            </a:r>
            <a:r>
              <a:rPr lang="ru-RU" sz="1600" dirty="0">
                <a:solidFill>
                  <a:schemeClr val="tx2"/>
                </a:solidFill>
              </a:rPr>
              <a:t> </a:t>
            </a:r>
            <a:r>
              <a:rPr lang="ru-RU" sz="1600" dirty="0" err="1">
                <a:solidFill>
                  <a:schemeClr val="tx2"/>
                </a:solidFill>
              </a:rPr>
              <a:t>може</a:t>
            </a:r>
            <a:r>
              <a:rPr lang="ru-RU" sz="1600" dirty="0">
                <a:solidFill>
                  <a:schemeClr val="tx2"/>
                </a:solidFill>
              </a:rPr>
              <a:t> бути вертикальною, горизонтальною або </a:t>
            </a:r>
            <a:r>
              <a:rPr lang="ru-RU" sz="1600" dirty="0" err="1">
                <a:solidFill>
                  <a:schemeClr val="tx2"/>
                </a:solidFill>
              </a:rPr>
              <a:t>зростаючою</a:t>
            </a:r>
            <a:r>
              <a:rPr lang="ru-RU" sz="1600" dirty="0">
                <a:solidFill>
                  <a:schemeClr val="tx2"/>
                </a:solidFill>
              </a:rPr>
              <a:t>. </a:t>
            </a:r>
            <a:r>
              <a:rPr lang="ru-RU" sz="1600" dirty="0" err="1">
                <a:solidFill>
                  <a:schemeClr val="tx2"/>
                </a:solidFill>
              </a:rPr>
              <a:t>Проте</a:t>
            </a:r>
            <a:r>
              <a:rPr lang="ru-RU" sz="1600" dirty="0">
                <a:solidFill>
                  <a:schemeClr val="tx2"/>
                </a:solidFill>
              </a:rPr>
              <a:t>, </a:t>
            </a:r>
            <a:r>
              <a:rPr lang="ru-RU" sz="1600" dirty="0" err="1">
                <a:solidFill>
                  <a:schemeClr val="tx2"/>
                </a:solidFill>
              </a:rPr>
              <a:t>спадаюча</a:t>
            </a:r>
            <a:r>
              <a:rPr lang="ru-RU" sz="1600" dirty="0">
                <a:solidFill>
                  <a:schemeClr val="tx2"/>
                </a:solidFill>
              </a:rPr>
              <a:t> крива </a:t>
            </a:r>
            <a:r>
              <a:rPr lang="ru-RU" sz="1600" dirty="0" err="1">
                <a:solidFill>
                  <a:schemeClr val="tx2"/>
                </a:solidFill>
              </a:rPr>
              <a:t>постачання</a:t>
            </a:r>
            <a:r>
              <a:rPr lang="ru-RU" sz="1600" dirty="0">
                <a:solidFill>
                  <a:schemeClr val="tx2"/>
                </a:solidFill>
              </a:rPr>
              <a:t> </a:t>
            </a:r>
            <a:r>
              <a:rPr lang="ru-RU" sz="1600" dirty="0" err="1">
                <a:solidFill>
                  <a:schemeClr val="tx2"/>
                </a:solidFill>
              </a:rPr>
              <a:t>може</a:t>
            </a:r>
            <a:r>
              <a:rPr lang="ru-RU" sz="1600" dirty="0">
                <a:solidFill>
                  <a:schemeClr val="tx2"/>
                </a:solidFill>
              </a:rPr>
              <a:t> </a:t>
            </a:r>
            <a:r>
              <a:rPr lang="ru-RU" sz="1600" dirty="0" err="1">
                <a:solidFill>
                  <a:schemeClr val="tx2"/>
                </a:solidFill>
              </a:rPr>
              <a:t>існувати</a:t>
            </a:r>
            <a:r>
              <a:rPr lang="ru-RU" sz="1600" dirty="0">
                <a:solidFill>
                  <a:schemeClr val="tx2"/>
                </a:solidFill>
              </a:rPr>
              <a:t> для </a:t>
            </a:r>
            <a:r>
              <a:rPr lang="ru-RU" sz="1600" dirty="0" err="1">
                <a:solidFill>
                  <a:schemeClr val="tx2"/>
                </a:solidFill>
              </a:rPr>
              <a:t>цілої</a:t>
            </a:r>
            <a:r>
              <a:rPr lang="ru-RU" sz="1600" dirty="0">
                <a:solidFill>
                  <a:schemeClr val="tx2"/>
                </a:solidFill>
              </a:rPr>
              <a:t> </a:t>
            </a:r>
            <a:r>
              <a:rPr lang="ru-RU" sz="1600" dirty="0" err="1">
                <a:solidFill>
                  <a:schemeClr val="tx2"/>
                </a:solidFill>
              </a:rPr>
              <a:t>галузі</a:t>
            </a:r>
            <a:r>
              <a:rPr lang="ru-RU" sz="1600" dirty="0">
                <a:solidFill>
                  <a:schemeClr val="tx2"/>
                </a:solidFill>
              </a:rPr>
              <a:t>, але </a:t>
            </a:r>
            <a:r>
              <a:rPr lang="ru-RU" sz="1600" dirty="0" err="1">
                <a:solidFill>
                  <a:schemeClr val="tx2"/>
                </a:solidFill>
              </a:rPr>
              <a:t>ніколи</a:t>
            </a:r>
            <a:r>
              <a:rPr lang="ru-RU" sz="1600" dirty="0">
                <a:solidFill>
                  <a:schemeClr val="tx2"/>
                </a:solidFill>
              </a:rPr>
              <a:t> для </a:t>
            </a:r>
            <a:r>
              <a:rPr lang="ru-RU" sz="1600" dirty="0" err="1">
                <a:solidFill>
                  <a:schemeClr val="tx2"/>
                </a:solidFill>
              </a:rPr>
              <a:t>окремої</a:t>
            </a:r>
            <a:r>
              <a:rPr lang="ru-RU" sz="1600" dirty="0">
                <a:solidFill>
                  <a:schemeClr val="tx2"/>
                </a:solidFill>
              </a:rPr>
              <a:t> </a:t>
            </a:r>
            <a:r>
              <a:rPr lang="ru-RU" sz="1600" dirty="0" err="1">
                <a:solidFill>
                  <a:schemeClr val="tx2"/>
                </a:solidFill>
              </a:rPr>
              <a:t>фірми</a:t>
            </a:r>
            <a:r>
              <a:rPr lang="ru-RU" sz="1600" dirty="0">
                <a:solidFill>
                  <a:schemeClr val="tx2"/>
                </a:solidFill>
              </a:rPr>
              <a:t>.</a:t>
            </a:r>
          </a:p>
          <a:p>
            <a:r>
              <a:rPr lang="ru-RU" sz="1600" dirty="0" smtClean="0">
                <a:solidFill>
                  <a:schemeClr val="tx2"/>
                </a:solidFill>
              </a:rPr>
              <a:t>Теоретично </a:t>
            </a:r>
            <a:r>
              <a:rPr lang="ru-RU" sz="1600" dirty="0" err="1">
                <a:solidFill>
                  <a:schemeClr val="tx2"/>
                </a:solidFill>
              </a:rPr>
              <a:t>існує</a:t>
            </a:r>
            <a:r>
              <a:rPr lang="ru-RU" sz="1600" dirty="0">
                <a:solidFill>
                  <a:schemeClr val="tx2"/>
                </a:solidFill>
              </a:rPr>
              <a:t> </a:t>
            </a:r>
            <a:r>
              <a:rPr lang="ru-RU" sz="1600" dirty="0" err="1">
                <a:solidFill>
                  <a:schemeClr val="tx2"/>
                </a:solidFill>
              </a:rPr>
              <a:t>можливість</a:t>
            </a:r>
            <a:r>
              <a:rPr lang="ru-RU" sz="1600" dirty="0">
                <a:solidFill>
                  <a:schemeClr val="tx2"/>
                </a:solidFill>
              </a:rPr>
              <a:t> </a:t>
            </a:r>
            <a:r>
              <a:rPr lang="ru-RU" sz="1600" dirty="0" err="1">
                <a:solidFill>
                  <a:schemeClr val="tx2"/>
                </a:solidFill>
              </a:rPr>
              <a:t>зростаючої</a:t>
            </a:r>
            <a:r>
              <a:rPr lang="ru-RU" sz="1600" dirty="0">
                <a:solidFill>
                  <a:schemeClr val="tx2"/>
                </a:solidFill>
              </a:rPr>
              <a:t> </a:t>
            </a:r>
            <a:r>
              <a:rPr lang="ru-RU" sz="1600" dirty="0" err="1">
                <a:solidFill>
                  <a:schemeClr val="tx2"/>
                </a:solidFill>
              </a:rPr>
              <a:t>кривої</a:t>
            </a:r>
            <a:r>
              <a:rPr lang="ru-RU" sz="1600" dirty="0">
                <a:solidFill>
                  <a:schemeClr val="tx2"/>
                </a:solidFill>
              </a:rPr>
              <a:t> </a:t>
            </a:r>
            <a:r>
              <a:rPr lang="ru-RU" sz="1600" dirty="0" err="1">
                <a:solidFill>
                  <a:schemeClr val="tx2"/>
                </a:solidFill>
              </a:rPr>
              <a:t>попиту</a:t>
            </a:r>
            <a:r>
              <a:rPr lang="ru-RU" sz="1600" dirty="0">
                <a:solidFill>
                  <a:schemeClr val="tx2"/>
                </a:solidFill>
              </a:rPr>
              <a:t>, так званий товар </a:t>
            </a:r>
            <a:r>
              <a:rPr lang="ru-RU" sz="1600" dirty="0" err="1">
                <a:solidFill>
                  <a:schemeClr val="tx2"/>
                </a:solidFill>
              </a:rPr>
              <a:t>Гіффена</a:t>
            </a:r>
            <a:r>
              <a:rPr lang="ru-RU" sz="1600" dirty="0">
                <a:solidFill>
                  <a:schemeClr val="tx2"/>
                </a:solidFill>
              </a:rPr>
              <a:t>. </a:t>
            </a:r>
            <a:r>
              <a:rPr lang="ru-RU" sz="1600" dirty="0" err="1">
                <a:solidFill>
                  <a:schemeClr val="tx2"/>
                </a:solidFill>
              </a:rPr>
              <a:t>Проте</a:t>
            </a:r>
            <a:r>
              <a:rPr lang="ru-RU" sz="1600" dirty="0">
                <a:solidFill>
                  <a:schemeClr val="tx2"/>
                </a:solidFill>
              </a:rPr>
              <a:t>, на реальному ринку </a:t>
            </a:r>
            <a:r>
              <a:rPr lang="ru-RU" sz="1600" dirty="0" err="1">
                <a:solidFill>
                  <a:schemeClr val="tx2"/>
                </a:solidFill>
              </a:rPr>
              <a:t>такий</a:t>
            </a:r>
            <a:r>
              <a:rPr lang="ru-RU" sz="1600" dirty="0">
                <a:solidFill>
                  <a:schemeClr val="tx2"/>
                </a:solidFill>
              </a:rPr>
              <a:t> товар </a:t>
            </a:r>
            <a:r>
              <a:rPr lang="ru-RU" sz="1600" dirty="0" err="1">
                <a:solidFill>
                  <a:schemeClr val="tx2"/>
                </a:solidFill>
              </a:rPr>
              <a:t>ніколи</a:t>
            </a:r>
            <a:r>
              <a:rPr lang="ru-RU" sz="1600" dirty="0">
                <a:solidFill>
                  <a:schemeClr val="tx2"/>
                </a:solidFill>
              </a:rPr>
              <a:t> не </a:t>
            </a:r>
            <a:r>
              <a:rPr lang="ru-RU" sz="1600" dirty="0" err="1">
                <a:solidFill>
                  <a:schemeClr val="tx2"/>
                </a:solidFill>
              </a:rPr>
              <a:t>був</a:t>
            </a:r>
            <a:r>
              <a:rPr lang="ru-RU" sz="1600" dirty="0">
                <a:solidFill>
                  <a:schemeClr val="tx2"/>
                </a:solidFill>
              </a:rPr>
              <a:t> </a:t>
            </a:r>
            <a:r>
              <a:rPr lang="ru-RU" sz="1600" dirty="0" err="1">
                <a:solidFill>
                  <a:schemeClr val="tx2"/>
                </a:solidFill>
              </a:rPr>
              <a:t>знайдений</a:t>
            </a:r>
            <a:r>
              <a:rPr lang="ru-RU" sz="1600" dirty="0">
                <a:solidFill>
                  <a:schemeClr val="tx2"/>
                </a:solidFill>
              </a:rPr>
              <a:t>. </a:t>
            </a:r>
            <a:r>
              <a:rPr lang="ru-RU" sz="1600" dirty="0" err="1">
                <a:solidFill>
                  <a:schemeClr val="tx2"/>
                </a:solidFill>
              </a:rPr>
              <a:t>Неекономісти</a:t>
            </a:r>
            <a:r>
              <a:rPr lang="ru-RU" sz="1600" dirty="0">
                <a:solidFill>
                  <a:schemeClr val="tx2"/>
                </a:solidFill>
              </a:rPr>
              <a:t> </a:t>
            </a:r>
            <a:r>
              <a:rPr lang="ru-RU" sz="1600" dirty="0" err="1">
                <a:solidFill>
                  <a:schemeClr val="tx2"/>
                </a:solidFill>
              </a:rPr>
              <a:t>іноді</a:t>
            </a:r>
            <a:r>
              <a:rPr lang="ru-RU" sz="1600" dirty="0">
                <a:solidFill>
                  <a:schemeClr val="tx2"/>
                </a:solidFill>
              </a:rPr>
              <a:t> </a:t>
            </a:r>
            <a:r>
              <a:rPr lang="ru-RU" sz="1600" dirty="0" err="1">
                <a:solidFill>
                  <a:schemeClr val="tx2"/>
                </a:solidFill>
              </a:rPr>
              <a:t>вважають</a:t>
            </a:r>
            <a:r>
              <a:rPr lang="ru-RU" sz="1600" dirty="0">
                <a:solidFill>
                  <a:schemeClr val="tx2"/>
                </a:solidFill>
              </a:rPr>
              <a:t>, </a:t>
            </a:r>
            <a:r>
              <a:rPr lang="ru-RU" sz="1600" dirty="0" err="1">
                <a:solidFill>
                  <a:schemeClr val="tx2"/>
                </a:solidFill>
              </a:rPr>
              <a:t>цо</a:t>
            </a:r>
            <a:r>
              <a:rPr lang="ru-RU" sz="1600" dirty="0">
                <a:solidFill>
                  <a:schemeClr val="tx2"/>
                </a:solidFill>
              </a:rPr>
              <a:t> </a:t>
            </a:r>
            <a:r>
              <a:rPr lang="ru-RU" sz="1600" dirty="0" err="1">
                <a:solidFill>
                  <a:schemeClr val="tx2"/>
                </a:solidFill>
              </a:rPr>
              <a:t>такі</a:t>
            </a:r>
            <a:r>
              <a:rPr lang="ru-RU" sz="1600" dirty="0">
                <a:solidFill>
                  <a:schemeClr val="tx2"/>
                </a:solidFill>
              </a:rPr>
              <a:t> </a:t>
            </a:r>
            <a:r>
              <a:rPr lang="ru-RU" sz="1600" dirty="0" err="1">
                <a:solidFill>
                  <a:schemeClr val="tx2"/>
                </a:solidFill>
              </a:rPr>
              <a:t>приклади</a:t>
            </a:r>
            <a:r>
              <a:rPr lang="ru-RU" sz="1600" dirty="0">
                <a:solidFill>
                  <a:schemeClr val="tx2"/>
                </a:solidFill>
              </a:rPr>
              <a:t> </a:t>
            </a:r>
            <a:r>
              <a:rPr lang="ru-RU" sz="1600" dirty="0" err="1">
                <a:solidFill>
                  <a:schemeClr val="tx2"/>
                </a:solidFill>
              </a:rPr>
              <a:t>існують</a:t>
            </a:r>
            <a:r>
              <a:rPr lang="ru-RU" sz="1600" dirty="0">
                <a:solidFill>
                  <a:schemeClr val="tx2"/>
                </a:solidFill>
              </a:rPr>
              <a:t>, </a:t>
            </a:r>
            <a:r>
              <a:rPr lang="ru-RU" sz="1600" dirty="0" err="1">
                <a:solidFill>
                  <a:schemeClr val="tx2"/>
                </a:solidFill>
              </a:rPr>
              <a:t>наприклад</a:t>
            </a:r>
            <a:r>
              <a:rPr lang="ru-RU" sz="1600" dirty="0">
                <a:solidFill>
                  <a:schemeClr val="tx2"/>
                </a:solidFill>
              </a:rPr>
              <a:t>, коли </a:t>
            </a:r>
            <a:r>
              <a:rPr lang="ru-RU" sz="1600" dirty="0" err="1">
                <a:solidFill>
                  <a:schemeClr val="tx2"/>
                </a:solidFill>
              </a:rPr>
              <a:t>деякі</a:t>
            </a:r>
            <a:r>
              <a:rPr lang="ru-RU" sz="1600" dirty="0">
                <a:solidFill>
                  <a:schemeClr val="tx2"/>
                </a:solidFill>
              </a:rPr>
              <a:t> люди </a:t>
            </a:r>
            <a:r>
              <a:rPr lang="ru-RU" sz="1600" dirty="0" err="1">
                <a:solidFill>
                  <a:schemeClr val="tx2"/>
                </a:solidFill>
              </a:rPr>
              <a:t>купляють</a:t>
            </a:r>
            <a:r>
              <a:rPr lang="ru-RU" sz="1600" dirty="0">
                <a:solidFill>
                  <a:schemeClr val="tx2"/>
                </a:solidFill>
              </a:rPr>
              <a:t> </a:t>
            </a:r>
            <a:r>
              <a:rPr lang="ru-RU" sz="1600" dirty="0" err="1">
                <a:solidFill>
                  <a:schemeClr val="tx2"/>
                </a:solidFill>
              </a:rPr>
              <a:t>розкішний</a:t>
            </a:r>
            <a:r>
              <a:rPr lang="ru-RU" sz="1600" dirty="0">
                <a:solidFill>
                  <a:schemeClr val="tx2"/>
                </a:solidFill>
              </a:rPr>
              <a:t> </a:t>
            </a:r>
            <a:r>
              <a:rPr lang="ru-RU" sz="1600" dirty="0" err="1">
                <a:solidFill>
                  <a:schemeClr val="tx2"/>
                </a:solidFill>
              </a:rPr>
              <a:t>автомобіль</a:t>
            </a:r>
            <a:r>
              <a:rPr lang="ru-RU" sz="1600" dirty="0">
                <a:solidFill>
                  <a:schemeClr val="tx2"/>
                </a:solidFill>
              </a:rPr>
              <a:t> </a:t>
            </a:r>
            <a:r>
              <a:rPr lang="ru-RU" sz="1600" dirty="0" err="1">
                <a:solidFill>
                  <a:schemeClr val="tx2"/>
                </a:solidFill>
              </a:rPr>
              <a:t>тільки</a:t>
            </a:r>
            <a:r>
              <a:rPr lang="ru-RU" sz="1600" dirty="0">
                <a:solidFill>
                  <a:schemeClr val="tx2"/>
                </a:solidFill>
              </a:rPr>
              <a:t> через </a:t>
            </a:r>
            <a:r>
              <a:rPr lang="ru-RU" sz="1600" dirty="0" err="1">
                <a:solidFill>
                  <a:schemeClr val="tx2"/>
                </a:solidFill>
              </a:rPr>
              <a:t>його</a:t>
            </a:r>
            <a:r>
              <a:rPr lang="ru-RU" sz="1600" dirty="0">
                <a:solidFill>
                  <a:schemeClr val="tx2"/>
                </a:solidFill>
              </a:rPr>
              <a:t> дороговизну. В </a:t>
            </a:r>
            <a:r>
              <a:rPr lang="ru-RU" sz="1600" dirty="0" err="1">
                <a:solidFill>
                  <a:schemeClr val="tx2"/>
                </a:solidFill>
              </a:rPr>
              <a:t>даному</a:t>
            </a:r>
            <a:r>
              <a:rPr lang="ru-RU" sz="1600" dirty="0">
                <a:solidFill>
                  <a:schemeClr val="tx2"/>
                </a:solidFill>
              </a:rPr>
              <a:t> </a:t>
            </a:r>
            <a:r>
              <a:rPr lang="ru-RU" sz="1600" dirty="0" err="1">
                <a:solidFill>
                  <a:schemeClr val="tx2"/>
                </a:solidFill>
              </a:rPr>
              <a:t>випадку</a:t>
            </a:r>
            <a:r>
              <a:rPr lang="ru-RU" sz="1600" dirty="0">
                <a:solidFill>
                  <a:schemeClr val="tx2"/>
                </a:solidFill>
              </a:rPr>
              <a:t> товаром є </a:t>
            </a:r>
            <a:r>
              <a:rPr lang="ru-RU" sz="1600" dirty="0" err="1">
                <a:solidFill>
                  <a:schemeClr val="tx2"/>
                </a:solidFill>
              </a:rPr>
              <a:t>фактично</a:t>
            </a:r>
            <a:r>
              <a:rPr lang="ru-RU" sz="1600" dirty="0">
                <a:solidFill>
                  <a:schemeClr val="tx2"/>
                </a:solidFill>
              </a:rPr>
              <a:t> престиж, а не </a:t>
            </a:r>
            <a:r>
              <a:rPr lang="ru-RU" sz="1600" dirty="0" err="1">
                <a:solidFill>
                  <a:schemeClr val="tx2"/>
                </a:solidFill>
              </a:rPr>
              <a:t>автомобіль</a:t>
            </a:r>
            <a:r>
              <a:rPr lang="ru-RU" sz="1600" dirty="0">
                <a:solidFill>
                  <a:schemeClr val="tx2"/>
                </a:solidFill>
              </a:rPr>
              <a:t>, тому, коли </a:t>
            </a:r>
            <a:r>
              <a:rPr lang="ru-RU" sz="1600" dirty="0" err="1">
                <a:solidFill>
                  <a:schemeClr val="tx2"/>
                </a:solidFill>
              </a:rPr>
              <a:t>ціна</a:t>
            </a:r>
            <a:r>
              <a:rPr lang="ru-RU" sz="1600" dirty="0">
                <a:solidFill>
                  <a:schemeClr val="tx2"/>
                </a:solidFill>
              </a:rPr>
              <a:t> </a:t>
            </a:r>
            <a:r>
              <a:rPr lang="ru-RU" sz="1600" dirty="0" err="1">
                <a:solidFill>
                  <a:schemeClr val="tx2"/>
                </a:solidFill>
              </a:rPr>
              <a:t>розкішних</a:t>
            </a:r>
            <a:r>
              <a:rPr lang="ru-RU" sz="1600" dirty="0">
                <a:solidFill>
                  <a:schemeClr val="tx2"/>
                </a:solidFill>
              </a:rPr>
              <a:t> </a:t>
            </a:r>
            <a:r>
              <a:rPr lang="ru-RU" sz="1600" dirty="0" err="1">
                <a:solidFill>
                  <a:schemeClr val="tx2"/>
                </a:solidFill>
              </a:rPr>
              <a:t>автомобілів</a:t>
            </a:r>
            <a:r>
              <a:rPr lang="ru-RU" sz="1600" dirty="0">
                <a:solidFill>
                  <a:schemeClr val="tx2"/>
                </a:solidFill>
              </a:rPr>
              <a:t> </a:t>
            </a:r>
            <a:r>
              <a:rPr lang="ru-RU" sz="1600" dirty="0" err="1">
                <a:solidFill>
                  <a:schemeClr val="tx2"/>
                </a:solidFill>
              </a:rPr>
              <a:t>зменшеньшується</a:t>
            </a:r>
            <a:r>
              <a:rPr lang="ru-RU" sz="1600" dirty="0">
                <a:solidFill>
                  <a:schemeClr val="tx2"/>
                </a:solidFill>
              </a:rPr>
              <a:t>, </a:t>
            </a:r>
            <a:r>
              <a:rPr lang="ru-RU" sz="1600" dirty="0" err="1">
                <a:solidFill>
                  <a:schemeClr val="tx2"/>
                </a:solidFill>
              </a:rPr>
              <a:t>це</a:t>
            </a:r>
            <a:r>
              <a:rPr lang="ru-RU" sz="1600" dirty="0">
                <a:solidFill>
                  <a:schemeClr val="tx2"/>
                </a:solidFill>
              </a:rPr>
              <a:t>, </a:t>
            </a:r>
            <a:r>
              <a:rPr lang="ru-RU" sz="1600" dirty="0" err="1">
                <a:solidFill>
                  <a:schemeClr val="tx2"/>
                </a:solidFill>
              </a:rPr>
              <a:t>фактично</a:t>
            </a:r>
            <a:r>
              <a:rPr lang="ru-RU" sz="1600" dirty="0">
                <a:solidFill>
                  <a:schemeClr val="tx2"/>
                </a:solidFill>
              </a:rPr>
              <a:t>, </a:t>
            </a:r>
            <a:r>
              <a:rPr lang="ru-RU" sz="1600" dirty="0" err="1">
                <a:solidFill>
                  <a:schemeClr val="tx2"/>
                </a:solidFill>
              </a:rPr>
              <a:t>змінює</a:t>
            </a:r>
            <a:r>
              <a:rPr lang="ru-RU" sz="1600" dirty="0">
                <a:solidFill>
                  <a:schemeClr val="tx2"/>
                </a:solidFill>
              </a:rPr>
              <a:t> </a:t>
            </a:r>
            <a:r>
              <a:rPr lang="ru-RU" sz="1600" dirty="0" err="1">
                <a:solidFill>
                  <a:schemeClr val="tx2"/>
                </a:solidFill>
              </a:rPr>
              <a:t>рівень</a:t>
            </a:r>
            <a:r>
              <a:rPr lang="ru-RU" sz="1600" dirty="0">
                <a:solidFill>
                  <a:schemeClr val="tx2"/>
                </a:solidFill>
              </a:rPr>
              <a:t> престижу, тому, коли </a:t>
            </a:r>
            <a:r>
              <a:rPr lang="ru-RU" sz="1600" dirty="0" err="1">
                <a:solidFill>
                  <a:schemeClr val="tx2"/>
                </a:solidFill>
              </a:rPr>
              <a:t>ціна</a:t>
            </a:r>
            <a:r>
              <a:rPr lang="ru-RU" sz="1600" dirty="0">
                <a:solidFill>
                  <a:schemeClr val="tx2"/>
                </a:solidFill>
              </a:rPr>
              <a:t> </a:t>
            </a:r>
            <a:r>
              <a:rPr lang="ru-RU" sz="1600" dirty="0" err="1">
                <a:solidFill>
                  <a:schemeClr val="tx2"/>
                </a:solidFill>
              </a:rPr>
              <a:t>зменшується</a:t>
            </a:r>
            <a:r>
              <a:rPr lang="ru-RU" sz="1600" dirty="0">
                <a:solidFill>
                  <a:schemeClr val="tx2"/>
                </a:solidFill>
              </a:rPr>
              <a:t>, </a:t>
            </a:r>
            <a:r>
              <a:rPr lang="ru-RU" sz="1600" dirty="0" err="1">
                <a:solidFill>
                  <a:schemeClr val="tx2"/>
                </a:solidFill>
              </a:rPr>
              <a:t>це</a:t>
            </a:r>
            <a:r>
              <a:rPr lang="ru-RU" sz="1600" dirty="0">
                <a:solidFill>
                  <a:schemeClr val="tx2"/>
                </a:solidFill>
              </a:rPr>
              <a:t> </a:t>
            </a:r>
            <a:r>
              <a:rPr lang="ru-RU" sz="1600" dirty="0" err="1">
                <a:solidFill>
                  <a:schemeClr val="tx2"/>
                </a:solidFill>
              </a:rPr>
              <a:t>зменшує</a:t>
            </a:r>
            <a:r>
              <a:rPr lang="ru-RU" sz="1600" dirty="0">
                <a:solidFill>
                  <a:schemeClr val="tx2"/>
                </a:solidFill>
              </a:rPr>
              <a:t> і </a:t>
            </a:r>
            <a:r>
              <a:rPr lang="ru-RU" sz="1600" dirty="0" err="1">
                <a:solidFill>
                  <a:schemeClr val="tx2"/>
                </a:solidFill>
              </a:rPr>
              <a:t>рівень</a:t>
            </a:r>
            <a:r>
              <a:rPr lang="ru-RU" sz="1600" dirty="0">
                <a:solidFill>
                  <a:schemeClr val="tx2"/>
                </a:solidFill>
              </a:rPr>
              <a:t> престижу товару. </a:t>
            </a:r>
            <a:r>
              <a:rPr lang="ru-RU" sz="1600" dirty="0" err="1">
                <a:solidFill>
                  <a:schemeClr val="tx2"/>
                </a:solidFill>
              </a:rPr>
              <a:t>Це</a:t>
            </a:r>
            <a:r>
              <a:rPr lang="ru-RU" sz="1600" dirty="0">
                <a:solidFill>
                  <a:schemeClr val="tx2"/>
                </a:solidFill>
              </a:rPr>
              <a:t> є прикладом так званого товару </a:t>
            </a:r>
            <a:r>
              <a:rPr lang="ru-RU" sz="1600" dirty="0" err="1">
                <a:solidFill>
                  <a:schemeClr val="tx2"/>
                </a:solidFill>
              </a:rPr>
              <a:t>Веблена</a:t>
            </a:r>
            <a:r>
              <a:rPr lang="ru-RU" sz="1600" dirty="0">
                <a:solidFill>
                  <a:schemeClr val="tx2"/>
                </a:solidFill>
              </a:rPr>
              <a:t>.</a:t>
            </a:r>
            <a:endParaRPr lang="uk-UA" sz="1600" dirty="0">
              <a:solidFill>
                <a:schemeClr val="tx2"/>
              </a:solidFill>
            </a:endParaRPr>
          </a:p>
        </p:txBody>
      </p:sp>
    </p:spTree>
    <p:extLst>
      <p:ext uri="{BB962C8B-B14F-4D97-AF65-F5344CB8AC3E}">
        <p14:creationId xmlns:p14="http://schemas.microsoft.com/office/powerpoint/2010/main" xmlns="" val="1096742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Державне регулювання</a:t>
            </a:r>
            <a:endParaRPr lang="uk-UA" dirty="0"/>
          </a:p>
        </p:txBody>
      </p:sp>
      <p:sp>
        <p:nvSpPr>
          <p:cNvPr id="3" name="Прямоугольник 2"/>
          <p:cNvSpPr/>
          <p:nvPr/>
        </p:nvSpPr>
        <p:spPr>
          <a:xfrm>
            <a:off x="405780" y="1052736"/>
            <a:ext cx="11449272" cy="2862322"/>
          </a:xfrm>
          <a:prstGeom prst="rect">
            <a:avLst/>
          </a:prstGeom>
        </p:spPr>
        <p:txBody>
          <a:bodyPr wrap="square">
            <a:spAutoFit/>
          </a:bodyPr>
          <a:lstStyle/>
          <a:p>
            <a:r>
              <a:rPr lang="uk-UA" dirty="0">
                <a:solidFill>
                  <a:schemeClr val="tx2"/>
                </a:solidFill>
              </a:rPr>
              <a:t>Навіть в країнах з ринковою економікою та найбільшим ступенем ринкової свободи ціни є об'єктом постійної уваги і регулювання з боку держави. Впливаючи на ціни, вона домагається здійснення певної кон'юнктури і структурної політики, приборкання інфляції, посилення </a:t>
            </a:r>
            <a:r>
              <a:rPr lang="uk-UA" dirty="0" err="1">
                <a:solidFill>
                  <a:schemeClr val="tx2"/>
                </a:solidFill>
              </a:rPr>
              <a:t>конкурентноспроможності</a:t>
            </a:r>
            <a:r>
              <a:rPr lang="uk-UA" dirty="0">
                <a:solidFill>
                  <a:schemeClr val="tx2"/>
                </a:solidFill>
              </a:rPr>
              <a:t> на світовому ринку. Державне регулювання цін носить законодавчий, адміністративний і судовий характер і здійснюється відповідними міністерствами, Центральним банком та ін. У багатьох країнах створені міжміністерські ради з питань цін з наглядовий-дорадчими функціями, експертні комітети та інші органи. Методи державного регулювання цін різноманітні. Це — спостереження і контроль за цінами з боку урядових органів; непрямий вплив на ціни; встановлення фіксованих пільгових цін і тарифів на товари і послуги, що вироблені в державному секторі економіки; передача прав встановлення цін на певні види товарів і контроль за ними з боку наднаціональних органів; податки та квоти.</a:t>
            </a:r>
          </a:p>
        </p:txBody>
      </p:sp>
    </p:spTree>
    <p:extLst>
      <p:ext uri="{BB962C8B-B14F-4D97-AF65-F5344CB8AC3E}">
        <p14:creationId xmlns:p14="http://schemas.microsoft.com/office/powerpoint/2010/main" xmlns="" val="38305539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Попит</a:t>
            </a:r>
            <a:endParaRPr lang="uk-UA" dirty="0"/>
          </a:p>
        </p:txBody>
      </p:sp>
      <p:sp>
        <p:nvSpPr>
          <p:cNvPr id="3" name="TextBox 2"/>
          <p:cNvSpPr txBox="1"/>
          <p:nvPr/>
        </p:nvSpPr>
        <p:spPr>
          <a:xfrm>
            <a:off x="261764" y="1124744"/>
            <a:ext cx="11593288" cy="5410712"/>
          </a:xfrm>
          <a:prstGeom prst="rect">
            <a:avLst/>
          </a:prstGeom>
          <a:noFill/>
        </p:spPr>
        <p:txBody>
          <a:bodyPr wrap="square" rtlCol="0">
            <a:spAutoFit/>
          </a:bodyPr>
          <a:lstStyle/>
          <a:p>
            <a:pPr>
              <a:lnSpc>
                <a:spcPct val="90000"/>
              </a:lnSpc>
            </a:pPr>
            <a:r>
              <a:rPr lang="ru-RU" sz="2400" b="1" dirty="0">
                <a:solidFill>
                  <a:schemeClr val="tx2"/>
                </a:solidFill>
                <a:latin typeface="Candara" pitchFamily="34" charset="0"/>
              </a:rPr>
              <a:t>Попит</a:t>
            </a:r>
            <a:r>
              <a:rPr lang="ru-RU" sz="2400" dirty="0">
                <a:solidFill>
                  <a:schemeClr val="tx2"/>
                </a:solidFill>
                <a:latin typeface="Candara" pitchFamily="34" charset="0"/>
              </a:rPr>
              <a:t> — </a:t>
            </a:r>
            <a:r>
              <a:rPr lang="ru-RU" sz="2400" dirty="0" err="1">
                <a:solidFill>
                  <a:schemeClr val="tx2"/>
                </a:solidFill>
                <a:latin typeface="Candara" pitchFamily="34" charset="0"/>
              </a:rPr>
              <a:t>це</a:t>
            </a:r>
            <a:r>
              <a:rPr lang="ru-RU" sz="2400" dirty="0">
                <a:solidFill>
                  <a:schemeClr val="tx2"/>
                </a:solidFill>
                <a:latin typeface="Candara" pitchFamily="34" charset="0"/>
              </a:rPr>
              <a:t> </a:t>
            </a:r>
            <a:r>
              <a:rPr lang="uk-UA" sz="2400" dirty="0" smtClean="0">
                <a:solidFill>
                  <a:schemeClr val="tx2"/>
                </a:solidFill>
                <a:latin typeface="Candara" pitchFamily="34" charset="0"/>
              </a:rPr>
              <a:t>запит</a:t>
            </a:r>
            <a:r>
              <a:rPr lang="ru-RU" sz="2400" dirty="0" smtClean="0">
                <a:solidFill>
                  <a:schemeClr val="tx2"/>
                </a:solidFill>
                <a:latin typeface="Candara" pitchFamily="34" charset="0"/>
              </a:rPr>
              <a:t> </a:t>
            </a:r>
            <a:r>
              <a:rPr lang="ru-RU" sz="2400" dirty="0">
                <a:solidFill>
                  <a:schemeClr val="tx2"/>
                </a:solidFill>
                <a:latin typeface="Candara" pitchFamily="34" charset="0"/>
              </a:rPr>
              <a:t>фактичного або </a:t>
            </a:r>
            <a:r>
              <a:rPr lang="ru-RU" sz="2400" dirty="0" err="1">
                <a:solidFill>
                  <a:schemeClr val="tx2"/>
                </a:solidFill>
                <a:latin typeface="Candara" pitchFamily="34" charset="0"/>
              </a:rPr>
              <a:t>потенційного</a:t>
            </a:r>
            <a:r>
              <a:rPr lang="ru-RU" sz="2400" dirty="0">
                <a:solidFill>
                  <a:schemeClr val="tx2"/>
                </a:solidFill>
                <a:latin typeface="Candara" pitchFamily="34" charset="0"/>
              </a:rPr>
              <a:t> </a:t>
            </a:r>
            <a:r>
              <a:rPr lang="ru-RU" sz="2400" dirty="0" err="1">
                <a:solidFill>
                  <a:schemeClr val="tx2"/>
                </a:solidFill>
                <a:latin typeface="Candara" pitchFamily="34" charset="0"/>
              </a:rPr>
              <a:t>покупця</a:t>
            </a:r>
            <a:r>
              <a:rPr lang="ru-RU" sz="2400" dirty="0">
                <a:solidFill>
                  <a:schemeClr val="tx2"/>
                </a:solidFill>
                <a:latin typeface="Candara" pitchFamily="34" charset="0"/>
              </a:rPr>
              <a:t>, </a:t>
            </a:r>
            <a:r>
              <a:rPr lang="ru-RU" sz="2400" dirty="0" err="1">
                <a:solidFill>
                  <a:schemeClr val="tx2"/>
                </a:solidFill>
                <a:latin typeface="Candara" pitchFamily="34" charset="0"/>
              </a:rPr>
              <a:t>споживача</a:t>
            </a:r>
            <a:r>
              <a:rPr lang="ru-RU" sz="2400" dirty="0">
                <a:solidFill>
                  <a:schemeClr val="tx2"/>
                </a:solidFill>
                <a:latin typeface="Candara" pitchFamily="34" charset="0"/>
              </a:rPr>
              <a:t> на </a:t>
            </a:r>
            <a:r>
              <a:rPr lang="ru-RU" sz="2400" dirty="0" err="1">
                <a:solidFill>
                  <a:schemeClr val="tx2"/>
                </a:solidFill>
                <a:latin typeface="Candara" pitchFamily="34" charset="0"/>
              </a:rPr>
              <a:t>придбання</a:t>
            </a:r>
            <a:r>
              <a:rPr lang="ru-RU" sz="2400" dirty="0">
                <a:solidFill>
                  <a:schemeClr val="tx2"/>
                </a:solidFill>
                <a:latin typeface="Candara" pitchFamily="34" charset="0"/>
              </a:rPr>
              <a:t> товару за </a:t>
            </a:r>
            <a:r>
              <a:rPr lang="ru-RU" sz="2400" dirty="0" err="1">
                <a:solidFill>
                  <a:schemeClr val="tx2"/>
                </a:solidFill>
                <a:latin typeface="Candara" pitchFamily="34" charset="0"/>
              </a:rPr>
              <a:t>наявних</a:t>
            </a:r>
            <a:r>
              <a:rPr lang="ru-RU" sz="2400" dirty="0">
                <a:solidFill>
                  <a:schemeClr val="tx2"/>
                </a:solidFill>
                <a:latin typeface="Candara" pitchFamily="34" charset="0"/>
              </a:rPr>
              <a:t> у </a:t>
            </a:r>
            <a:r>
              <a:rPr lang="ru-RU" sz="2400" dirty="0" err="1">
                <a:solidFill>
                  <a:schemeClr val="tx2"/>
                </a:solidFill>
                <a:latin typeface="Candara" pitchFamily="34" charset="0"/>
              </a:rPr>
              <a:t>нього</a:t>
            </a:r>
            <a:r>
              <a:rPr lang="ru-RU" sz="2400" dirty="0">
                <a:solidFill>
                  <a:schemeClr val="tx2"/>
                </a:solidFill>
                <a:latin typeface="Candara" pitchFamily="34" charset="0"/>
              </a:rPr>
              <a:t> </a:t>
            </a:r>
            <a:r>
              <a:rPr lang="ru-RU" sz="2400" dirty="0" err="1">
                <a:solidFill>
                  <a:schemeClr val="tx2"/>
                </a:solidFill>
                <a:latin typeface="Candara" pitchFamily="34" charset="0"/>
              </a:rPr>
              <a:t>коштів</a:t>
            </a:r>
            <a:r>
              <a:rPr lang="ru-RU" sz="2400" dirty="0">
                <a:solidFill>
                  <a:schemeClr val="tx2"/>
                </a:solidFill>
                <a:latin typeface="Candara" pitchFamily="34" charset="0"/>
              </a:rPr>
              <a:t>, </a:t>
            </a:r>
            <a:r>
              <a:rPr lang="ru-RU" sz="2400" dirty="0" err="1">
                <a:solidFill>
                  <a:schemeClr val="tx2"/>
                </a:solidFill>
                <a:latin typeface="Candara" pitchFamily="34" charset="0"/>
              </a:rPr>
              <a:t>що</a:t>
            </a:r>
            <a:r>
              <a:rPr lang="ru-RU" sz="2400" dirty="0">
                <a:solidFill>
                  <a:schemeClr val="tx2"/>
                </a:solidFill>
                <a:latin typeface="Candara" pitchFamily="34" charset="0"/>
              </a:rPr>
              <a:t> </a:t>
            </a:r>
            <a:r>
              <a:rPr lang="ru-RU" sz="2400" dirty="0" err="1">
                <a:solidFill>
                  <a:schemeClr val="tx2"/>
                </a:solidFill>
                <a:latin typeface="Candara" pitchFamily="34" charset="0"/>
              </a:rPr>
              <a:t>призначені</a:t>
            </a:r>
            <a:r>
              <a:rPr lang="ru-RU" sz="2400" dirty="0">
                <a:solidFill>
                  <a:schemeClr val="tx2"/>
                </a:solidFill>
                <a:latin typeface="Candara" pitchFamily="34" charset="0"/>
              </a:rPr>
              <a:t> для </a:t>
            </a:r>
            <a:r>
              <a:rPr lang="ru-RU" sz="2400" dirty="0" err="1">
                <a:solidFill>
                  <a:schemeClr val="tx2"/>
                </a:solidFill>
                <a:latin typeface="Candara" pitchFamily="34" charset="0"/>
              </a:rPr>
              <a:t>цієї</a:t>
            </a:r>
            <a:r>
              <a:rPr lang="ru-RU" sz="2400" dirty="0">
                <a:solidFill>
                  <a:schemeClr val="tx2"/>
                </a:solidFill>
                <a:latin typeface="Candara" pitchFamily="34" charset="0"/>
              </a:rPr>
              <a:t> покупки. Попит </a:t>
            </a:r>
            <a:r>
              <a:rPr lang="ru-RU" sz="2400" dirty="0" err="1">
                <a:solidFill>
                  <a:schemeClr val="tx2"/>
                </a:solidFill>
                <a:latin typeface="Candara" pitchFamily="34" charset="0"/>
              </a:rPr>
              <a:t>відображає</a:t>
            </a:r>
            <a:r>
              <a:rPr lang="ru-RU" sz="2400" dirty="0">
                <a:solidFill>
                  <a:schemeClr val="tx2"/>
                </a:solidFill>
                <a:latin typeface="Candara" pitchFamily="34" charset="0"/>
              </a:rPr>
              <a:t>, з одного боку, потребу </a:t>
            </a:r>
            <a:r>
              <a:rPr lang="ru-RU" sz="2400" dirty="0" err="1">
                <a:solidFill>
                  <a:schemeClr val="tx2"/>
                </a:solidFill>
                <a:latin typeface="Candara" pitchFamily="34" charset="0"/>
              </a:rPr>
              <a:t>покупця</a:t>
            </a:r>
            <a:r>
              <a:rPr lang="ru-RU" sz="2400" dirty="0">
                <a:solidFill>
                  <a:schemeClr val="tx2"/>
                </a:solidFill>
                <a:latin typeface="Candara" pitchFamily="34" charset="0"/>
              </a:rPr>
              <a:t> в </a:t>
            </a:r>
            <a:r>
              <a:rPr lang="ru-RU" sz="2400" dirty="0" err="1">
                <a:solidFill>
                  <a:schemeClr val="tx2"/>
                </a:solidFill>
                <a:latin typeface="Candara" pitchFamily="34" charset="0"/>
              </a:rPr>
              <a:t>деяких</a:t>
            </a:r>
            <a:r>
              <a:rPr lang="ru-RU" sz="2400" dirty="0">
                <a:solidFill>
                  <a:schemeClr val="tx2"/>
                </a:solidFill>
                <a:latin typeface="Candara" pitchFamily="34" charset="0"/>
              </a:rPr>
              <a:t> товарах або </a:t>
            </a:r>
            <a:r>
              <a:rPr lang="ru-RU" sz="2400" dirty="0" err="1">
                <a:solidFill>
                  <a:schemeClr val="tx2"/>
                </a:solidFill>
                <a:latin typeface="Candara" pitchFamily="34" charset="0"/>
              </a:rPr>
              <a:t>послугах</a:t>
            </a:r>
            <a:r>
              <a:rPr lang="ru-RU" sz="2400" dirty="0">
                <a:solidFill>
                  <a:schemeClr val="tx2"/>
                </a:solidFill>
                <a:latin typeface="Candara" pitchFamily="34" charset="0"/>
              </a:rPr>
              <a:t>, </a:t>
            </a:r>
            <a:r>
              <a:rPr lang="ru-RU" sz="2400" dirty="0" err="1">
                <a:solidFill>
                  <a:schemeClr val="tx2"/>
                </a:solidFill>
                <a:latin typeface="Candara" pitchFamily="34" charset="0"/>
              </a:rPr>
              <a:t>бажання</a:t>
            </a:r>
            <a:r>
              <a:rPr lang="ru-RU" sz="2400" dirty="0">
                <a:solidFill>
                  <a:schemeClr val="tx2"/>
                </a:solidFill>
                <a:latin typeface="Candara" pitchFamily="34" charset="0"/>
              </a:rPr>
              <a:t> </a:t>
            </a:r>
            <a:r>
              <a:rPr lang="ru-RU" sz="2400" dirty="0" err="1">
                <a:solidFill>
                  <a:schemeClr val="tx2"/>
                </a:solidFill>
                <a:latin typeface="Candara" pitchFamily="34" charset="0"/>
              </a:rPr>
              <a:t>придбати</a:t>
            </a:r>
            <a:r>
              <a:rPr lang="ru-RU" sz="2400" dirty="0">
                <a:solidFill>
                  <a:schemeClr val="tx2"/>
                </a:solidFill>
                <a:latin typeface="Candara" pitchFamily="34" charset="0"/>
              </a:rPr>
              <a:t> </a:t>
            </a:r>
            <a:r>
              <a:rPr lang="ru-RU" sz="2400" dirty="0" err="1">
                <a:solidFill>
                  <a:schemeClr val="tx2"/>
                </a:solidFill>
                <a:latin typeface="Candara" pitchFamily="34" charset="0"/>
              </a:rPr>
              <a:t>ці</a:t>
            </a:r>
            <a:r>
              <a:rPr lang="ru-RU" sz="2400" dirty="0">
                <a:solidFill>
                  <a:schemeClr val="tx2"/>
                </a:solidFill>
                <a:latin typeface="Candara" pitchFamily="34" charset="0"/>
              </a:rPr>
              <a:t> </a:t>
            </a:r>
            <a:r>
              <a:rPr lang="ru-RU" sz="2400" dirty="0" err="1">
                <a:solidFill>
                  <a:schemeClr val="tx2"/>
                </a:solidFill>
                <a:latin typeface="Candara" pitchFamily="34" charset="0"/>
              </a:rPr>
              <a:t>товари</a:t>
            </a:r>
            <a:r>
              <a:rPr lang="ru-RU" sz="2400" dirty="0">
                <a:solidFill>
                  <a:schemeClr val="tx2"/>
                </a:solidFill>
                <a:latin typeface="Candara" pitchFamily="34" charset="0"/>
              </a:rPr>
              <a:t> або </a:t>
            </a:r>
            <a:r>
              <a:rPr lang="ru-RU" sz="2400" dirty="0" err="1">
                <a:solidFill>
                  <a:schemeClr val="tx2"/>
                </a:solidFill>
                <a:latin typeface="Candara" pitchFamily="34" charset="0"/>
              </a:rPr>
              <a:t>послуги</a:t>
            </a:r>
            <a:r>
              <a:rPr lang="ru-RU" sz="2400" dirty="0">
                <a:solidFill>
                  <a:schemeClr val="tx2"/>
                </a:solidFill>
                <a:latin typeface="Candara" pitchFamily="34" charset="0"/>
              </a:rPr>
              <a:t> в </a:t>
            </a:r>
            <a:r>
              <a:rPr lang="ru-RU" sz="2400" dirty="0" err="1">
                <a:solidFill>
                  <a:schemeClr val="tx2"/>
                </a:solidFill>
                <a:latin typeface="Candara" pitchFamily="34" charset="0"/>
              </a:rPr>
              <a:t>певній</a:t>
            </a:r>
            <a:r>
              <a:rPr lang="ru-RU" sz="2400" dirty="0">
                <a:solidFill>
                  <a:schemeClr val="tx2"/>
                </a:solidFill>
                <a:latin typeface="Candara" pitchFamily="34" charset="0"/>
              </a:rPr>
              <a:t> </a:t>
            </a:r>
            <a:r>
              <a:rPr lang="ru-RU" sz="2400" dirty="0" err="1">
                <a:solidFill>
                  <a:schemeClr val="tx2"/>
                </a:solidFill>
                <a:latin typeface="Candara" pitchFamily="34" charset="0"/>
              </a:rPr>
              <a:t>кількості</a:t>
            </a:r>
            <a:r>
              <a:rPr lang="ru-RU" sz="2400" dirty="0">
                <a:solidFill>
                  <a:schemeClr val="tx2"/>
                </a:solidFill>
                <a:latin typeface="Candara" pitchFamily="34" charset="0"/>
              </a:rPr>
              <a:t> і, з </a:t>
            </a:r>
            <a:r>
              <a:rPr lang="ru-RU" sz="2400" dirty="0" err="1">
                <a:solidFill>
                  <a:schemeClr val="tx2"/>
                </a:solidFill>
                <a:latin typeface="Candara" pitchFamily="34" charset="0"/>
              </a:rPr>
              <a:t>іншого</a:t>
            </a:r>
            <a:r>
              <a:rPr lang="ru-RU" sz="2400" dirty="0">
                <a:solidFill>
                  <a:schemeClr val="tx2"/>
                </a:solidFill>
                <a:latin typeface="Candara" pitchFamily="34" charset="0"/>
              </a:rPr>
              <a:t> боку, </a:t>
            </a:r>
            <a:r>
              <a:rPr lang="ru-RU" sz="2400" dirty="0" err="1">
                <a:solidFill>
                  <a:schemeClr val="tx2"/>
                </a:solidFill>
                <a:latin typeface="Candara" pitchFamily="34" charset="0"/>
              </a:rPr>
              <a:t>можливість</a:t>
            </a:r>
            <a:r>
              <a:rPr lang="ru-RU" sz="2400" dirty="0">
                <a:solidFill>
                  <a:schemeClr val="tx2"/>
                </a:solidFill>
                <a:latin typeface="Candara" pitchFamily="34" charset="0"/>
              </a:rPr>
              <a:t> </a:t>
            </a:r>
            <a:r>
              <a:rPr lang="ru-RU" sz="2400" dirty="0" err="1">
                <a:solidFill>
                  <a:schemeClr val="tx2"/>
                </a:solidFill>
                <a:latin typeface="Candara" pitchFamily="34" charset="0"/>
              </a:rPr>
              <a:t>сплатити</a:t>
            </a:r>
            <a:r>
              <a:rPr lang="ru-RU" sz="2400" dirty="0">
                <a:solidFill>
                  <a:schemeClr val="tx2"/>
                </a:solidFill>
                <a:latin typeface="Candara" pitchFamily="34" charset="0"/>
              </a:rPr>
              <a:t> за покупку по </a:t>
            </a:r>
            <a:r>
              <a:rPr lang="ru-RU" sz="2400" dirty="0" err="1">
                <a:solidFill>
                  <a:schemeClr val="tx2"/>
                </a:solidFill>
                <a:latin typeface="Candara" pitchFamily="34" charset="0"/>
              </a:rPr>
              <a:t>цінах</a:t>
            </a:r>
            <a:r>
              <a:rPr lang="ru-RU" sz="2400" dirty="0">
                <a:solidFill>
                  <a:schemeClr val="tx2"/>
                </a:solidFill>
                <a:latin typeface="Candara" pitchFamily="34" charset="0"/>
              </a:rPr>
              <a:t>, </a:t>
            </a:r>
            <a:r>
              <a:rPr lang="ru-RU" sz="2400" dirty="0" err="1">
                <a:solidFill>
                  <a:schemeClr val="tx2"/>
                </a:solidFill>
                <a:latin typeface="Candara" pitchFamily="34" charset="0"/>
              </a:rPr>
              <a:t>що</a:t>
            </a:r>
            <a:r>
              <a:rPr lang="ru-RU" sz="2400" dirty="0">
                <a:solidFill>
                  <a:schemeClr val="tx2"/>
                </a:solidFill>
                <a:latin typeface="Candara" pitchFamily="34" charset="0"/>
              </a:rPr>
              <a:t> </a:t>
            </a:r>
            <a:r>
              <a:rPr lang="ru-RU" sz="2400" dirty="0" err="1">
                <a:solidFill>
                  <a:schemeClr val="tx2"/>
                </a:solidFill>
                <a:latin typeface="Candara" pitchFamily="34" charset="0"/>
              </a:rPr>
              <a:t>знаходяться</a:t>
            </a:r>
            <a:r>
              <a:rPr lang="ru-RU" sz="2400" dirty="0">
                <a:solidFill>
                  <a:schemeClr val="tx2"/>
                </a:solidFill>
                <a:latin typeface="Candara" pitchFamily="34" charset="0"/>
              </a:rPr>
              <a:t> в межах «доступного» </a:t>
            </a:r>
            <a:r>
              <a:rPr lang="ru-RU" sz="2400" dirty="0" err="1">
                <a:solidFill>
                  <a:schemeClr val="tx2"/>
                </a:solidFill>
                <a:latin typeface="Candara" pitchFamily="34" charset="0"/>
              </a:rPr>
              <a:t>діапазону</a:t>
            </a:r>
            <a:r>
              <a:rPr lang="ru-RU" sz="2400" dirty="0">
                <a:solidFill>
                  <a:schemeClr val="tx2"/>
                </a:solidFill>
                <a:latin typeface="Candara" pitchFamily="34" charset="0"/>
              </a:rPr>
              <a:t>.</a:t>
            </a:r>
          </a:p>
          <a:p>
            <a:pPr>
              <a:lnSpc>
                <a:spcPct val="90000"/>
              </a:lnSpc>
            </a:pPr>
            <a:endParaRPr lang="ru-RU" sz="2400" dirty="0">
              <a:solidFill>
                <a:schemeClr val="tx2"/>
              </a:solidFill>
              <a:latin typeface="Candara" pitchFamily="34" charset="0"/>
            </a:endParaRPr>
          </a:p>
          <a:p>
            <a:pPr>
              <a:lnSpc>
                <a:spcPct val="90000"/>
              </a:lnSpc>
            </a:pPr>
            <a:r>
              <a:rPr lang="ru-RU" sz="2400" dirty="0">
                <a:solidFill>
                  <a:schemeClr val="tx2"/>
                </a:solidFill>
                <a:latin typeface="Candara" pitchFamily="34" charset="0"/>
              </a:rPr>
              <a:t>Разом з </a:t>
            </a:r>
            <a:r>
              <a:rPr lang="ru-RU" sz="2400" dirty="0" err="1">
                <a:solidFill>
                  <a:schemeClr val="tx2"/>
                </a:solidFill>
                <a:latin typeface="Candara" pitchFamily="34" charset="0"/>
              </a:rPr>
              <a:t>цими</a:t>
            </a:r>
            <a:r>
              <a:rPr lang="ru-RU" sz="2400" dirty="0">
                <a:solidFill>
                  <a:schemeClr val="tx2"/>
                </a:solidFill>
                <a:latin typeface="Candara" pitchFamily="34" charset="0"/>
              </a:rPr>
              <a:t> </a:t>
            </a:r>
            <a:r>
              <a:rPr lang="ru-RU" sz="2400" dirty="0" err="1">
                <a:solidFill>
                  <a:schemeClr val="tx2"/>
                </a:solidFill>
                <a:latin typeface="Candara" pitchFamily="34" charset="0"/>
              </a:rPr>
              <a:t>узагальненими</a:t>
            </a:r>
            <a:r>
              <a:rPr lang="ru-RU" sz="2400" dirty="0">
                <a:solidFill>
                  <a:schemeClr val="tx2"/>
                </a:solidFill>
                <a:latin typeface="Candara" pitchFamily="34" charset="0"/>
              </a:rPr>
              <a:t> </a:t>
            </a:r>
            <a:r>
              <a:rPr lang="ru-RU" sz="2400" dirty="0" err="1">
                <a:solidFill>
                  <a:schemeClr val="tx2"/>
                </a:solidFill>
                <a:latin typeface="Candara" pitchFamily="34" charset="0"/>
              </a:rPr>
              <a:t>визначеннями</a:t>
            </a:r>
            <a:r>
              <a:rPr lang="ru-RU" sz="2400" dirty="0">
                <a:solidFill>
                  <a:schemeClr val="tx2"/>
                </a:solidFill>
                <a:latin typeface="Candara" pitchFamily="34" charset="0"/>
              </a:rPr>
              <a:t> попит </a:t>
            </a:r>
            <a:r>
              <a:rPr lang="ru-RU" sz="2400" dirty="0" err="1">
                <a:solidFill>
                  <a:schemeClr val="tx2"/>
                </a:solidFill>
                <a:latin typeface="Candara" pitchFamily="34" charset="0"/>
              </a:rPr>
              <a:t>характеризується</a:t>
            </a:r>
            <a:r>
              <a:rPr lang="ru-RU" sz="2400" dirty="0">
                <a:solidFill>
                  <a:schemeClr val="tx2"/>
                </a:solidFill>
                <a:latin typeface="Candara" pitchFamily="34" charset="0"/>
              </a:rPr>
              <a:t> рядом </a:t>
            </a:r>
            <a:r>
              <a:rPr lang="ru-RU" sz="2400" dirty="0" err="1">
                <a:solidFill>
                  <a:schemeClr val="tx2"/>
                </a:solidFill>
                <a:latin typeface="Candara" pitchFamily="34" charset="0"/>
              </a:rPr>
              <a:t>властивостей</a:t>
            </a:r>
            <a:r>
              <a:rPr lang="ru-RU" sz="2400" dirty="0">
                <a:solidFill>
                  <a:schemeClr val="tx2"/>
                </a:solidFill>
                <a:latin typeface="Candara" pitchFamily="34" charset="0"/>
              </a:rPr>
              <a:t> і </a:t>
            </a:r>
            <a:r>
              <a:rPr lang="ru-RU" sz="2400" dirty="0" err="1">
                <a:solidFill>
                  <a:schemeClr val="tx2"/>
                </a:solidFill>
                <a:latin typeface="Candara" pitchFamily="34" charset="0"/>
              </a:rPr>
              <a:t>кількісних</a:t>
            </a:r>
            <a:r>
              <a:rPr lang="ru-RU" sz="2400" dirty="0">
                <a:solidFill>
                  <a:schemeClr val="tx2"/>
                </a:solidFill>
                <a:latin typeface="Candara" pitchFamily="34" charset="0"/>
              </a:rPr>
              <a:t> </a:t>
            </a:r>
            <a:r>
              <a:rPr lang="ru-RU" sz="2400" dirty="0" err="1">
                <a:solidFill>
                  <a:schemeClr val="tx2"/>
                </a:solidFill>
                <a:latin typeface="Candara" pitchFamily="34" charset="0"/>
              </a:rPr>
              <a:t>параметрів</a:t>
            </a:r>
            <a:r>
              <a:rPr lang="ru-RU" sz="2400" dirty="0">
                <a:solidFill>
                  <a:schemeClr val="tx2"/>
                </a:solidFill>
                <a:latin typeface="Candara" pitchFamily="34" charset="0"/>
              </a:rPr>
              <a:t>, з </a:t>
            </a:r>
            <a:r>
              <a:rPr lang="ru-RU" sz="2400" dirty="0" err="1">
                <a:solidFill>
                  <a:schemeClr val="tx2"/>
                </a:solidFill>
                <a:latin typeface="Candara" pitchFamily="34" charset="0"/>
              </a:rPr>
              <a:t>яких</a:t>
            </a:r>
            <a:r>
              <a:rPr lang="ru-RU" sz="2400" dirty="0">
                <a:solidFill>
                  <a:schemeClr val="tx2"/>
                </a:solidFill>
                <a:latin typeface="Candara" pitchFamily="34" charset="0"/>
              </a:rPr>
              <a:t> перш за все </a:t>
            </a:r>
            <a:r>
              <a:rPr lang="ru-RU" sz="2400" dirty="0" err="1">
                <a:solidFill>
                  <a:schemeClr val="tx2"/>
                </a:solidFill>
                <a:latin typeface="Candara" pitchFamily="34" charset="0"/>
              </a:rPr>
              <a:t>слід</a:t>
            </a:r>
            <a:r>
              <a:rPr lang="ru-RU" sz="2400" dirty="0">
                <a:solidFill>
                  <a:schemeClr val="tx2"/>
                </a:solidFill>
                <a:latin typeface="Candara" pitchFamily="34" charset="0"/>
              </a:rPr>
              <a:t> </a:t>
            </a:r>
            <a:r>
              <a:rPr lang="ru-RU" sz="2400" dirty="0" err="1">
                <a:solidFill>
                  <a:schemeClr val="tx2"/>
                </a:solidFill>
                <a:latin typeface="Candara" pitchFamily="34" charset="0"/>
              </a:rPr>
              <a:t>виділити</a:t>
            </a:r>
            <a:r>
              <a:rPr lang="ru-RU" sz="2400" dirty="0">
                <a:solidFill>
                  <a:schemeClr val="tx2"/>
                </a:solidFill>
                <a:latin typeface="Candara" pitchFamily="34" charset="0"/>
              </a:rPr>
              <a:t> </a:t>
            </a:r>
            <a:r>
              <a:rPr lang="ru-RU" sz="2400" dirty="0" err="1">
                <a:solidFill>
                  <a:schemeClr val="tx2"/>
                </a:solidFill>
                <a:latin typeface="Candara" pitchFamily="34" charset="0"/>
              </a:rPr>
              <a:t>об'єм</a:t>
            </a:r>
            <a:r>
              <a:rPr lang="ru-RU" sz="2400" dirty="0">
                <a:solidFill>
                  <a:schemeClr val="tx2"/>
                </a:solidFill>
                <a:latin typeface="Candara" pitchFamily="34" charset="0"/>
              </a:rPr>
              <a:t> або величину </a:t>
            </a:r>
            <a:r>
              <a:rPr lang="ru-RU" sz="2400" dirty="0" err="1">
                <a:solidFill>
                  <a:schemeClr val="tx2"/>
                </a:solidFill>
                <a:latin typeface="Candara" pitchFamily="34" charset="0"/>
              </a:rPr>
              <a:t>попиту</a:t>
            </a:r>
            <a:r>
              <a:rPr lang="ru-RU" sz="2400" dirty="0">
                <a:solidFill>
                  <a:schemeClr val="tx2"/>
                </a:solidFill>
                <a:latin typeface="Candara" pitchFamily="34" charset="0"/>
              </a:rPr>
              <a:t>. З </a:t>
            </a:r>
            <a:r>
              <a:rPr lang="ru-RU" sz="2400" dirty="0" err="1">
                <a:solidFill>
                  <a:schemeClr val="tx2"/>
                </a:solidFill>
                <a:latin typeface="Candara" pitchFamily="34" charset="0"/>
              </a:rPr>
              <a:t>позицій</a:t>
            </a:r>
            <a:r>
              <a:rPr lang="ru-RU" sz="2400" dirty="0">
                <a:solidFill>
                  <a:schemeClr val="tx2"/>
                </a:solidFill>
                <a:latin typeface="Candara" pitchFamily="34" charset="0"/>
              </a:rPr>
              <a:t> </a:t>
            </a:r>
            <a:r>
              <a:rPr lang="ru-RU" sz="2400" dirty="0" err="1">
                <a:solidFill>
                  <a:schemeClr val="tx2"/>
                </a:solidFill>
                <a:latin typeface="Candara" pitchFamily="34" charset="0"/>
              </a:rPr>
              <a:t>кількісного</a:t>
            </a:r>
            <a:r>
              <a:rPr lang="ru-RU" sz="2400" dirty="0">
                <a:solidFill>
                  <a:schemeClr val="tx2"/>
                </a:solidFill>
                <a:latin typeface="Candara" pitchFamily="34" charset="0"/>
              </a:rPr>
              <a:t> </a:t>
            </a:r>
            <a:r>
              <a:rPr lang="ru-RU" sz="2400" dirty="0" err="1">
                <a:solidFill>
                  <a:schemeClr val="tx2"/>
                </a:solidFill>
                <a:latin typeface="Candara" pitchFamily="34" charset="0"/>
              </a:rPr>
              <a:t>виміру</a:t>
            </a:r>
            <a:r>
              <a:rPr lang="ru-RU" sz="2400" dirty="0">
                <a:solidFill>
                  <a:schemeClr val="tx2"/>
                </a:solidFill>
                <a:latin typeface="Candara" pitchFamily="34" charset="0"/>
              </a:rPr>
              <a:t> попит на товар, </a:t>
            </a:r>
            <a:r>
              <a:rPr lang="ru-RU" sz="2400" dirty="0" err="1">
                <a:solidFill>
                  <a:schemeClr val="tx2"/>
                </a:solidFill>
                <a:latin typeface="Candara" pitchFamily="34" charset="0"/>
              </a:rPr>
              <a:t>розуміється</a:t>
            </a:r>
            <a:r>
              <a:rPr lang="ru-RU" sz="2400" dirty="0">
                <a:solidFill>
                  <a:schemeClr val="tx2"/>
                </a:solidFill>
                <a:latin typeface="Candara" pitchFamily="34" charset="0"/>
              </a:rPr>
              <a:t> як </a:t>
            </a:r>
            <a:r>
              <a:rPr lang="ru-RU" sz="2400" dirty="0" err="1">
                <a:solidFill>
                  <a:schemeClr val="tx2"/>
                </a:solidFill>
                <a:latin typeface="Candara" pitchFamily="34" charset="0"/>
              </a:rPr>
              <a:t>об'єм</a:t>
            </a:r>
            <a:r>
              <a:rPr lang="ru-RU" sz="2400" dirty="0">
                <a:solidFill>
                  <a:schemeClr val="tx2"/>
                </a:solidFill>
                <a:latin typeface="Candara" pitchFamily="34" charset="0"/>
              </a:rPr>
              <a:t> </a:t>
            </a:r>
            <a:r>
              <a:rPr lang="ru-RU" sz="2400" dirty="0" err="1">
                <a:solidFill>
                  <a:schemeClr val="tx2"/>
                </a:solidFill>
                <a:latin typeface="Candara" pitchFamily="34" charset="0"/>
              </a:rPr>
              <a:t>попиту</a:t>
            </a:r>
            <a:r>
              <a:rPr lang="ru-RU" sz="2400" dirty="0">
                <a:solidFill>
                  <a:schemeClr val="tx2"/>
                </a:solidFill>
                <a:latin typeface="Candara" pitchFamily="34" charset="0"/>
              </a:rPr>
              <a:t>, </a:t>
            </a:r>
            <a:r>
              <a:rPr lang="ru-RU" sz="2400" dirty="0" err="1">
                <a:solidFill>
                  <a:schemeClr val="tx2"/>
                </a:solidFill>
                <a:latin typeface="Candara" pitchFamily="34" charset="0"/>
              </a:rPr>
              <a:t>означає</a:t>
            </a:r>
            <a:r>
              <a:rPr lang="ru-RU" sz="2400" dirty="0">
                <a:solidFill>
                  <a:schemeClr val="tx2"/>
                </a:solidFill>
                <a:latin typeface="Candara" pitchFamily="34" charset="0"/>
              </a:rPr>
              <a:t> кількість </a:t>
            </a:r>
            <a:r>
              <a:rPr lang="ru-RU" sz="2400" dirty="0" err="1">
                <a:solidFill>
                  <a:schemeClr val="tx2"/>
                </a:solidFill>
                <a:latin typeface="Candara" pitchFamily="34" charset="0"/>
              </a:rPr>
              <a:t>даного</a:t>
            </a:r>
            <a:r>
              <a:rPr lang="ru-RU" sz="2400" dirty="0">
                <a:solidFill>
                  <a:schemeClr val="tx2"/>
                </a:solidFill>
                <a:latin typeface="Candara" pitchFamily="34" charset="0"/>
              </a:rPr>
              <a:t> товару, яку </a:t>
            </a:r>
            <a:r>
              <a:rPr lang="ru-RU" sz="2400" dirty="0" err="1">
                <a:solidFill>
                  <a:schemeClr val="tx2"/>
                </a:solidFill>
                <a:latin typeface="Candara" pitchFamily="34" charset="0"/>
              </a:rPr>
              <a:t>покупці</a:t>
            </a:r>
            <a:r>
              <a:rPr lang="ru-RU" sz="2400" dirty="0">
                <a:solidFill>
                  <a:schemeClr val="tx2"/>
                </a:solidFill>
                <a:latin typeface="Candara" pitchFamily="34" charset="0"/>
              </a:rPr>
              <a:t> (</a:t>
            </a:r>
            <a:r>
              <a:rPr lang="ru-RU" sz="2400" dirty="0" err="1">
                <a:solidFill>
                  <a:schemeClr val="tx2"/>
                </a:solidFill>
                <a:latin typeface="Candara" pitchFamily="34" charset="0"/>
              </a:rPr>
              <a:t>споживачі</a:t>
            </a:r>
            <a:r>
              <a:rPr lang="ru-RU" sz="2400" dirty="0">
                <a:solidFill>
                  <a:schemeClr val="tx2"/>
                </a:solidFill>
                <a:latin typeface="Candara" pitchFamily="34" charset="0"/>
              </a:rPr>
              <a:t>) </a:t>
            </a:r>
            <a:r>
              <a:rPr lang="ru-RU" sz="2400" dirty="0" err="1">
                <a:solidFill>
                  <a:schemeClr val="tx2"/>
                </a:solidFill>
                <a:latin typeface="Candara" pitchFamily="34" charset="0"/>
              </a:rPr>
              <a:t>бажають</a:t>
            </a:r>
            <a:r>
              <a:rPr lang="ru-RU" sz="2400" dirty="0">
                <a:solidFill>
                  <a:schemeClr val="tx2"/>
                </a:solidFill>
                <a:latin typeface="Candara" pitchFamily="34" charset="0"/>
              </a:rPr>
              <a:t>, </a:t>
            </a:r>
            <a:r>
              <a:rPr lang="ru-RU" sz="2400" dirty="0" err="1">
                <a:solidFill>
                  <a:schemeClr val="tx2"/>
                </a:solidFill>
                <a:latin typeface="Candara" pitchFamily="34" charset="0"/>
              </a:rPr>
              <a:t>готові</a:t>
            </a:r>
            <a:r>
              <a:rPr lang="ru-RU" sz="2400" dirty="0">
                <a:solidFill>
                  <a:schemeClr val="tx2"/>
                </a:solidFill>
                <a:latin typeface="Candara" pitchFamily="34" charset="0"/>
              </a:rPr>
              <a:t> і </a:t>
            </a:r>
            <a:r>
              <a:rPr lang="ru-RU" sz="2400" dirty="0" err="1">
                <a:solidFill>
                  <a:schemeClr val="tx2"/>
                </a:solidFill>
                <a:latin typeface="Candara" pitchFamily="34" charset="0"/>
              </a:rPr>
              <a:t>мають</a:t>
            </a:r>
            <a:r>
              <a:rPr lang="ru-RU" sz="2400" dirty="0">
                <a:solidFill>
                  <a:schemeClr val="tx2"/>
                </a:solidFill>
                <a:latin typeface="Candara" pitchFamily="34" charset="0"/>
              </a:rPr>
              <a:t> </a:t>
            </a:r>
            <a:r>
              <a:rPr lang="ru-RU" sz="2400" dirty="0" err="1">
                <a:solidFill>
                  <a:schemeClr val="tx2"/>
                </a:solidFill>
                <a:latin typeface="Candara" pitchFamily="34" charset="0"/>
              </a:rPr>
              <a:t>грошову</a:t>
            </a:r>
            <a:r>
              <a:rPr lang="ru-RU" sz="2400" dirty="0">
                <a:solidFill>
                  <a:schemeClr val="tx2"/>
                </a:solidFill>
                <a:latin typeface="Candara" pitchFamily="34" charset="0"/>
              </a:rPr>
              <a:t> </a:t>
            </a:r>
            <a:r>
              <a:rPr lang="ru-RU" sz="2400" dirty="0" err="1">
                <a:solidFill>
                  <a:schemeClr val="tx2"/>
                </a:solidFill>
                <a:latin typeface="Candara" pitchFamily="34" charset="0"/>
              </a:rPr>
              <a:t>можливість</a:t>
            </a:r>
            <a:r>
              <a:rPr lang="ru-RU" sz="2400" dirty="0">
                <a:solidFill>
                  <a:schemeClr val="tx2"/>
                </a:solidFill>
                <a:latin typeface="Candara" pitchFamily="34" charset="0"/>
              </a:rPr>
              <a:t> </a:t>
            </a:r>
            <a:r>
              <a:rPr lang="uk-UA" sz="2400" dirty="0" smtClean="0">
                <a:solidFill>
                  <a:schemeClr val="tx2"/>
                </a:solidFill>
                <a:latin typeface="Candara" pitchFamily="34" charset="0"/>
              </a:rPr>
              <a:t>придбати</a:t>
            </a:r>
            <a:r>
              <a:rPr lang="ru-RU" sz="2400" dirty="0" smtClean="0">
                <a:solidFill>
                  <a:schemeClr val="tx2"/>
                </a:solidFill>
                <a:latin typeface="Candara" pitchFamily="34" charset="0"/>
              </a:rPr>
              <a:t> </a:t>
            </a:r>
            <a:r>
              <a:rPr lang="ru-RU" sz="2400" dirty="0">
                <a:solidFill>
                  <a:schemeClr val="tx2"/>
                </a:solidFill>
                <a:latin typeface="Candara" pitchFamily="34" charset="0"/>
              </a:rPr>
              <a:t>за </a:t>
            </a:r>
            <a:r>
              <a:rPr lang="en-US" sz="2400" dirty="0" err="1" smtClean="0">
                <a:solidFill>
                  <a:schemeClr val="tx2"/>
                </a:solidFill>
                <a:latin typeface="Candara" pitchFamily="34" charset="0"/>
              </a:rPr>
              <a:t>деякий</a:t>
            </a:r>
            <a:r>
              <a:rPr lang="ru-RU" sz="2400" dirty="0" smtClean="0">
                <a:solidFill>
                  <a:schemeClr val="tx2"/>
                </a:solidFill>
                <a:latin typeface="Candara" pitchFamily="34" charset="0"/>
              </a:rPr>
              <a:t> </a:t>
            </a:r>
            <a:r>
              <a:rPr lang="ru-RU" sz="2400" dirty="0" err="1">
                <a:solidFill>
                  <a:schemeClr val="tx2"/>
                </a:solidFill>
                <a:latin typeface="Candara" pitchFamily="34" charset="0"/>
              </a:rPr>
              <a:t>період</a:t>
            </a:r>
            <a:r>
              <a:rPr lang="ru-RU" sz="2400" dirty="0">
                <a:solidFill>
                  <a:schemeClr val="tx2"/>
                </a:solidFill>
                <a:latin typeface="Candara" pitchFamily="34" charset="0"/>
              </a:rPr>
              <a:t> за </a:t>
            </a:r>
            <a:r>
              <a:rPr lang="ru-RU" sz="2400" dirty="0" err="1">
                <a:solidFill>
                  <a:schemeClr val="tx2"/>
                </a:solidFill>
                <a:latin typeface="Candara" pitchFamily="34" charset="0"/>
              </a:rPr>
              <a:t>певними</a:t>
            </a:r>
            <a:r>
              <a:rPr lang="ru-RU" sz="2400" dirty="0">
                <a:solidFill>
                  <a:schemeClr val="tx2"/>
                </a:solidFill>
                <a:latin typeface="Candara" pitchFamily="34" charset="0"/>
              </a:rPr>
              <a:t> </a:t>
            </a:r>
            <a:r>
              <a:rPr lang="ru-RU" sz="2400" dirty="0" err="1">
                <a:solidFill>
                  <a:schemeClr val="tx2"/>
                </a:solidFill>
                <a:latin typeface="Candara" pitchFamily="34" charset="0"/>
              </a:rPr>
              <a:t>цінами</a:t>
            </a:r>
            <a:r>
              <a:rPr lang="ru-RU" sz="2400" dirty="0">
                <a:solidFill>
                  <a:schemeClr val="tx2"/>
                </a:solidFill>
                <a:latin typeface="Candara" pitchFamily="34" charset="0"/>
              </a:rPr>
              <a:t>. </a:t>
            </a:r>
            <a:r>
              <a:rPr lang="ru-RU" sz="2400" dirty="0" err="1">
                <a:solidFill>
                  <a:schemeClr val="tx2"/>
                </a:solidFill>
                <a:latin typeface="Candara" pitchFamily="34" charset="0"/>
              </a:rPr>
              <a:t>Іншими</a:t>
            </a:r>
            <a:r>
              <a:rPr lang="ru-RU" sz="2400" dirty="0">
                <a:solidFill>
                  <a:schemeClr val="tx2"/>
                </a:solidFill>
                <a:latin typeface="Candara" pitchFamily="34" charset="0"/>
              </a:rPr>
              <a:t> словами — попит як </a:t>
            </a:r>
            <a:r>
              <a:rPr lang="ru-RU" sz="2400" dirty="0" err="1">
                <a:solidFill>
                  <a:schemeClr val="tx2"/>
                </a:solidFill>
                <a:latin typeface="Candara" pitchFamily="34" charset="0"/>
              </a:rPr>
              <a:t>об'ємний</a:t>
            </a:r>
            <a:r>
              <a:rPr lang="ru-RU" sz="2400" dirty="0">
                <a:solidFill>
                  <a:schemeClr val="tx2"/>
                </a:solidFill>
                <a:latin typeface="Candara" pitchFamily="34" charset="0"/>
              </a:rPr>
              <a:t> </a:t>
            </a:r>
            <a:r>
              <a:rPr lang="ru-RU" sz="2400" dirty="0" err="1">
                <a:solidFill>
                  <a:schemeClr val="tx2"/>
                </a:solidFill>
                <a:latin typeface="Candara" pitchFamily="34" charset="0"/>
              </a:rPr>
              <a:t>показник</a:t>
            </a:r>
            <a:r>
              <a:rPr lang="ru-RU" sz="2400" dirty="0">
                <a:solidFill>
                  <a:schemeClr val="tx2"/>
                </a:solidFill>
                <a:latin typeface="Candara" pitchFamily="34" charset="0"/>
              </a:rPr>
              <a:t> </a:t>
            </a:r>
            <a:r>
              <a:rPr lang="ru-RU" sz="2400" dirty="0" err="1">
                <a:solidFill>
                  <a:schemeClr val="tx2"/>
                </a:solidFill>
                <a:latin typeface="Candara" pitchFamily="34" charset="0"/>
              </a:rPr>
              <a:t>характеризує</a:t>
            </a:r>
            <a:r>
              <a:rPr lang="ru-RU" sz="2400" dirty="0">
                <a:solidFill>
                  <a:schemeClr val="tx2"/>
                </a:solidFill>
                <a:latin typeface="Candara" pitchFamily="34" charset="0"/>
              </a:rPr>
              <a:t> кількість продукту, яку </a:t>
            </a:r>
            <a:r>
              <a:rPr lang="ru-RU" sz="2400" dirty="0" err="1">
                <a:solidFill>
                  <a:schemeClr val="tx2"/>
                </a:solidFill>
                <a:latin typeface="Candara" pitchFamily="34" charset="0"/>
              </a:rPr>
              <a:t>покупці</a:t>
            </a:r>
            <a:r>
              <a:rPr lang="ru-RU" sz="2400" dirty="0">
                <a:solidFill>
                  <a:schemeClr val="tx2"/>
                </a:solidFill>
                <a:latin typeface="Candara" pitchFamily="34" charset="0"/>
              </a:rPr>
              <a:t> </a:t>
            </a:r>
            <a:r>
              <a:rPr lang="ru-RU" sz="2400" dirty="0" err="1">
                <a:solidFill>
                  <a:schemeClr val="tx2"/>
                </a:solidFill>
                <a:latin typeface="Candara" pitchFamily="34" charset="0"/>
              </a:rPr>
              <a:t>здатні</a:t>
            </a:r>
            <a:r>
              <a:rPr lang="ru-RU" sz="2400" dirty="0">
                <a:solidFill>
                  <a:schemeClr val="tx2"/>
                </a:solidFill>
                <a:latin typeface="Candara" pitchFamily="34" charset="0"/>
              </a:rPr>
              <a:t>, </a:t>
            </a:r>
            <a:r>
              <a:rPr lang="ru-RU" sz="2400" dirty="0" err="1">
                <a:solidFill>
                  <a:schemeClr val="tx2"/>
                </a:solidFill>
                <a:latin typeface="Candara" pitchFamily="34" charset="0"/>
              </a:rPr>
              <a:t>мають</a:t>
            </a:r>
            <a:r>
              <a:rPr lang="ru-RU" sz="2400" dirty="0">
                <a:solidFill>
                  <a:schemeClr val="tx2"/>
                </a:solidFill>
                <a:latin typeface="Candara" pitchFamily="34" charset="0"/>
              </a:rPr>
              <a:t> </a:t>
            </a:r>
            <a:r>
              <a:rPr lang="ru-RU" sz="2400" dirty="0" err="1">
                <a:solidFill>
                  <a:schemeClr val="tx2"/>
                </a:solidFill>
                <a:latin typeface="Candara" pitchFamily="34" charset="0"/>
              </a:rPr>
              <a:t>намір</a:t>
            </a:r>
            <a:r>
              <a:rPr lang="ru-RU" sz="2400" dirty="0">
                <a:solidFill>
                  <a:schemeClr val="tx2"/>
                </a:solidFill>
                <a:latin typeface="Candara" pitchFamily="34" charset="0"/>
              </a:rPr>
              <a:t>, </a:t>
            </a:r>
            <a:r>
              <a:rPr lang="ru-RU" sz="2400" dirty="0" err="1">
                <a:solidFill>
                  <a:schemeClr val="tx2"/>
                </a:solidFill>
                <a:latin typeface="Candara" pitchFamily="34" charset="0"/>
              </a:rPr>
              <a:t>будуть</a:t>
            </a:r>
            <a:r>
              <a:rPr lang="ru-RU" sz="2400" dirty="0">
                <a:solidFill>
                  <a:schemeClr val="tx2"/>
                </a:solidFill>
                <a:latin typeface="Candara" pitchFamily="34" charset="0"/>
              </a:rPr>
              <a:t>, </a:t>
            </a:r>
            <a:r>
              <a:rPr lang="uk-UA" sz="2400" dirty="0" smtClean="0">
                <a:solidFill>
                  <a:schemeClr val="tx2"/>
                </a:solidFill>
                <a:latin typeface="Candara" pitchFamily="34" charset="0"/>
              </a:rPr>
              <a:t>купувати</a:t>
            </a:r>
            <a:r>
              <a:rPr lang="ru-RU" sz="2400" dirty="0" smtClean="0">
                <a:solidFill>
                  <a:schemeClr val="tx2"/>
                </a:solidFill>
                <a:latin typeface="Candara" pitchFamily="34" charset="0"/>
              </a:rPr>
              <a:t> </a:t>
            </a:r>
            <a:r>
              <a:rPr lang="ru-RU" sz="2400" dirty="0">
                <a:solidFill>
                  <a:schemeClr val="tx2"/>
                </a:solidFill>
                <a:latin typeface="Candara" pitchFamily="34" charset="0"/>
              </a:rPr>
              <a:t>по </a:t>
            </a:r>
            <a:r>
              <a:rPr lang="ru-RU" sz="2400" dirty="0" err="1">
                <a:solidFill>
                  <a:schemeClr val="tx2"/>
                </a:solidFill>
                <a:latin typeface="Candara" pitchFamily="34" charset="0"/>
              </a:rPr>
              <a:t>різних</a:t>
            </a:r>
            <a:r>
              <a:rPr lang="ru-RU" sz="2400" dirty="0">
                <a:solidFill>
                  <a:schemeClr val="tx2"/>
                </a:solidFill>
                <a:latin typeface="Candara" pitchFamily="34" charset="0"/>
              </a:rPr>
              <a:t> </a:t>
            </a:r>
            <a:r>
              <a:rPr lang="ru-RU" sz="2400" dirty="0" err="1">
                <a:solidFill>
                  <a:schemeClr val="tx2"/>
                </a:solidFill>
                <a:latin typeface="Candara" pitchFamily="34" charset="0"/>
              </a:rPr>
              <a:t>можливих</a:t>
            </a:r>
            <a:r>
              <a:rPr lang="ru-RU" sz="2400" dirty="0">
                <a:solidFill>
                  <a:schemeClr val="tx2"/>
                </a:solidFill>
                <a:latin typeface="Candara" pitchFamily="34" charset="0"/>
              </a:rPr>
              <a:t> </a:t>
            </a:r>
            <a:r>
              <a:rPr lang="ru-RU" sz="2400" dirty="0" err="1">
                <a:solidFill>
                  <a:schemeClr val="tx2"/>
                </a:solidFill>
                <a:latin typeface="Candara" pitchFamily="34" charset="0"/>
              </a:rPr>
              <a:t>цінах.Але</a:t>
            </a:r>
            <a:r>
              <a:rPr lang="ru-RU" sz="2400" dirty="0">
                <a:solidFill>
                  <a:schemeClr val="tx2"/>
                </a:solidFill>
                <a:latin typeface="Candara" pitchFamily="34" charset="0"/>
              </a:rPr>
              <a:t> </a:t>
            </a:r>
            <a:r>
              <a:rPr lang="ru-RU" sz="2400" dirty="0" err="1">
                <a:solidFill>
                  <a:schemeClr val="tx2"/>
                </a:solidFill>
                <a:latin typeface="Candara" pitchFamily="34" charset="0"/>
              </a:rPr>
              <a:t>окрім</a:t>
            </a:r>
            <a:r>
              <a:rPr lang="ru-RU" sz="2400" dirty="0">
                <a:solidFill>
                  <a:schemeClr val="tx2"/>
                </a:solidFill>
                <a:latin typeface="Candara" pitchFamily="34" charset="0"/>
              </a:rPr>
              <a:t> ціни на величину </a:t>
            </a:r>
            <a:r>
              <a:rPr lang="ru-RU" sz="2400" dirty="0" err="1">
                <a:solidFill>
                  <a:schemeClr val="tx2"/>
                </a:solidFill>
                <a:latin typeface="Candara" pitchFamily="34" charset="0"/>
              </a:rPr>
              <a:t>попиту</a:t>
            </a:r>
            <a:r>
              <a:rPr lang="ru-RU" sz="2400" dirty="0">
                <a:solidFill>
                  <a:schemeClr val="tx2"/>
                </a:solidFill>
                <a:latin typeface="Candara" pitchFamily="34" charset="0"/>
              </a:rPr>
              <a:t> </a:t>
            </a:r>
            <a:r>
              <a:rPr lang="ru-RU" sz="2400" dirty="0" err="1">
                <a:solidFill>
                  <a:schemeClr val="tx2"/>
                </a:solidFill>
                <a:latin typeface="Candara" pitchFamily="34" charset="0"/>
              </a:rPr>
              <a:t>впливає</a:t>
            </a:r>
            <a:r>
              <a:rPr lang="ru-RU" sz="2400" dirty="0">
                <a:solidFill>
                  <a:schemeClr val="tx2"/>
                </a:solidFill>
                <a:latin typeface="Candara" pitchFamily="34" charset="0"/>
              </a:rPr>
              <a:t> і ряд </a:t>
            </a:r>
            <a:r>
              <a:rPr lang="ru-RU" sz="2400" dirty="0" err="1">
                <a:solidFill>
                  <a:schemeClr val="tx2"/>
                </a:solidFill>
                <a:latin typeface="Candara" pitchFamily="34" charset="0"/>
              </a:rPr>
              <a:t>інших</a:t>
            </a:r>
            <a:r>
              <a:rPr lang="ru-RU" sz="2400" dirty="0">
                <a:solidFill>
                  <a:schemeClr val="tx2"/>
                </a:solidFill>
                <a:latin typeface="Candara" pitchFamily="34" charset="0"/>
              </a:rPr>
              <a:t> </a:t>
            </a:r>
            <a:r>
              <a:rPr lang="ru-RU" sz="2400" dirty="0" err="1">
                <a:solidFill>
                  <a:schemeClr val="tx2"/>
                </a:solidFill>
                <a:latin typeface="Candara" pitchFamily="34" charset="0"/>
              </a:rPr>
              <a:t>чинників</a:t>
            </a:r>
            <a:r>
              <a:rPr lang="ru-RU" sz="2400" dirty="0">
                <a:solidFill>
                  <a:schemeClr val="tx2"/>
                </a:solidFill>
                <a:latin typeface="Candara" pitchFamily="34" charset="0"/>
              </a:rPr>
              <a:t>, </a:t>
            </a:r>
            <a:r>
              <a:rPr lang="ru-RU" sz="2400" dirty="0" err="1">
                <a:solidFill>
                  <a:schemeClr val="tx2"/>
                </a:solidFill>
                <a:latin typeface="Candara" pitchFamily="34" charset="0"/>
              </a:rPr>
              <a:t>які</a:t>
            </a:r>
            <a:r>
              <a:rPr lang="ru-RU" sz="2400" dirty="0">
                <a:solidFill>
                  <a:schemeClr val="tx2"/>
                </a:solidFill>
                <a:latin typeface="Candara" pitchFamily="34" charset="0"/>
              </a:rPr>
              <a:t> </a:t>
            </a:r>
            <a:r>
              <a:rPr lang="ru-RU" sz="2400" dirty="0" err="1">
                <a:solidFill>
                  <a:schemeClr val="tx2"/>
                </a:solidFill>
                <a:latin typeface="Candara" pitchFamily="34" charset="0"/>
              </a:rPr>
              <a:t>іноді</a:t>
            </a:r>
            <a:r>
              <a:rPr lang="ru-RU" sz="2400" dirty="0">
                <a:solidFill>
                  <a:schemeClr val="tx2"/>
                </a:solidFill>
                <a:latin typeface="Candara" pitchFamily="34" charset="0"/>
              </a:rPr>
              <a:t> </a:t>
            </a:r>
            <a:r>
              <a:rPr lang="ru-RU" sz="2400" dirty="0" err="1">
                <a:solidFill>
                  <a:schemeClr val="tx2"/>
                </a:solidFill>
                <a:latin typeface="Candara" pitchFamily="34" charset="0"/>
              </a:rPr>
              <a:t>називають</a:t>
            </a:r>
            <a:r>
              <a:rPr lang="ru-RU" sz="2400" dirty="0">
                <a:solidFill>
                  <a:schemeClr val="tx2"/>
                </a:solidFill>
                <a:latin typeface="Candara" pitchFamily="34" charset="0"/>
              </a:rPr>
              <a:t> </a:t>
            </a:r>
            <a:r>
              <a:rPr lang="ru-RU" sz="2400" dirty="0" err="1">
                <a:solidFill>
                  <a:schemeClr val="tx2"/>
                </a:solidFill>
                <a:latin typeface="Candara" pitchFamily="34" charset="0"/>
              </a:rPr>
              <a:t>неціновими</a:t>
            </a:r>
            <a:r>
              <a:rPr lang="ru-RU" sz="2400" dirty="0">
                <a:solidFill>
                  <a:schemeClr val="tx2"/>
                </a:solidFill>
                <a:latin typeface="Candara" pitchFamily="34" charset="0"/>
              </a:rPr>
              <a:t>. </a:t>
            </a:r>
            <a:r>
              <a:rPr lang="ru-RU" sz="2400" dirty="0" err="1">
                <a:solidFill>
                  <a:schemeClr val="tx2"/>
                </a:solidFill>
                <a:latin typeface="Candara" pitchFamily="34" charset="0"/>
              </a:rPr>
              <a:t>Це</a:t>
            </a:r>
            <a:r>
              <a:rPr lang="ru-RU" sz="2400" dirty="0">
                <a:solidFill>
                  <a:schemeClr val="tx2"/>
                </a:solidFill>
                <a:latin typeface="Candara" pitchFamily="34" charset="0"/>
              </a:rPr>
              <a:t> перш за все </a:t>
            </a:r>
            <a:r>
              <a:rPr lang="ru-RU" sz="2400" dirty="0" err="1">
                <a:solidFill>
                  <a:schemeClr val="tx2"/>
                </a:solidFill>
                <a:latin typeface="Candara" pitchFamily="34" charset="0"/>
              </a:rPr>
              <a:t>споживчі</a:t>
            </a:r>
            <a:r>
              <a:rPr lang="ru-RU" sz="2400" dirty="0">
                <a:solidFill>
                  <a:schemeClr val="tx2"/>
                </a:solidFill>
                <a:latin typeface="Candara" pitchFamily="34" charset="0"/>
              </a:rPr>
              <a:t> </a:t>
            </a:r>
            <a:r>
              <a:rPr lang="ru-RU" sz="2400" dirty="0" err="1">
                <a:solidFill>
                  <a:schemeClr val="tx2"/>
                </a:solidFill>
                <a:latin typeface="Candara" pitchFamily="34" charset="0"/>
              </a:rPr>
              <a:t>смаки</a:t>
            </a:r>
            <a:r>
              <a:rPr lang="ru-RU" sz="2400" dirty="0">
                <a:solidFill>
                  <a:schemeClr val="tx2"/>
                </a:solidFill>
                <a:latin typeface="Candara" pitchFamily="34" charset="0"/>
              </a:rPr>
              <a:t>, мода, величина </a:t>
            </a:r>
            <a:r>
              <a:rPr lang="ru-RU" sz="2400" dirty="0" err="1">
                <a:solidFill>
                  <a:schemeClr val="tx2"/>
                </a:solidFill>
                <a:latin typeface="Candara" pitchFamily="34" charset="0"/>
              </a:rPr>
              <a:t>доходів</a:t>
            </a:r>
            <a:r>
              <a:rPr lang="ru-RU" sz="2400" dirty="0">
                <a:solidFill>
                  <a:schemeClr val="tx2"/>
                </a:solidFill>
                <a:latin typeface="Candara" pitchFamily="34" charset="0"/>
              </a:rPr>
              <a:t> (</a:t>
            </a:r>
            <a:r>
              <a:rPr lang="ru-RU" sz="2400" dirty="0" err="1">
                <a:solidFill>
                  <a:schemeClr val="tx2"/>
                </a:solidFill>
                <a:latin typeface="Candara" pitchFamily="34" charset="0"/>
              </a:rPr>
              <a:t>купівельна</a:t>
            </a:r>
            <a:r>
              <a:rPr lang="ru-RU" sz="2400" dirty="0">
                <a:solidFill>
                  <a:schemeClr val="tx2"/>
                </a:solidFill>
                <a:latin typeface="Candara" pitchFamily="34" charset="0"/>
              </a:rPr>
              <a:t> </a:t>
            </a:r>
            <a:r>
              <a:rPr lang="ru-RU" sz="2400" dirty="0" err="1">
                <a:solidFill>
                  <a:schemeClr val="tx2"/>
                </a:solidFill>
                <a:latin typeface="Candara" pitchFamily="34" charset="0"/>
              </a:rPr>
              <a:t>спроможність</a:t>
            </a:r>
            <a:r>
              <a:rPr lang="ru-RU" sz="2400" dirty="0">
                <a:solidFill>
                  <a:schemeClr val="tx2"/>
                </a:solidFill>
                <a:latin typeface="Candara" pitchFamily="34" charset="0"/>
              </a:rPr>
              <a:t>), величина </a:t>
            </a:r>
            <a:r>
              <a:rPr lang="ru-RU" sz="2400" dirty="0" err="1">
                <a:solidFill>
                  <a:schemeClr val="tx2"/>
                </a:solidFill>
                <a:latin typeface="Candara" pitchFamily="34" charset="0"/>
              </a:rPr>
              <a:t>цін</a:t>
            </a:r>
            <a:r>
              <a:rPr lang="ru-RU" sz="2400" dirty="0">
                <a:solidFill>
                  <a:schemeClr val="tx2"/>
                </a:solidFill>
                <a:latin typeface="Candara" pitchFamily="34" charset="0"/>
              </a:rPr>
              <a:t> на інші </a:t>
            </a:r>
            <a:r>
              <a:rPr lang="ru-RU" sz="2400" dirty="0" err="1">
                <a:solidFill>
                  <a:schemeClr val="tx2"/>
                </a:solidFill>
                <a:latin typeface="Candara" pitchFamily="34" charset="0"/>
              </a:rPr>
              <a:t>товари</a:t>
            </a:r>
            <a:r>
              <a:rPr lang="ru-RU" sz="2400" dirty="0">
                <a:solidFill>
                  <a:schemeClr val="tx2"/>
                </a:solidFill>
                <a:latin typeface="Candara" pitchFamily="34" charset="0"/>
              </a:rPr>
              <a:t>, </a:t>
            </a:r>
            <a:r>
              <a:rPr lang="ru-RU" sz="2400" dirty="0" err="1">
                <a:solidFill>
                  <a:schemeClr val="tx2"/>
                </a:solidFill>
                <a:latin typeface="Candara" pitchFamily="34" charset="0"/>
              </a:rPr>
              <a:t>можливість</a:t>
            </a:r>
            <a:r>
              <a:rPr lang="ru-RU" sz="2400" dirty="0">
                <a:solidFill>
                  <a:schemeClr val="tx2"/>
                </a:solidFill>
                <a:latin typeface="Candara" pitchFamily="34" charset="0"/>
              </a:rPr>
              <a:t> </a:t>
            </a:r>
            <a:r>
              <a:rPr lang="ru-RU" sz="2400" dirty="0" err="1">
                <a:solidFill>
                  <a:schemeClr val="tx2"/>
                </a:solidFill>
                <a:latin typeface="Candara" pitchFamily="34" charset="0"/>
              </a:rPr>
              <a:t>заміщення</a:t>
            </a:r>
            <a:r>
              <a:rPr lang="ru-RU" sz="2400" dirty="0">
                <a:solidFill>
                  <a:schemeClr val="tx2"/>
                </a:solidFill>
                <a:latin typeface="Candara" pitchFamily="34" charset="0"/>
              </a:rPr>
              <a:t> </a:t>
            </a:r>
            <a:r>
              <a:rPr lang="ru-RU" sz="2400" dirty="0" err="1">
                <a:solidFill>
                  <a:schemeClr val="tx2"/>
                </a:solidFill>
                <a:latin typeface="Candara" pitchFamily="34" charset="0"/>
              </a:rPr>
              <a:t>даного</a:t>
            </a:r>
            <a:r>
              <a:rPr lang="ru-RU" sz="2400" dirty="0">
                <a:solidFill>
                  <a:schemeClr val="tx2"/>
                </a:solidFill>
                <a:latin typeface="Candara" pitchFamily="34" charset="0"/>
              </a:rPr>
              <a:t> товару </a:t>
            </a:r>
            <a:r>
              <a:rPr lang="ru-RU" sz="2400" dirty="0" err="1">
                <a:solidFill>
                  <a:schemeClr val="tx2"/>
                </a:solidFill>
                <a:latin typeface="Candara" pitchFamily="34" charset="0"/>
              </a:rPr>
              <a:t>іншими</a:t>
            </a:r>
            <a:r>
              <a:rPr lang="ru-RU" sz="2400" dirty="0">
                <a:solidFill>
                  <a:schemeClr val="tx2"/>
                </a:solidFill>
                <a:latin typeface="Candara" pitchFamily="34" charset="0"/>
              </a:rPr>
              <a:t>.</a:t>
            </a:r>
            <a:endParaRPr lang="uk-UA" sz="2400" dirty="0">
              <a:solidFill>
                <a:schemeClr val="tx2"/>
              </a:solidFill>
              <a:latin typeface="Candara" pitchFamily="34" charset="0"/>
            </a:endParaRPr>
          </a:p>
        </p:txBody>
      </p:sp>
    </p:spTree>
    <p:extLst>
      <p:ext uri="{BB962C8B-B14F-4D97-AF65-F5344CB8AC3E}">
        <p14:creationId xmlns:p14="http://schemas.microsoft.com/office/powerpoint/2010/main" xmlns="" val="353414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Закон попиту</a:t>
            </a:r>
            <a:endParaRPr lang="uk-UA" dirty="0"/>
          </a:p>
        </p:txBody>
      </p:sp>
      <p:sp>
        <p:nvSpPr>
          <p:cNvPr id="3" name="TextBox 2"/>
          <p:cNvSpPr txBox="1"/>
          <p:nvPr/>
        </p:nvSpPr>
        <p:spPr>
          <a:xfrm>
            <a:off x="333772" y="1052736"/>
            <a:ext cx="11449272" cy="3139321"/>
          </a:xfrm>
          <a:prstGeom prst="rect">
            <a:avLst/>
          </a:prstGeom>
          <a:noFill/>
        </p:spPr>
        <p:txBody>
          <a:bodyPr wrap="square" rtlCol="0">
            <a:spAutoFit/>
          </a:bodyPr>
          <a:lstStyle/>
          <a:p>
            <a:pPr>
              <a:lnSpc>
                <a:spcPct val="90000"/>
              </a:lnSpc>
            </a:pPr>
            <a:r>
              <a:rPr lang="uk-UA" sz="2000" b="1" dirty="0" smtClean="0">
                <a:solidFill>
                  <a:schemeClr val="tx2"/>
                </a:solidFill>
              </a:rPr>
              <a:t>Закон попиту </a:t>
            </a:r>
            <a:r>
              <a:rPr lang="uk-UA" sz="2000" dirty="0" smtClean="0">
                <a:solidFill>
                  <a:schemeClr val="tx2"/>
                </a:solidFill>
              </a:rPr>
              <a:t>— </a:t>
            </a:r>
            <a:r>
              <a:rPr lang="uk-UA" sz="2000" dirty="0">
                <a:solidFill>
                  <a:schemeClr val="tx2"/>
                </a:solidFill>
              </a:rPr>
              <a:t>величина (об'єм) попиту зменшується у міру збільшення ціни товару. Математично це означає, що між величиною попиту і ціною існує обернено пропорційна залежність (проте не обов'язково у вигляді гіперболічно представлено формулою </a:t>
            </a:r>
            <a:r>
              <a:rPr lang="en-US" sz="2000" dirty="0">
                <a:solidFill>
                  <a:schemeClr val="tx2"/>
                </a:solidFill>
              </a:rPr>
              <a:t>y=a/x). </a:t>
            </a:r>
            <a:r>
              <a:rPr lang="uk-UA" sz="2000" dirty="0">
                <a:solidFill>
                  <a:schemeClr val="tx2"/>
                </a:solidFill>
              </a:rPr>
              <a:t>Тобто підвищення ціни викликає зниження величини попиту, зниження ж ціни викликає підвищення величини попиту.</a:t>
            </a:r>
          </a:p>
          <a:p>
            <a:pPr>
              <a:lnSpc>
                <a:spcPct val="90000"/>
              </a:lnSpc>
            </a:pPr>
            <a:endParaRPr lang="uk-UA" sz="2000" dirty="0">
              <a:solidFill>
                <a:schemeClr val="tx2"/>
              </a:solidFill>
            </a:endParaRPr>
          </a:p>
          <a:p>
            <a:pPr>
              <a:lnSpc>
                <a:spcPct val="90000"/>
              </a:lnSpc>
            </a:pPr>
            <a:r>
              <a:rPr lang="uk-UA" sz="2000" dirty="0">
                <a:solidFill>
                  <a:schemeClr val="tx2"/>
                </a:solidFill>
              </a:rPr>
              <a:t>Природа закону попиту не складна. Якщо у покупця є певна сума грошей на придбання даного товару, то він зможе купити тим менше товару, що більша ціна і навпаки. Звичайно, реальна картина набагато складніша, оскільки покупець може залучити додаткові кошти, придбати замість даного товару інший — товар субститут. Але в цілому закон попиту відображає головну тенденцію — згортання об'єму закупівель зі зростанням цін на товар в умовах, коли грошові можливості покупця обмежені певною межею.</a:t>
            </a:r>
          </a:p>
        </p:txBody>
      </p:sp>
      <p:sp>
        <p:nvSpPr>
          <p:cNvPr id="4" name="TextBox 3"/>
          <p:cNvSpPr txBox="1"/>
          <p:nvPr/>
        </p:nvSpPr>
        <p:spPr>
          <a:xfrm>
            <a:off x="333772" y="4192057"/>
            <a:ext cx="5184576" cy="369332"/>
          </a:xfrm>
          <a:prstGeom prst="rect">
            <a:avLst/>
          </a:prstGeom>
          <a:noFill/>
        </p:spPr>
        <p:txBody>
          <a:bodyPr wrap="square" rtlCol="0">
            <a:spAutoFit/>
          </a:bodyPr>
          <a:lstStyle/>
          <a:p>
            <a:pPr>
              <a:lnSpc>
                <a:spcPct val="90000"/>
              </a:lnSpc>
            </a:pPr>
            <a:r>
              <a:rPr lang="uk-UA" sz="2000" dirty="0" smtClean="0">
                <a:solidFill>
                  <a:schemeClr val="tx2"/>
                </a:solidFill>
              </a:rPr>
              <a:t>Нецінові фактори, які впливають на попит:</a:t>
            </a:r>
            <a:endParaRPr lang="uk-UA" sz="2000" dirty="0">
              <a:solidFill>
                <a:schemeClr val="tx2"/>
              </a:solidFill>
            </a:endParaRPr>
          </a:p>
        </p:txBody>
      </p:sp>
      <p:sp>
        <p:nvSpPr>
          <p:cNvPr id="5" name="TextBox 4"/>
          <p:cNvSpPr txBox="1"/>
          <p:nvPr/>
        </p:nvSpPr>
        <p:spPr>
          <a:xfrm>
            <a:off x="765820" y="4561389"/>
            <a:ext cx="5472608" cy="1477328"/>
          </a:xfrm>
          <a:prstGeom prst="rect">
            <a:avLst/>
          </a:prstGeom>
          <a:noFill/>
        </p:spPr>
        <p:txBody>
          <a:bodyPr wrap="square" rtlCol="0">
            <a:spAutoFit/>
          </a:bodyPr>
          <a:lstStyle/>
          <a:p>
            <a:pPr marL="342900" indent="-342900">
              <a:lnSpc>
                <a:spcPct val="90000"/>
              </a:lnSpc>
              <a:buFont typeface="Arial" pitchFamily="34" charset="0"/>
              <a:buChar char="•"/>
            </a:pPr>
            <a:r>
              <a:rPr lang="uk-UA" sz="2000" dirty="0" smtClean="0">
                <a:solidFill>
                  <a:schemeClr val="tx2"/>
                </a:solidFill>
              </a:rPr>
              <a:t>рівень доходів у суспільстві;</a:t>
            </a:r>
          </a:p>
          <a:p>
            <a:pPr marL="342900" indent="-342900">
              <a:lnSpc>
                <a:spcPct val="90000"/>
              </a:lnSpc>
              <a:buFont typeface="Arial" pitchFamily="34" charset="0"/>
              <a:buChar char="•"/>
            </a:pPr>
            <a:r>
              <a:rPr lang="uk-UA" sz="2000" dirty="0" smtClean="0">
                <a:solidFill>
                  <a:schemeClr val="tx2"/>
                </a:solidFill>
              </a:rPr>
              <a:t>розміри ринку;</a:t>
            </a:r>
          </a:p>
          <a:p>
            <a:pPr marL="342900" indent="-342900">
              <a:lnSpc>
                <a:spcPct val="90000"/>
              </a:lnSpc>
              <a:buFont typeface="Arial" pitchFamily="34" charset="0"/>
              <a:buChar char="•"/>
            </a:pPr>
            <a:r>
              <a:rPr lang="uk-UA" sz="2000" dirty="0" smtClean="0">
                <a:solidFill>
                  <a:schemeClr val="tx2"/>
                </a:solidFill>
              </a:rPr>
              <a:t>мода, сезонність;</a:t>
            </a:r>
          </a:p>
          <a:p>
            <a:pPr marL="342900" indent="-342900">
              <a:lnSpc>
                <a:spcPct val="90000"/>
              </a:lnSpc>
              <a:buFont typeface="Arial" pitchFamily="34" charset="0"/>
              <a:buChar char="•"/>
            </a:pPr>
            <a:r>
              <a:rPr lang="uk-UA" sz="2000" dirty="0" smtClean="0">
                <a:solidFill>
                  <a:schemeClr val="tx2"/>
                </a:solidFill>
              </a:rPr>
              <a:t>наявність товарів-субститутів (замінників);</a:t>
            </a:r>
          </a:p>
          <a:p>
            <a:pPr marL="342900" indent="-342900">
              <a:lnSpc>
                <a:spcPct val="90000"/>
              </a:lnSpc>
              <a:buFont typeface="Arial" pitchFamily="34" charset="0"/>
              <a:buChar char="•"/>
            </a:pPr>
            <a:r>
              <a:rPr lang="uk-UA" sz="2000" dirty="0" smtClean="0">
                <a:solidFill>
                  <a:schemeClr val="tx2"/>
                </a:solidFill>
              </a:rPr>
              <a:t>інфляційні очікування.</a:t>
            </a:r>
            <a:endParaRPr lang="uk-UA" sz="2000" dirty="0">
              <a:solidFill>
                <a:schemeClr val="tx2"/>
              </a:solidFill>
            </a:endParaRPr>
          </a:p>
        </p:txBody>
      </p:sp>
    </p:spTree>
    <p:extLst>
      <p:ext uri="{BB962C8B-B14F-4D97-AF65-F5344CB8AC3E}">
        <p14:creationId xmlns:p14="http://schemas.microsoft.com/office/powerpoint/2010/main" xmlns="" val="521387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Еластичність попиту</a:t>
            </a:r>
            <a:endParaRPr lang="uk-UA" dirty="0"/>
          </a:p>
        </p:txBody>
      </p:sp>
      <p:sp>
        <p:nvSpPr>
          <p:cNvPr id="4" name="TextBox 3"/>
          <p:cNvSpPr txBox="1"/>
          <p:nvPr/>
        </p:nvSpPr>
        <p:spPr>
          <a:xfrm>
            <a:off x="405780" y="1196752"/>
            <a:ext cx="11449272" cy="4247317"/>
          </a:xfrm>
          <a:prstGeom prst="rect">
            <a:avLst/>
          </a:prstGeom>
          <a:noFill/>
        </p:spPr>
        <p:txBody>
          <a:bodyPr wrap="square" rtlCol="0">
            <a:spAutoFit/>
          </a:bodyPr>
          <a:lstStyle/>
          <a:p>
            <a:pPr>
              <a:lnSpc>
                <a:spcPct val="90000"/>
              </a:lnSpc>
            </a:pPr>
            <a:r>
              <a:rPr lang="uk-UA" sz="2000" dirty="0">
                <a:solidFill>
                  <a:schemeClr val="tx2"/>
                </a:solidFill>
                <a:latin typeface="Candara" pitchFamily="34" charset="0"/>
              </a:rPr>
              <a:t>Еластичність попиту — це показник, що виражає коливання сукупного попиту, викликані пониженням цін на товари і послуги. Еластичним називається попит, що сформувався за умови, що зміна його об'єму (у %) перевищує відсотковий вираз зниження цін: </a:t>
            </a:r>
            <a:r>
              <a:rPr lang="en-US" sz="2000" dirty="0">
                <a:solidFill>
                  <a:schemeClr val="tx2"/>
                </a:solidFill>
                <a:latin typeface="Candara" pitchFamily="34" charset="0"/>
              </a:rPr>
              <a:t>Ed&gt;1.</a:t>
            </a:r>
          </a:p>
          <a:p>
            <a:pPr>
              <a:lnSpc>
                <a:spcPct val="90000"/>
              </a:lnSpc>
            </a:pPr>
            <a:r>
              <a:rPr lang="uk-UA" sz="2000" dirty="0" smtClean="0">
                <a:solidFill>
                  <a:schemeClr val="tx2"/>
                </a:solidFill>
                <a:latin typeface="Candara" pitchFamily="34" charset="0"/>
              </a:rPr>
              <a:t>Якщо </a:t>
            </a:r>
            <a:r>
              <a:rPr lang="uk-UA" sz="2000" dirty="0">
                <a:solidFill>
                  <a:schemeClr val="tx2"/>
                </a:solidFill>
                <a:latin typeface="Candara" pitchFamily="34" charset="0"/>
              </a:rPr>
              <a:t>показники падіння цін і збільшення попиту виражені у відсотках, рівні, тобто зростання об'єму попиту лише компенсує зниження рівня цін, то еластичність попиту рівна одиниці: </a:t>
            </a:r>
            <a:r>
              <a:rPr lang="en-US" sz="2000" dirty="0">
                <a:solidFill>
                  <a:schemeClr val="tx2"/>
                </a:solidFill>
                <a:latin typeface="Candara" pitchFamily="34" charset="0"/>
              </a:rPr>
              <a:t>Ed=1.</a:t>
            </a:r>
          </a:p>
          <a:p>
            <a:pPr>
              <a:lnSpc>
                <a:spcPct val="90000"/>
              </a:lnSpc>
            </a:pPr>
            <a:r>
              <a:rPr lang="uk-UA" sz="2000" dirty="0" smtClean="0">
                <a:solidFill>
                  <a:schemeClr val="tx2"/>
                </a:solidFill>
                <a:latin typeface="Candara" pitchFamily="34" charset="0"/>
              </a:rPr>
              <a:t>У </a:t>
            </a:r>
            <a:r>
              <a:rPr lang="uk-UA" sz="2000" dirty="0">
                <a:solidFill>
                  <a:schemeClr val="tx2"/>
                </a:solidFill>
                <a:latin typeface="Candara" pitchFamily="34" charset="0"/>
              </a:rPr>
              <a:t>разі, коли ступінь пониження цін перевищує показник попиту на товари і послуги, попит нееластичний: </a:t>
            </a:r>
            <a:r>
              <a:rPr lang="en-US" sz="2000" dirty="0">
                <a:solidFill>
                  <a:schemeClr val="tx2"/>
                </a:solidFill>
                <a:latin typeface="Candara" pitchFamily="34" charset="0"/>
              </a:rPr>
              <a:t>Ed&lt;1. </a:t>
            </a:r>
            <a:r>
              <a:rPr lang="uk-UA" sz="2000" dirty="0">
                <a:solidFill>
                  <a:schemeClr val="tx2"/>
                </a:solidFill>
                <a:latin typeface="Candara" pitchFamily="34" charset="0"/>
              </a:rPr>
              <a:t>Отже, еластичність попиту - показник ступеня чутливості (реакції) споживачів до змін ціни товару.</a:t>
            </a:r>
          </a:p>
          <a:p>
            <a:pPr>
              <a:lnSpc>
                <a:spcPct val="90000"/>
              </a:lnSpc>
            </a:pPr>
            <a:r>
              <a:rPr lang="uk-UA" sz="2000" dirty="0" smtClean="0">
                <a:solidFill>
                  <a:schemeClr val="tx2"/>
                </a:solidFill>
                <a:latin typeface="Candara" pitchFamily="34" charset="0"/>
              </a:rPr>
              <a:t>Еластичність </a:t>
            </a:r>
            <a:r>
              <a:rPr lang="uk-UA" sz="2000" dirty="0">
                <a:solidFill>
                  <a:schemeClr val="tx2"/>
                </a:solidFill>
                <a:latin typeface="Candara" pitchFamily="34" charset="0"/>
              </a:rPr>
              <a:t>попиту може бути пов'язана не тільки із зміною ціни на товар, але і зі зміною доходу споживачів. Тому розрізняють еластичність попиту за ціною та еластичність попиту по доходах. Є і попит з одиничною еластичністю. Це ситуація, за якої і дохід, і величина попиту змінюються на однаковий відсоток, отже загальний дохід залишається постійним у міру зміни ціни.</a:t>
            </a:r>
          </a:p>
          <a:p>
            <a:pPr>
              <a:lnSpc>
                <a:spcPct val="90000"/>
              </a:lnSpc>
            </a:pPr>
            <a:r>
              <a:rPr lang="uk-UA" sz="2000" dirty="0" smtClean="0">
                <a:solidFill>
                  <a:schemeClr val="tx2"/>
                </a:solidFill>
                <a:latin typeface="Candara" pitchFamily="34" charset="0"/>
              </a:rPr>
              <a:t>Реакція </a:t>
            </a:r>
            <a:r>
              <a:rPr lang="uk-UA" sz="2000" dirty="0">
                <a:solidFill>
                  <a:schemeClr val="tx2"/>
                </a:solidFill>
                <a:latin typeface="Candara" pitchFamily="34" charset="0"/>
              </a:rPr>
              <a:t>споживачів на зміну ціни товару може бути сильною, слабкою, нейтральною. Кожен з них породжує відповідний попит: еластичний, нееластичний, одиничний. Можливі варіанти, коли попит виявляється абсолютно еластичним або абсолютно нееластичним.</a:t>
            </a:r>
          </a:p>
        </p:txBody>
      </p:sp>
    </p:spTree>
    <p:extLst>
      <p:ext uri="{BB962C8B-B14F-4D97-AF65-F5344CB8AC3E}">
        <p14:creationId xmlns:p14="http://schemas.microsoft.com/office/powerpoint/2010/main" xmlns="" val="2802332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772" y="260648"/>
            <a:ext cx="11521280" cy="369332"/>
          </a:xfrm>
          <a:prstGeom prst="rect">
            <a:avLst/>
          </a:prstGeom>
          <a:noFill/>
        </p:spPr>
        <p:txBody>
          <a:bodyPr wrap="square" rtlCol="0">
            <a:spAutoFit/>
          </a:bodyPr>
          <a:lstStyle/>
          <a:p>
            <a:pPr>
              <a:lnSpc>
                <a:spcPct val="90000"/>
              </a:lnSpc>
            </a:pPr>
            <a:r>
              <a:rPr lang="uk-UA" sz="2000" b="1" dirty="0" smtClean="0">
                <a:solidFill>
                  <a:schemeClr val="tx2"/>
                </a:solidFill>
              </a:rPr>
              <a:t>Еластичність попиту вимірюється кількісно через коефіцієнт еластичності за формулою:</a:t>
            </a:r>
            <a:endParaRPr lang="uk-UA" sz="2000" b="1" dirty="0">
              <a:solidFill>
                <a:schemeClr val="tx2"/>
              </a:solidFill>
            </a:endParaRPr>
          </a:p>
        </p:txBody>
      </p:sp>
      <mc:AlternateContent xmlns:mc="http://schemas.openxmlformats.org/markup-compatibility/2006">
        <mc:Choice xmlns:a14="http://schemas.microsoft.com/office/drawing/2010/main" xmlns="" Requires="a14">
          <p:sp>
            <p:nvSpPr>
              <p:cNvPr id="3" name="TextBox 2"/>
              <p:cNvSpPr txBox="1"/>
              <p:nvPr/>
            </p:nvSpPr>
            <p:spPr>
              <a:xfrm>
                <a:off x="621804" y="666483"/>
                <a:ext cx="2674046" cy="81830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90000"/>
                  </a:lnSpc>
                </a:pPr>
                <a14:m>
                  <m:oMathPara xmlns:m="http://schemas.openxmlformats.org/officeDocument/2006/math">
                    <m:oMathParaPr>
                      <m:jc m:val="centerGroup"/>
                    </m:oMathParaPr>
                    <m:oMath xmlns:m="http://schemas.openxmlformats.org/officeDocument/2006/math">
                      <m:sSub>
                        <m:sSubPr>
                          <m:ctrlPr>
                            <a:rPr lang="uk-UA" sz="2800" i="1" smtClean="0">
                              <a:solidFill>
                                <a:schemeClr val="tx2"/>
                              </a:solidFill>
                              <a:latin typeface="Cambria Math"/>
                            </a:rPr>
                          </m:ctrlPr>
                        </m:sSubPr>
                        <m:e>
                          <m:r>
                            <a:rPr lang="en-US" sz="2800" b="0" i="1" smtClean="0">
                              <a:solidFill>
                                <a:schemeClr val="tx2"/>
                              </a:solidFill>
                              <a:latin typeface="Cambria Math"/>
                            </a:rPr>
                            <m:t>𝐾</m:t>
                          </m:r>
                        </m:e>
                        <m:sub>
                          <m:r>
                            <a:rPr lang="en-US" sz="2800" b="0" i="1" smtClean="0">
                              <a:solidFill>
                                <a:schemeClr val="tx2"/>
                              </a:solidFill>
                              <a:latin typeface="Cambria Math"/>
                            </a:rPr>
                            <m:t>0</m:t>
                          </m:r>
                        </m:sub>
                      </m:sSub>
                      <m:r>
                        <a:rPr lang="en-US" sz="2800" b="0" i="1" smtClean="0">
                          <a:solidFill>
                            <a:schemeClr val="tx2"/>
                          </a:solidFill>
                          <a:latin typeface="Cambria Math"/>
                        </a:rPr>
                        <m:t>=</m:t>
                      </m:r>
                      <m:f>
                        <m:fPr>
                          <m:ctrlPr>
                            <a:rPr lang="en-US" sz="2800" b="0" i="1" smtClean="0">
                              <a:solidFill>
                                <a:schemeClr val="tx2"/>
                              </a:solidFill>
                              <a:latin typeface="Cambria Math"/>
                            </a:rPr>
                          </m:ctrlPr>
                        </m:fPr>
                        <m:num>
                          <m:r>
                            <a:rPr lang="en-US" sz="2800" b="0" i="1" smtClean="0">
                              <a:solidFill>
                                <a:schemeClr val="tx2"/>
                              </a:solidFill>
                              <a:latin typeface="Cambria Math"/>
                            </a:rPr>
                            <m:t>𝑄</m:t>
                          </m:r>
                        </m:num>
                        <m:den>
                          <m:r>
                            <a:rPr lang="en-US" sz="2800" b="0" i="1" smtClean="0">
                              <a:solidFill>
                                <a:schemeClr val="tx2"/>
                              </a:solidFill>
                              <a:latin typeface="Cambria Math"/>
                            </a:rPr>
                            <m:t>𝑃</m:t>
                          </m:r>
                        </m:den>
                      </m:f>
                    </m:oMath>
                  </m:oMathPara>
                </a14:m>
                <a:endParaRPr lang="uk-UA" sz="3200" i="1" dirty="0">
                  <a:solidFill>
                    <a:schemeClr val="tx2"/>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621804" y="666483"/>
                <a:ext cx="2674046" cy="818301"/>
              </a:xfrm>
              <a:prstGeom prst="rect">
                <a:avLst/>
              </a:prstGeom>
              <a:blipFill rotWithShape="1">
                <a:blip r:embed="rId2"/>
                <a:stretch>
                  <a:fillRect/>
                </a:stretch>
              </a:blipFill>
            </p:spPr>
            <p:txBody>
              <a:bodyPr/>
              <a:lstStyle/>
              <a:p>
                <a:r>
                  <a:rPr lang="uk-UA">
                    <a:noFill/>
                  </a:rPr>
                  <a:t> </a:t>
                </a:r>
              </a:p>
            </p:txBody>
          </p:sp>
        </mc:Fallback>
      </mc:AlternateContent>
      <p:sp>
        <p:nvSpPr>
          <p:cNvPr id="4" name="TextBox 3"/>
          <p:cNvSpPr txBox="1"/>
          <p:nvPr/>
        </p:nvSpPr>
        <p:spPr>
          <a:xfrm>
            <a:off x="333772" y="1700808"/>
            <a:ext cx="5544616" cy="923330"/>
          </a:xfrm>
          <a:prstGeom prst="rect">
            <a:avLst/>
          </a:prstGeom>
          <a:noFill/>
        </p:spPr>
        <p:txBody>
          <a:bodyPr wrap="square" rtlCol="0">
            <a:spAutoFit/>
          </a:bodyPr>
          <a:lstStyle/>
          <a:p>
            <a:pPr marL="342900" indent="-342900">
              <a:lnSpc>
                <a:spcPct val="90000"/>
              </a:lnSpc>
              <a:buFont typeface="Arial" pitchFamily="34" charset="0"/>
              <a:buChar char="•"/>
            </a:pPr>
            <a:r>
              <a:rPr lang="en-US" sz="2000" dirty="0" err="1">
                <a:solidFill>
                  <a:schemeClr val="tx2"/>
                </a:solidFill>
              </a:rPr>
              <a:t>Ko</a:t>
            </a:r>
            <a:r>
              <a:rPr lang="en-US" sz="2000" dirty="0">
                <a:solidFill>
                  <a:schemeClr val="tx2"/>
                </a:solidFill>
              </a:rPr>
              <a:t> — </a:t>
            </a:r>
            <a:r>
              <a:rPr lang="uk-UA" sz="2000" dirty="0">
                <a:solidFill>
                  <a:schemeClr val="tx2"/>
                </a:solidFill>
              </a:rPr>
              <a:t>коефіцієнт еластичності попиту</a:t>
            </a:r>
          </a:p>
          <a:p>
            <a:pPr marL="342900" indent="-342900">
              <a:lnSpc>
                <a:spcPct val="90000"/>
              </a:lnSpc>
              <a:buFont typeface="Arial" pitchFamily="34" charset="0"/>
              <a:buChar char="•"/>
            </a:pPr>
            <a:r>
              <a:rPr lang="en-US" sz="2000" dirty="0">
                <a:solidFill>
                  <a:schemeClr val="tx2"/>
                </a:solidFill>
              </a:rPr>
              <a:t>Q — </a:t>
            </a:r>
            <a:r>
              <a:rPr lang="uk-UA" sz="2000" dirty="0">
                <a:solidFill>
                  <a:schemeClr val="tx2"/>
                </a:solidFill>
              </a:rPr>
              <a:t>відсоток зміни кількості продажів</a:t>
            </a:r>
          </a:p>
          <a:p>
            <a:pPr marL="342900" indent="-342900">
              <a:lnSpc>
                <a:spcPct val="90000"/>
              </a:lnSpc>
              <a:buFont typeface="Arial" pitchFamily="34" charset="0"/>
              <a:buChar char="•"/>
            </a:pPr>
            <a:r>
              <a:rPr lang="en-US" sz="2000" dirty="0">
                <a:solidFill>
                  <a:schemeClr val="tx2"/>
                </a:solidFill>
              </a:rPr>
              <a:t>P — </a:t>
            </a:r>
            <a:r>
              <a:rPr lang="uk-UA" sz="2000" dirty="0">
                <a:solidFill>
                  <a:schemeClr val="tx2"/>
                </a:solidFill>
              </a:rPr>
              <a:t>відсоток зміни ціни</a:t>
            </a:r>
          </a:p>
        </p:txBody>
      </p:sp>
      <p:sp>
        <p:nvSpPr>
          <p:cNvPr id="5" name="TextBox 4"/>
          <p:cNvSpPr txBox="1"/>
          <p:nvPr/>
        </p:nvSpPr>
        <p:spPr>
          <a:xfrm>
            <a:off x="333772" y="2852936"/>
            <a:ext cx="11665296" cy="3139321"/>
          </a:xfrm>
          <a:prstGeom prst="rect">
            <a:avLst/>
          </a:prstGeom>
          <a:noFill/>
        </p:spPr>
        <p:txBody>
          <a:bodyPr wrap="square" rtlCol="0">
            <a:spAutoFit/>
          </a:bodyPr>
          <a:lstStyle/>
          <a:p>
            <a:pPr>
              <a:lnSpc>
                <a:spcPct val="90000"/>
              </a:lnSpc>
            </a:pPr>
            <a:r>
              <a:rPr lang="ru-RU" sz="2000" dirty="0">
                <a:solidFill>
                  <a:schemeClr val="tx2"/>
                </a:solidFill>
                <a:latin typeface="Candara" pitchFamily="34" charset="0"/>
              </a:rPr>
              <a:t>Як правило, </a:t>
            </a:r>
            <a:r>
              <a:rPr lang="ru-RU" sz="2000" dirty="0" err="1">
                <a:solidFill>
                  <a:schemeClr val="tx2"/>
                </a:solidFill>
                <a:latin typeface="Candara" pitchFamily="34" charset="0"/>
              </a:rPr>
              <a:t>існують</a:t>
            </a:r>
            <a:r>
              <a:rPr lang="ru-RU" sz="2000" dirty="0">
                <a:solidFill>
                  <a:schemeClr val="tx2"/>
                </a:solidFill>
                <a:latin typeface="Candara" pitchFamily="34" charset="0"/>
              </a:rPr>
              <a:t> </a:t>
            </a:r>
            <a:r>
              <a:rPr lang="ru-RU" sz="2000" dirty="0" err="1">
                <a:solidFill>
                  <a:schemeClr val="tx2"/>
                </a:solidFill>
                <a:latin typeface="Candara" pitchFamily="34" charset="0"/>
              </a:rPr>
              <a:t>товари</a:t>
            </a:r>
            <a:r>
              <a:rPr lang="ru-RU" sz="2000" dirty="0">
                <a:solidFill>
                  <a:schemeClr val="tx2"/>
                </a:solidFill>
                <a:latin typeface="Candara" pitchFamily="34" charset="0"/>
              </a:rPr>
              <a:t> з </a:t>
            </a:r>
            <a:r>
              <a:rPr lang="ru-RU" sz="2000" dirty="0" err="1">
                <a:solidFill>
                  <a:schemeClr val="tx2"/>
                </a:solidFill>
                <a:latin typeface="Candara" pitchFamily="34" charset="0"/>
              </a:rPr>
              <a:t>різною</a:t>
            </a:r>
            <a:r>
              <a:rPr lang="ru-RU" sz="2000" dirty="0">
                <a:solidFill>
                  <a:schemeClr val="tx2"/>
                </a:solidFill>
                <a:latin typeface="Candara" pitchFamily="34" charset="0"/>
              </a:rPr>
              <a:t> </a:t>
            </a:r>
            <a:r>
              <a:rPr lang="ru-RU" sz="2000" dirty="0" err="1">
                <a:solidFill>
                  <a:schemeClr val="tx2"/>
                </a:solidFill>
                <a:latin typeface="Candara" pitchFamily="34" charset="0"/>
              </a:rPr>
              <a:t>еластичністю</a:t>
            </a:r>
            <a:r>
              <a:rPr lang="ru-RU" sz="2000" dirty="0">
                <a:solidFill>
                  <a:schemeClr val="tx2"/>
                </a:solidFill>
                <a:latin typeface="Candara" pitchFamily="34" charset="0"/>
              </a:rPr>
              <a:t> за </a:t>
            </a:r>
            <a:r>
              <a:rPr lang="ru-RU" sz="2000" dirty="0" err="1">
                <a:solidFill>
                  <a:schemeClr val="tx2"/>
                </a:solidFill>
                <a:latin typeface="Candara" pitchFamily="34" charset="0"/>
              </a:rPr>
              <a:t>ціною</a:t>
            </a:r>
            <a:r>
              <a:rPr lang="ru-RU" sz="2000" dirty="0">
                <a:solidFill>
                  <a:schemeClr val="tx2"/>
                </a:solidFill>
                <a:latin typeface="Candara" pitchFamily="34" charset="0"/>
              </a:rPr>
              <a:t>. </a:t>
            </a:r>
            <a:r>
              <a:rPr lang="ru-RU" sz="2000" dirty="0" err="1">
                <a:solidFill>
                  <a:schemeClr val="tx2"/>
                </a:solidFill>
                <a:latin typeface="Candara" pitchFamily="34" charset="0"/>
              </a:rPr>
              <a:t>Зокрема</a:t>
            </a:r>
            <a:r>
              <a:rPr lang="ru-RU" sz="2000" dirty="0">
                <a:solidFill>
                  <a:schemeClr val="tx2"/>
                </a:solidFill>
                <a:latin typeface="Candara" pitchFamily="34" charset="0"/>
              </a:rPr>
              <a:t>, </a:t>
            </a:r>
            <a:r>
              <a:rPr lang="ru-RU" sz="2000" dirty="0" err="1">
                <a:solidFill>
                  <a:schemeClr val="tx2"/>
                </a:solidFill>
                <a:latin typeface="Candara" pitchFamily="34" charset="0"/>
              </a:rPr>
              <a:t>хліб</a:t>
            </a:r>
            <a:r>
              <a:rPr lang="ru-RU" sz="2000" dirty="0">
                <a:solidFill>
                  <a:schemeClr val="tx2"/>
                </a:solidFill>
                <a:latin typeface="Candara" pitchFamily="34" charset="0"/>
              </a:rPr>
              <a:t> та </a:t>
            </a:r>
            <a:r>
              <a:rPr lang="ru-RU" sz="2000" dirty="0" err="1">
                <a:solidFill>
                  <a:schemeClr val="tx2"/>
                </a:solidFill>
                <a:latin typeface="Candara" pitchFamily="34" charset="0"/>
              </a:rPr>
              <a:t>сіль</a:t>
            </a:r>
            <a:r>
              <a:rPr lang="ru-RU" sz="2000" dirty="0">
                <a:solidFill>
                  <a:schemeClr val="tx2"/>
                </a:solidFill>
                <a:latin typeface="Candara" pitchFamily="34" charset="0"/>
              </a:rPr>
              <a:t> є прикладами </a:t>
            </a:r>
            <a:r>
              <a:rPr lang="ru-RU" sz="2000" dirty="0" err="1">
                <a:solidFill>
                  <a:schemeClr val="tx2"/>
                </a:solidFill>
                <a:latin typeface="Candara" pitchFamily="34" charset="0"/>
              </a:rPr>
              <a:t>нееластичного</a:t>
            </a:r>
            <a:r>
              <a:rPr lang="ru-RU" sz="2000" dirty="0">
                <a:solidFill>
                  <a:schemeClr val="tx2"/>
                </a:solidFill>
                <a:latin typeface="Candara" pitchFamily="34" charset="0"/>
              </a:rPr>
              <a:t> </a:t>
            </a:r>
            <a:r>
              <a:rPr lang="ru-RU" sz="2000" dirty="0" err="1">
                <a:solidFill>
                  <a:schemeClr val="tx2"/>
                </a:solidFill>
                <a:latin typeface="Candara" pitchFamily="34" charset="0"/>
              </a:rPr>
              <a:t>попиту</a:t>
            </a:r>
            <a:r>
              <a:rPr lang="ru-RU" sz="2000" dirty="0">
                <a:solidFill>
                  <a:schemeClr val="tx2"/>
                </a:solidFill>
                <a:latin typeface="Candara" pitchFamily="34" charset="0"/>
              </a:rPr>
              <a:t>. </a:t>
            </a:r>
            <a:r>
              <a:rPr lang="ru-RU" sz="2000" dirty="0" err="1">
                <a:solidFill>
                  <a:schemeClr val="tx2"/>
                </a:solidFill>
                <a:latin typeface="Candara" pitchFamily="34" charset="0"/>
              </a:rPr>
              <a:t>Підвищення</a:t>
            </a:r>
            <a:r>
              <a:rPr lang="ru-RU" sz="2000" dirty="0">
                <a:solidFill>
                  <a:schemeClr val="tx2"/>
                </a:solidFill>
                <a:latin typeface="Candara" pitchFamily="34" charset="0"/>
              </a:rPr>
              <a:t> або </a:t>
            </a:r>
            <a:r>
              <a:rPr lang="ru-RU" sz="2000" dirty="0" err="1">
                <a:solidFill>
                  <a:schemeClr val="tx2"/>
                </a:solidFill>
                <a:latin typeface="Candara" pitchFamily="34" charset="0"/>
              </a:rPr>
              <a:t>зниження</a:t>
            </a:r>
            <a:r>
              <a:rPr lang="ru-RU" sz="2000" dirty="0">
                <a:solidFill>
                  <a:schemeClr val="tx2"/>
                </a:solidFill>
                <a:latin typeface="Candara" pitchFamily="34" charset="0"/>
              </a:rPr>
              <a:t> на них </a:t>
            </a:r>
            <a:r>
              <a:rPr lang="ru-RU" sz="2000" dirty="0" err="1">
                <a:solidFill>
                  <a:schemeClr val="tx2"/>
                </a:solidFill>
                <a:latin typeface="Candara" pitchFamily="34" charset="0"/>
              </a:rPr>
              <a:t>цін</a:t>
            </a:r>
            <a:r>
              <a:rPr lang="ru-RU" sz="2000" dirty="0">
                <a:solidFill>
                  <a:schemeClr val="tx2"/>
                </a:solidFill>
                <a:latin typeface="Candara" pitchFamily="34" charset="0"/>
              </a:rPr>
              <a:t> в </a:t>
            </a:r>
            <a:r>
              <a:rPr lang="ru-RU" sz="2000" dirty="0" err="1">
                <a:solidFill>
                  <a:schemeClr val="tx2"/>
                </a:solidFill>
                <a:latin typeface="Candara" pitchFamily="34" charset="0"/>
              </a:rPr>
              <a:t>цілому</a:t>
            </a:r>
            <a:r>
              <a:rPr lang="ru-RU" sz="2000" dirty="0">
                <a:solidFill>
                  <a:schemeClr val="tx2"/>
                </a:solidFill>
                <a:latin typeface="Candara" pitchFamily="34" charset="0"/>
              </a:rPr>
              <a:t> не </a:t>
            </a:r>
            <a:r>
              <a:rPr lang="ru-RU" sz="2000" dirty="0" err="1">
                <a:solidFill>
                  <a:schemeClr val="tx2"/>
                </a:solidFill>
                <a:latin typeface="Candara" pitchFamily="34" charset="0"/>
              </a:rPr>
              <a:t>впливає</a:t>
            </a:r>
            <a:r>
              <a:rPr lang="ru-RU" sz="2000" dirty="0">
                <a:solidFill>
                  <a:schemeClr val="tx2"/>
                </a:solidFill>
                <a:latin typeface="Candara" pitchFamily="34" charset="0"/>
              </a:rPr>
              <a:t> на кількість </a:t>
            </a:r>
            <a:r>
              <a:rPr lang="ru-RU" sz="2000" dirty="0" err="1">
                <a:solidFill>
                  <a:schemeClr val="tx2"/>
                </a:solidFill>
                <a:latin typeface="Candara" pitchFamily="34" charset="0"/>
              </a:rPr>
              <a:t>їхнього</a:t>
            </a:r>
            <a:r>
              <a:rPr lang="ru-RU" sz="2000" dirty="0">
                <a:solidFill>
                  <a:schemeClr val="tx2"/>
                </a:solidFill>
                <a:latin typeface="Candara" pitchFamily="34" charset="0"/>
              </a:rPr>
              <a:t> </a:t>
            </a:r>
            <a:r>
              <a:rPr lang="ru-RU" sz="2000" dirty="0" err="1">
                <a:solidFill>
                  <a:schemeClr val="tx2"/>
                </a:solidFill>
                <a:latin typeface="Candara" pitchFamily="34" charset="0"/>
              </a:rPr>
              <a:t>споживання</a:t>
            </a:r>
            <a:r>
              <a:rPr lang="ru-RU" sz="2000" dirty="0">
                <a:solidFill>
                  <a:schemeClr val="tx2"/>
                </a:solidFill>
                <a:latin typeface="Candara" pitchFamily="34" charset="0"/>
              </a:rPr>
              <a:t>.</a:t>
            </a:r>
          </a:p>
          <a:p>
            <a:pPr>
              <a:lnSpc>
                <a:spcPct val="90000"/>
              </a:lnSpc>
            </a:pPr>
            <a:r>
              <a:rPr lang="ru-RU" sz="2000" dirty="0" err="1" smtClean="0">
                <a:solidFill>
                  <a:schemeClr val="tx2"/>
                </a:solidFill>
                <a:latin typeface="Candara" pitchFamily="34" charset="0"/>
              </a:rPr>
              <a:t>Знання</a:t>
            </a:r>
            <a:r>
              <a:rPr lang="ru-RU" sz="2000" dirty="0" smtClean="0">
                <a:solidFill>
                  <a:schemeClr val="tx2"/>
                </a:solidFill>
                <a:latin typeface="Candara" pitchFamily="34" charset="0"/>
              </a:rPr>
              <a:t> </a:t>
            </a:r>
            <a:r>
              <a:rPr lang="ru-RU" sz="2000" dirty="0" err="1">
                <a:solidFill>
                  <a:schemeClr val="tx2"/>
                </a:solidFill>
                <a:latin typeface="Candara" pitchFamily="34" charset="0"/>
              </a:rPr>
              <a:t>ступеня</a:t>
            </a:r>
            <a:r>
              <a:rPr lang="ru-RU" sz="2000" dirty="0">
                <a:solidFill>
                  <a:schemeClr val="tx2"/>
                </a:solidFill>
                <a:latin typeface="Candara" pitchFamily="34" charset="0"/>
              </a:rPr>
              <a:t> </a:t>
            </a:r>
            <a:r>
              <a:rPr lang="ru-RU" sz="2000" dirty="0" err="1">
                <a:solidFill>
                  <a:schemeClr val="tx2"/>
                </a:solidFill>
                <a:latin typeface="Candara" pitchFamily="34" charset="0"/>
              </a:rPr>
              <a:t>еластичності</a:t>
            </a:r>
            <a:r>
              <a:rPr lang="ru-RU" sz="2000" dirty="0">
                <a:solidFill>
                  <a:schemeClr val="tx2"/>
                </a:solidFill>
                <a:latin typeface="Candara" pitchFamily="34" charset="0"/>
              </a:rPr>
              <a:t> </a:t>
            </a:r>
            <a:r>
              <a:rPr lang="ru-RU" sz="2000" dirty="0" err="1">
                <a:solidFill>
                  <a:schemeClr val="tx2"/>
                </a:solidFill>
                <a:latin typeface="Candara" pitchFamily="34" charset="0"/>
              </a:rPr>
              <a:t>попиту</a:t>
            </a:r>
            <a:r>
              <a:rPr lang="ru-RU" sz="2000" dirty="0">
                <a:solidFill>
                  <a:schemeClr val="tx2"/>
                </a:solidFill>
                <a:latin typeface="Candara" pitchFamily="34" charset="0"/>
              </a:rPr>
              <a:t> на товар </a:t>
            </a:r>
            <a:r>
              <a:rPr lang="ru-RU" sz="2000" dirty="0" err="1">
                <a:solidFill>
                  <a:schemeClr val="tx2"/>
                </a:solidFill>
                <a:latin typeface="Candara" pitchFamily="34" charset="0"/>
              </a:rPr>
              <a:t>має</a:t>
            </a:r>
            <a:r>
              <a:rPr lang="ru-RU" sz="2000" dirty="0">
                <a:solidFill>
                  <a:schemeClr val="tx2"/>
                </a:solidFill>
                <a:latin typeface="Candara" pitchFamily="34" charset="0"/>
              </a:rPr>
              <a:t> </a:t>
            </a:r>
            <a:r>
              <a:rPr lang="ru-RU" sz="2000" dirty="0" err="1">
                <a:solidFill>
                  <a:schemeClr val="tx2"/>
                </a:solidFill>
                <a:latin typeface="Candara" pitchFamily="34" charset="0"/>
              </a:rPr>
              <a:t>велике</a:t>
            </a:r>
            <a:r>
              <a:rPr lang="ru-RU" sz="2000" dirty="0">
                <a:solidFill>
                  <a:schemeClr val="tx2"/>
                </a:solidFill>
                <a:latin typeface="Candara" pitchFamily="34" charset="0"/>
              </a:rPr>
              <a:t> </a:t>
            </a:r>
            <a:r>
              <a:rPr lang="ru-RU" sz="2000" dirty="0" err="1">
                <a:solidFill>
                  <a:schemeClr val="tx2"/>
                </a:solidFill>
                <a:latin typeface="Candara" pitchFamily="34" charset="0"/>
              </a:rPr>
              <a:t>практичне</a:t>
            </a:r>
            <a:r>
              <a:rPr lang="ru-RU" sz="2000" dirty="0">
                <a:solidFill>
                  <a:schemeClr val="tx2"/>
                </a:solidFill>
                <a:latin typeface="Candara" pitchFamily="34" charset="0"/>
              </a:rPr>
              <a:t> значення. Так, </a:t>
            </a:r>
            <a:r>
              <a:rPr lang="ru-RU" sz="2000" dirty="0" err="1">
                <a:solidFill>
                  <a:schemeClr val="tx2"/>
                </a:solidFill>
                <a:latin typeface="Candara" pitchFamily="34" charset="0"/>
              </a:rPr>
              <a:t>наприклад</a:t>
            </a:r>
            <a:r>
              <a:rPr lang="ru-RU" sz="2000" dirty="0">
                <a:solidFill>
                  <a:schemeClr val="tx2"/>
                </a:solidFill>
                <a:latin typeface="Candara" pitchFamily="34" charset="0"/>
              </a:rPr>
              <a:t>, </a:t>
            </a:r>
            <a:r>
              <a:rPr lang="ru-RU" sz="2000" dirty="0" err="1">
                <a:solidFill>
                  <a:schemeClr val="tx2"/>
                </a:solidFill>
                <a:latin typeface="Candara" pitchFamily="34" charset="0"/>
              </a:rPr>
              <a:t>продавці</a:t>
            </a:r>
            <a:r>
              <a:rPr lang="ru-RU" sz="2000" dirty="0">
                <a:solidFill>
                  <a:schemeClr val="tx2"/>
                </a:solidFill>
                <a:latin typeface="Candara" pitchFamily="34" charset="0"/>
              </a:rPr>
              <a:t> товару з </a:t>
            </a:r>
            <a:r>
              <a:rPr lang="ru-RU" sz="2000" dirty="0" err="1">
                <a:solidFill>
                  <a:schemeClr val="tx2"/>
                </a:solidFill>
                <a:latin typeface="Candara" pitchFamily="34" charset="0"/>
              </a:rPr>
              <a:t>високою</a:t>
            </a:r>
            <a:r>
              <a:rPr lang="ru-RU" sz="2000" dirty="0">
                <a:solidFill>
                  <a:schemeClr val="tx2"/>
                </a:solidFill>
                <a:latin typeface="Candara" pitchFamily="34" charset="0"/>
              </a:rPr>
              <a:t> </a:t>
            </a:r>
            <a:r>
              <a:rPr lang="ru-RU" sz="2000" dirty="0" err="1">
                <a:solidFill>
                  <a:schemeClr val="tx2"/>
                </a:solidFill>
                <a:latin typeface="Candara" pitchFamily="34" charset="0"/>
              </a:rPr>
              <a:t>еластичністю</a:t>
            </a:r>
            <a:r>
              <a:rPr lang="ru-RU" sz="2000" dirty="0">
                <a:solidFill>
                  <a:schemeClr val="tx2"/>
                </a:solidFill>
                <a:latin typeface="Candara" pitchFamily="34" charset="0"/>
              </a:rPr>
              <a:t> </a:t>
            </a:r>
            <a:r>
              <a:rPr lang="ru-RU" sz="2000" dirty="0" err="1">
                <a:solidFill>
                  <a:schemeClr val="tx2"/>
                </a:solidFill>
                <a:latin typeface="Candara" pitchFamily="34" charset="0"/>
              </a:rPr>
              <a:t>попиту</a:t>
            </a:r>
            <a:r>
              <a:rPr lang="ru-RU" sz="2000" dirty="0">
                <a:solidFill>
                  <a:schemeClr val="tx2"/>
                </a:solidFill>
                <a:latin typeface="Candara" pitchFamily="34" charset="0"/>
              </a:rPr>
              <a:t> </a:t>
            </a:r>
            <a:r>
              <a:rPr lang="ru-RU" sz="2000" dirty="0" err="1">
                <a:solidFill>
                  <a:schemeClr val="tx2"/>
                </a:solidFill>
                <a:latin typeface="Candara" pitchFamily="34" charset="0"/>
              </a:rPr>
              <a:t>можуть</a:t>
            </a:r>
            <a:r>
              <a:rPr lang="ru-RU" sz="2000" dirty="0">
                <a:solidFill>
                  <a:schemeClr val="tx2"/>
                </a:solidFill>
                <a:latin typeface="Candara" pitchFamily="34" charset="0"/>
              </a:rPr>
              <a:t> </a:t>
            </a:r>
            <a:r>
              <a:rPr lang="ru-RU" sz="2000" dirty="0" err="1">
                <a:solidFill>
                  <a:schemeClr val="tx2"/>
                </a:solidFill>
                <a:latin typeface="Candara" pitchFamily="34" charset="0"/>
              </a:rPr>
              <a:t>піти</a:t>
            </a:r>
            <a:r>
              <a:rPr lang="ru-RU" sz="2000" dirty="0">
                <a:solidFill>
                  <a:schemeClr val="tx2"/>
                </a:solidFill>
                <a:latin typeface="Candara" pitchFamily="34" charset="0"/>
              </a:rPr>
              <a:t> на </a:t>
            </a:r>
            <a:r>
              <a:rPr lang="ru-RU" sz="2000" dirty="0" err="1">
                <a:solidFill>
                  <a:schemeClr val="tx2"/>
                </a:solidFill>
                <a:latin typeface="Candara" pitchFamily="34" charset="0"/>
              </a:rPr>
              <a:t>зниження</a:t>
            </a:r>
            <a:r>
              <a:rPr lang="ru-RU" sz="2000" dirty="0">
                <a:solidFill>
                  <a:schemeClr val="tx2"/>
                </a:solidFill>
                <a:latin typeface="Candara" pitchFamily="34" charset="0"/>
              </a:rPr>
              <a:t> ціни з метою </a:t>
            </a:r>
            <a:r>
              <a:rPr lang="ru-RU" sz="2000" dirty="0" err="1">
                <a:solidFill>
                  <a:schemeClr val="tx2"/>
                </a:solidFill>
                <a:latin typeface="Candara" pitchFamily="34" charset="0"/>
              </a:rPr>
              <a:t>різко</a:t>
            </a:r>
            <a:r>
              <a:rPr lang="ru-RU" sz="2000" dirty="0">
                <a:solidFill>
                  <a:schemeClr val="tx2"/>
                </a:solidFill>
                <a:latin typeface="Candara" pitchFamily="34" charset="0"/>
              </a:rPr>
              <a:t> </a:t>
            </a:r>
            <a:r>
              <a:rPr lang="ru-RU" sz="2000" dirty="0" err="1">
                <a:solidFill>
                  <a:schemeClr val="tx2"/>
                </a:solidFill>
                <a:latin typeface="Candara" pitchFamily="34" charset="0"/>
              </a:rPr>
              <a:t>збільшити</a:t>
            </a:r>
            <a:r>
              <a:rPr lang="ru-RU" sz="2000" dirty="0">
                <a:solidFill>
                  <a:schemeClr val="tx2"/>
                </a:solidFill>
                <a:latin typeface="Candara" pitchFamily="34" charset="0"/>
              </a:rPr>
              <a:t> </a:t>
            </a:r>
            <a:r>
              <a:rPr lang="ru-RU" sz="2000" dirty="0" err="1">
                <a:solidFill>
                  <a:schemeClr val="tx2"/>
                </a:solidFill>
                <a:latin typeface="Candara" pitchFamily="34" charset="0"/>
              </a:rPr>
              <a:t>об'єм</a:t>
            </a:r>
            <a:r>
              <a:rPr lang="ru-RU" sz="2000" dirty="0">
                <a:solidFill>
                  <a:schemeClr val="tx2"/>
                </a:solidFill>
                <a:latin typeface="Candara" pitchFamily="34" charset="0"/>
              </a:rPr>
              <a:t> </a:t>
            </a:r>
            <a:r>
              <a:rPr lang="ru-RU" sz="2000" dirty="0" err="1">
                <a:solidFill>
                  <a:schemeClr val="tx2"/>
                </a:solidFill>
                <a:latin typeface="Candara" pitchFamily="34" charset="0"/>
              </a:rPr>
              <a:t>продажів</a:t>
            </a:r>
            <a:r>
              <a:rPr lang="ru-RU" sz="2000" dirty="0">
                <a:solidFill>
                  <a:schemeClr val="tx2"/>
                </a:solidFill>
                <a:latin typeface="Candara" pitchFamily="34" charset="0"/>
              </a:rPr>
              <a:t> і </a:t>
            </a:r>
            <a:r>
              <a:rPr lang="ru-RU" sz="2000" dirty="0" err="1">
                <a:solidFill>
                  <a:schemeClr val="tx2"/>
                </a:solidFill>
                <a:latin typeface="Candara" pitchFamily="34" charset="0"/>
              </a:rPr>
              <a:t>отримати</a:t>
            </a:r>
            <a:r>
              <a:rPr lang="ru-RU" sz="2000" dirty="0">
                <a:solidFill>
                  <a:schemeClr val="tx2"/>
                </a:solidFill>
                <a:latin typeface="Candara" pitchFamily="34" charset="0"/>
              </a:rPr>
              <a:t> </a:t>
            </a:r>
            <a:r>
              <a:rPr lang="ru-RU" sz="2000" dirty="0" err="1">
                <a:solidFill>
                  <a:schemeClr val="tx2"/>
                </a:solidFill>
                <a:latin typeface="Candara" pitchFamily="34" charset="0"/>
              </a:rPr>
              <a:t>прибуток</a:t>
            </a:r>
            <a:r>
              <a:rPr lang="ru-RU" sz="2000" dirty="0">
                <a:solidFill>
                  <a:schemeClr val="tx2"/>
                </a:solidFill>
                <a:latin typeface="Candara" pitchFamily="34" charset="0"/>
              </a:rPr>
              <a:t> </a:t>
            </a:r>
            <a:r>
              <a:rPr lang="ru-RU" sz="2000" dirty="0" err="1">
                <a:solidFill>
                  <a:schemeClr val="tx2"/>
                </a:solidFill>
                <a:latin typeface="Candara" pitchFamily="34" charset="0"/>
              </a:rPr>
              <a:t>більший</a:t>
            </a:r>
            <a:r>
              <a:rPr lang="ru-RU" sz="2000" dirty="0">
                <a:solidFill>
                  <a:schemeClr val="tx2"/>
                </a:solidFill>
                <a:latin typeface="Candara" pitchFamily="34" charset="0"/>
              </a:rPr>
              <a:t>, </a:t>
            </a:r>
            <a:r>
              <a:rPr lang="ru-RU" sz="2000" dirty="0" err="1">
                <a:solidFill>
                  <a:schemeClr val="tx2"/>
                </a:solidFill>
                <a:latin typeface="Candara" pitchFamily="34" charset="0"/>
              </a:rPr>
              <a:t>ніж</a:t>
            </a:r>
            <a:r>
              <a:rPr lang="ru-RU" sz="2000" dirty="0">
                <a:solidFill>
                  <a:schemeClr val="tx2"/>
                </a:solidFill>
                <a:latin typeface="Candara" pitchFamily="34" charset="0"/>
              </a:rPr>
              <a:t> </a:t>
            </a:r>
            <a:r>
              <a:rPr lang="ru-RU" sz="2000" dirty="0" err="1">
                <a:solidFill>
                  <a:schemeClr val="tx2"/>
                </a:solidFill>
                <a:latin typeface="Candara" pitchFamily="34" charset="0"/>
              </a:rPr>
              <a:t>якби</a:t>
            </a:r>
            <a:r>
              <a:rPr lang="ru-RU" sz="2000" dirty="0">
                <a:solidFill>
                  <a:schemeClr val="tx2"/>
                </a:solidFill>
                <a:latin typeface="Candara" pitchFamily="34" charset="0"/>
              </a:rPr>
              <a:t> </a:t>
            </a:r>
            <a:r>
              <a:rPr lang="ru-RU" sz="2000" dirty="0" err="1">
                <a:solidFill>
                  <a:schemeClr val="tx2"/>
                </a:solidFill>
                <a:latin typeface="Candara" pitchFamily="34" charset="0"/>
              </a:rPr>
              <a:t>ціна</a:t>
            </a:r>
            <a:r>
              <a:rPr lang="ru-RU" sz="2000" dirty="0">
                <a:solidFill>
                  <a:schemeClr val="tx2"/>
                </a:solidFill>
                <a:latin typeface="Candara" pitchFamily="34" charset="0"/>
              </a:rPr>
              <a:t> товару </a:t>
            </a:r>
            <a:r>
              <a:rPr lang="ru-RU" sz="2000" dirty="0" err="1">
                <a:solidFill>
                  <a:schemeClr val="tx2"/>
                </a:solidFill>
                <a:latin typeface="Candara" pitchFamily="34" charset="0"/>
              </a:rPr>
              <a:t>була</a:t>
            </a:r>
            <a:r>
              <a:rPr lang="ru-RU" sz="2000" dirty="0">
                <a:solidFill>
                  <a:schemeClr val="tx2"/>
                </a:solidFill>
                <a:latin typeface="Candara" pitchFamily="34" charset="0"/>
              </a:rPr>
              <a:t> </a:t>
            </a:r>
            <a:r>
              <a:rPr lang="ru-RU" sz="2000" dirty="0" err="1">
                <a:solidFill>
                  <a:schemeClr val="tx2"/>
                </a:solidFill>
                <a:latin typeface="Candara" pitchFamily="34" charset="0"/>
              </a:rPr>
              <a:t>вища</a:t>
            </a:r>
            <a:r>
              <a:rPr lang="ru-RU" sz="2000" dirty="0">
                <a:solidFill>
                  <a:schemeClr val="tx2"/>
                </a:solidFill>
                <a:latin typeface="Candara" pitchFamily="34" charset="0"/>
              </a:rPr>
              <a:t>.</a:t>
            </a:r>
          </a:p>
          <a:p>
            <a:pPr>
              <a:lnSpc>
                <a:spcPct val="90000"/>
              </a:lnSpc>
            </a:pPr>
            <a:r>
              <a:rPr lang="ru-RU" sz="2000" dirty="0" smtClean="0">
                <a:solidFill>
                  <a:schemeClr val="tx2"/>
                </a:solidFill>
                <a:latin typeface="Candara" pitchFamily="34" charset="0"/>
              </a:rPr>
              <a:t>Для </a:t>
            </a:r>
            <a:r>
              <a:rPr lang="ru-RU" sz="2000" dirty="0" err="1">
                <a:solidFill>
                  <a:schemeClr val="tx2"/>
                </a:solidFill>
                <a:latin typeface="Candara" pitchFamily="34" charset="0"/>
              </a:rPr>
              <a:t>товарів</a:t>
            </a:r>
            <a:r>
              <a:rPr lang="ru-RU" sz="2000" dirty="0">
                <a:solidFill>
                  <a:schemeClr val="tx2"/>
                </a:solidFill>
                <a:latin typeface="Candara" pitchFamily="34" charset="0"/>
              </a:rPr>
              <a:t> з </a:t>
            </a:r>
            <a:r>
              <a:rPr lang="ru-RU" sz="2000" dirty="0" err="1">
                <a:solidFill>
                  <a:schemeClr val="tx2"/>
                </a:solidFill>
                <a:latin typeface="Candara" pitchFamily="34" charset="0"/>
              </a:rPr>
              <a:t>низькою</a:t>
            </a:r>
            <a:r>
              <a:rPr lang="ru-RU" sz="2000" dirty="0">
                <a:solidFill>
                  <a:schemeClr val="tx2"/>
                </a:solidFill>
                <a:latin typeface="Candara" pitchFamily="34" charset="0"/>
              </a:rPr>
              <a:t> </a:t>
            </a:r>
            <a:r>
              <a:rPr lang="ru-RU" sz="2000" dirty="0" err="1">
                <a:solidFill>
                  <a:schemeClr val="tx2"/>
                </a:solidFill>
                <a:latin typeface="Candara" pitchFamily="34" charset="0"/>
              </a:rPr>
              <a:t>еластичністю</a:t>
            </a:r>
            <a:r>
              <a:rPr lang="ru-RU" sz="2000" dirty="0">
                <a:solidFill>
                  <a:schemeClr val="tx2"/>
                </a:solidFill>
                <a:latin typeface="Candara" pitchFamily="34" charset="0"/>
              </a:rPr>
              <a:t> </a:t>
            </a:r>
            <a:r>
              <a:rPr lang="ru-RU" sz="2000" dirty="0" err="1">
                <a:solidFill>
                  <a:schemeClr val="tx2"/>
                </a:solidFill>
                <a:latin typeface="Candara" pitchFamily="34" charset="0"/>
              </a:rPr>
              <a:t>попиту</a:t>
            </a:r>
            <a:r>
              <a:rPr lang="ru-RU" sz="2000" dirty="0">
                <a:solidFill>
                  <a:schemeClr val="tx2"/>
                </a:solidFill>
                <a:latin typeface="Candara" pitchFamily="34" charset="0"/>
              </a:rPr>
              <a:t> </a:t>
            </a:r>
            <a:r>
              <a:rPr lang="ru-RU" sz="2000" dirty="0" err="1">
                <a:solidFill>
                  <a:schemeClr val="tx2"/>
                </a:solidFill>
                <a:latin typeface="Candara" pitchFamily="34" charset="0"/>
              </a:rPr>
              <a:t>подібна</a:t>
            </a:r>
            <a:r>
              <a:rPr lang="ru-RU" sz="2000" dirty="0">
                <a:solidFill>
                  <a:schemeClr val="tx2"/>
                </a:solidFill>
                <a:latin typeface="Candara" pitchFamily="34" charset="0"/>
              </a:rPr>
              <a:t> </a:t>
            </a:r>
            <a:r>
              <a:rPr lang="ru-RU" sz="2000" dirty="0" err="1">
                <a:solidFill>
                  <a:schemeClr val="tx2"/>
                </a:solidFill>
                <a:latin typeface="Candara" pitchFamily="34" charset="0"/>
              </a:rPr>
              <a:t>цінова</a:t>
            </a:r>
            <a:r>
              <a:rPr lang="ru-RU" sz="2000" dirty="0">
                <a:solidFill>
                  <a:schemeClr val="tx2"/>
                </a:solidFill>
                <a:latin typeface="Candara" pitchFamily="34" charset="0"/>
              </a:rPr>
              <a:t> практика </a:t>
            </a:r>
            <a:r>
              <a:rPr lang="ru-RU" sz="2000" dirty="0" err="1">
                <a:solidFill>
                  <a:schemeClr val="tx2"/>
                </a:solidFill>
                <a:latin typeface="Candara" pitchFamily="34" charset="0"/>
              </a:rPr>
              <a:t>неприйнятна</a:t>
            </a:r>
            <a:r>
              <a:rPr lang="ru-RU" sz="2000" dirty="0">
                <a:solidFill>
                  <a:schemeClr val="tx2"/>
                </a:solidFill>
                <a:latin typeface="Candara" pitchFamily="34" charset="0"/>
              </a:rPr>
              <a:t> — при </a:t>
            </a:r>
            <a:r>
              <a:rPr lang="ru-RU" sz="2000" dirty="0" err="1">
                <a:solidFill>
                  <a:schemeClr val="tx2"/>
                </a:solidFill>
                <a:latin typeface="Candara" pitchFamily="34" charset="0"/>
              </a:rPr>
              <a:t>зниженні</a:t>
            </a:r>
            <a:r>
              <a:rPr lang="ru-RU" sz="2000" dirty="0">
                <a:solidFill>
                  <a:schemeClr val="tx2"/>
                </a:solidFill>
                <a:latin typeface="Candara" pitchFamily="34" charset="0"/>
              </a:rPr>
              <a:t> ціни </a:t>
            </a:r>
            <a:r>
              <a:rPr lang="ru-RU" sz="2000" dirty="0" err="1">
                <a:solidFill>
                  <a:schemeClr val="tx2"/>
                </a:solidFill>
                <a:latin typeface="Candara" pitchFamily="34" charset="0"/>
              </a:rPr>
              <a:t>об'єм</a:t>
            </a:r>
            <a:r>
              <a:rPr lang="ru-RU" sz="2000" dirty="0">
                <a:solidFill>
                  <a:schemeClr val="tx2"/>
                </a:solidFill>
                <a:latin typeface="Candara" pitchFamily="34" charset="0"/>
              </a:rPr>
              <a:t> </a:t>
            </a:r>
            <a:r>
              <a:rPr lang="ru-RU" sz="2000" dirty="0" err="1">
                <a:solidFill>
                  <a:schemeClr val="tx2"/>
                </a:solidFill>
                <a:latin typeface="Candara" pitchFamily="34" charset="0"/>
              </a:rPr>
              <a:t>продажів</a:t>
            </a:r>
            <a:r>
              <a:rPr lang="ru-RU" sz="2000" dirty="0">
                <a:solidFill>
                  <a:schemeClr val="tx2"/>
                </a:solidFill>
                <a:latin typeface="Candara" pitchFamily="34" charset="0"/>
              </a:rPr>
              <a:t> </a:t>
            </a:r>
            <a:r>
              <a:rPr lang="ru-RU" sz="2000" dirty="0" err="1">
                <a:solidFill>
                  <a:schemeClr val="tx2"/>
                </a:solidFill>
                <a:latin typeface="Candara" pitchFamily="34" charset="0"/>
              </a:rPr>
              <a:t>зміниться</a:t>
            </a:r>
            <a:r>
              <a:rPr lang="ru-RU" sz="2000" dirty="0">
                <a:solidFill>
                  <a:schemeClr val="tx2"/>
                </a:solidFill>
                <a:latin typeface="Candara" pitchFamily="34" charset="0"/>
              </a:rPr>
              <a:t> слабо і не </a:t>
            </a:r>
            <a:r>
              <a:rPr lang="ru-RU" sz="2000" dirty="0" err="1">
                <a:solidFill>
                  <a:schemeClr val="tx2"/>
                </a:solidFill>
                <a:latin typeface="Candara" pitchFamily="34" charset="0"/>
              </a:rPr>
              <a:t>компенсує</a:t>
            </a:r>
            <a:r>
              <a:rPr lang="ru-RU" sz="2000" dirty="0">
                <a:solidFill>
                  <a:schemeClr val="tx2"/>
                </a:solidFill>
                <a:latin typeface="Candara" pitchFamily="34" charset="0"/>
              </a:rPr>
              <a:t> </a:t>
            </a:r>
            <a:r>
              <a:rPr lang="ru-RU" sz="2000" dirty="0" err="1">
                <a:solidFill>
                  <a:schemeClr val="tx2"/>
                </a:solidFill>
                <a:latin typeface="Candara" pitchFamily="34" charset="0"/>
              </a:rPr>
              <a:t>упущену</a:t>
            </a:r>
            <a:r>
              <a:rPr lang="ru-RU" sz="2000" dirty="0">
                <a:solidFill>
                  <a:schemeClr val="tx2"/>
                </a:solidFill>
                <a:latin typeface="Candara" pitchFamily="34" charset="0"/>
              </a:rPr>
              <a:t> </a:t>
            </a:r>
            <a:r>
              <a:rPr lang="ru-RU" sz="2000" dirty="0" err="1">
                <a:solidFill>
                  <a:schemeClr val="tx2"/>
                </a:solidFill>
                <a:latin typeface="Candara" pitchFamily="34" charset="0"/>
              </a:rPr>
              <a:t>вигоду</a:t>
            </a:r>
            <a:r>
              <a:rPr lang="ru-RU" sz="2000" dirty="0">
                <a:solidFill>
                  <a:schemeClr val="tx2"/>
                </a:solidFill>
                <a:latin typeface="Candara" pitchFamily="34" charset="0"/>
              </a:rPr>
              <a:t>.</a:t>
            </a:r>
          </a:p>
          <a:p>
            <a:pPr>
              <a:lnSpc>
                <a:spcPct val="90000"/>
              </a:lnSpc>
            </a:pPr>
            <a:r>
              <a:rPr lang="ru-RU" sz="2000" dirty="0" smtClean="0">
                <a:solidFill>
                  <a:schemeClr val="tx2"/>
                </a:solidFill>
                <a:latin typeface="Candara" pitchFamily="34" charset="0"/>
              </a:rPr>
              <a:t>За </a:t>
            </a:r>
            <a:r>
              <a:rPr lang="ru-RU" sz="2000" dirty="0" err="1">
                <a:solidFill>
                  <a:schemeClr val="tx2"/>
                </a:solidFill>
                <a:latin typeface="Candara" pitchFamily="34" charset="0"/>
              </a:rPr>
              <a:t>наявності</a:t>
            </a:r>
            <a:r>
              <a:rPr lang="ru-RU" sz="2000" dirty="0">
                <a:solidFill>
                  <a:schemeClr val="tx2"/>
                </a:solidFill>
                <a:latin typeface="Candara" pitchFamily="34" charset="0"/>
              </a:rPr>
              <a:t> </a:t>
            </a:r>
            <a:r>
              <a:rPr lang="ru-RU" sz="2000" dirty="0" err="1">
                <a:solidFill>
                  <a:schemeClr val="tx2"/>
                </a:solidFill>
                <a:latin typeface="Candara" pitchFamily="34" charset="0"/>
              </a:rPr>
              <a:t>великої</a:t>
            </a:r>
            <a:r>
              <a:rPr lang="ru-RU" sz="2000" dirty="0">
                <a:solidFill>
                  <a:schemeClr val="tx2"/>
                </a:solidFill>
                <a:latin typeface="Candara" pitchFamily="34" charset="0"/>
              </a:rPr>
              <a:t> </a:t>
            </a:r>
            <a:r>
              <a:rPr lang="ru-RU" sz="2000" dirty="0" err="1">
                <a:solidFill>
                  <a:schemeClr val="tx2"/>
                </a:solidFill>
                <a:latin typeface="Candara" pitchFamily="34" charset="0"/>
              </a:rPr>
              <a:t>кількості</a:t>
            </a:r>
            <a:r>
              <a:rPr lang="ru-RU" sz="2000" dirty="0">
                <a:solidFill>
                  <a:schemeClr val="tx2"/>
                </a:solidFill>
                <a:latin typeface="Candara" pitchFamily="34" charset="0"/>
              </a:rPr>
              <a:t> </a:t>
            </a:r>
            <a:r>
              <a:rPr lang="ru-RU" sz="2000" dirty="0" err="1">
                <a:solidFill>
                  <a:schemeClr val="tx2"/>
                </a:solidFill>
                <a:latin typeface="Candara" pitchFamily="34" charset="0"/>
              </a:rPr>
              <a:t>продавців</a:t>
            </a:r>
            <a:r>
              <a:rPr lang="ru-RU" sz="2000" dirty="0">
                <a:solidFill>
                  <a:schemeClr val="tx2"/>
                </a:solidFill>
                <a:latin typeface="Candara" pitchFamily="34" charset="0"/>
              </a:rPr>
              <a:t> попит на будь-який товар буде </a:t>
            </a:r>
            <a:r>
              <a:rPr lang="ru-RU" sz="2000" dirty="0" err="1">
                <a:solidFill>
                  <a:schemeClr val="tx2"/>
                </a:solidFill>
                <a:latin typeface="Candara" pitchFamily="34" charset="0"/>
              </a:rPr>
              <a:t>еластичним</a:t>
            </a:r>
            <a:r>
              <a:rPr lang="ru-RU" sz="2000" dirty="0">
                <a:solidFill>
                  <a:schemeClr val="tx2"/>
                </a:solidFill>
                <a:latin typeface="Candara" pitchFamily="34" charset="0"/>
              </a:rPr>
              <a:t>, </a:t>
            </a:r>
            <a:r>
              <a:rPr lang="ru-RU" sz="2000" dirty="0" err="1">
                <a:solidFill>
                  <a:schemeClr val="tx2"/>
                </a:solidFill>
                <a:latin typeface="Candara" pitchFamily="34" charset="0"/>
              </a:rPr>
              <a:t>бо</a:t>
            </a:r>
            <a:r>
              <a:rPr lang="ru-RU" sz="2000" dirty="0">
                <a:solidFill>
                  <a:schemeClr val="tx2"/>
                </a:solidFill>
                <a:latin typeface="Candara" pitchFamily="34" charset="0"/>
              </a:rPr>
              <a:t> </a:t>
            </a:r>
            <a:r>
              <a:rPr lang="ru-RU" sz="2000" dirty="0" err="1">
                <a:solidFill>
                  <a:schemeClr val="tx2"/>
                </a:solidFill>
                <a:latin typeface="Candara" pitchFamily="34" charset="0"/>
              </a:rPr>
              <a:t>навіть</a:t>
            </a:r>
            <a:r>
              <a:rPr lang="ru-RU" sz="2000" dirty="0">
                <a:solidFill>
                  <a:schemeClr val="tx2"/>
                </a:solidFill>
                <a:latin typeface="Candara" pitchFamily="34" charset="0"/>
              </a:rPr>
              <a:t> </a:t>
            </a:r>
            <a:r>
              <a:rPr lang="ru-RU" sz="2000" dirty="0" err="1">
                <a:solidFill>
                  <a:schemeClr val="tx2"/>
                </a:solidFill>
                <a:latin typeface="Candara" pitchFamily="34" charset="0"/>
              </a:rPr>
              <a:t>незначне</a:t>
            </a:r>
            <a:r>
              <a:rPr lang="ru-RU" sz="2000" dirty="0">
                <a:solidFill>
                  <a:schemeClr val="tx2"/>
                </a:solidFill>
                <a:latin typeface="Candara" pitchFamily="34" charset="0"/>
              </a:rPr>
              <a:t> </a:t>
            </a:r>
            <a:r>
              <a:rPr lang="ru-RU" sz="2000" dirty="0" err="1">
                <a:solidFill>
                  <a:schemeClr val="tx2"/>
                </a:solidFill>
                <a:latin typeface="Candara" pitchFamily="34" charset="0"/>
              </a:rPr>
              <a:t>підвищення</a:t>
            </a:r>
            <a:r>
              <a:rPr lang="ru-RU" sz="2000" dirty="0">
                <a:solidFill>
                  <a:schemeClr val="tx2"/>
                </a:solidFill>
                <a:latin typeface="Candara" pitchFamily="34" charset="0"/>
              </a:rPr>
              <a:t> ціни одним з </a:t>
            </a:r>
            <a:r>
              <a:rPr lang="ru-RU" sz="2000" dirty="0" err="1">
                <a:solidFill>
                  <a:schemeClr val="tx2"/>
                </a:solidFill>
                <a:latin typeface="Candara" pitchFamily="34" charset="0"/>
              </a:rPr>
              <a:t>конкурентів</a:t>
            </a:r>
            <a:r>
              <a:rPr lang="ru-RU" sz="2000" dirty="0">
                <a:solidFill>
                  <a:schemeClr val="tx2"/>
                </a:solidFill>
                <a:latin typeface="Candara" pitchFamily="34" charset="0"/>
              </a:rPr>
              <a:t> </a:t>
            </a:r>
            <a:r>
              <a:rPr lang="ru-RU" sz="2000" dirty="0" err="1">
                <a:solidFill>
                  <a:schemeClr val="tx2"/>
                </a:solidFill>
                <a:latin typeface="Candara" pitchFamily="34" charset="0"/>
              </a:rPr>
              <a:t>примусить</a:t>
            </a:r>
            <a:r>
              <a:rPr lang="ru-RU" sz="2000" dirty="0">
                <a:solidFill>
                  <a:schemeClr val="tx2"/>
                </a:solidFill>
                <a:latin typeface="Candara" pitchFamily="34" charset="0"/>
              </a:rPr>
              <a:t> </a:t>
            </a:r>
            <a:r>
              <a:rPr lang="ru-RU" sz="2000" dirty="0" err="1">
                <a:solidFill>
                  <a:schemeClr val="tx2"/>
                </a:solidFill>
                <a:latin typeface="Candara" pitchFamily="34" charset="0"/>
              </a:rPr>
              <a:t>споживачів</a:t>
            </a:r>
            <a:r>
              <a:rPr lang="ru-RU" sz="2000" dirty="0">
                <a:solidFill>
                  <a:schemeClr val="tx2"/>
                </a:solidFill>
                <a:latin typeface="Candara" pitchFamily="34" charset="0"/>
              </a:rPr>
              <a:t> </a:t>
            </a:r>
            <a:r>
              <a:rPr lang="ru-RU" sz="2000" dirty="0" err="1">
                <a:solidFill>
                  <a:schemeClr val="tx2"/>
                </a:solidFill>
                <a:latin typeface="Candara" pitchFamily="34" charset="0"/>
              </a:rPr>
              <a:t>звертатись</a:t>
            </a:r>
            <a:r>
              <a:rPr lang="ru-RU" sz="2000" dirty="0">
                <a:solidFill>
                  <a:schemeClr val="tx2"/>
                </a:solidFill>
                <a:latin typeface="Candara" pitchFamily="34" charset="0"/>
              </a:rPr>
              <a:t> за </a:t>
            </a:r>
            <a:r>
              <a:rPr lang="ru-RU" sz="2000" dirty="0" err="1">
                <a:solidFill>
                  <a:schemeClr val="tx2"/>
                </a:solidFill>
                <a:latin typeface="Candara" pitchFamily="34" charset="0"/>
              </a:rPr>
              <a:t>покупкою</a:t>
            </a:r>
            <a:r>
              <a:rPr lang="ru-RU" sz="2000" dirty="0">
                <a:solidFill>
                  <a:schemeClr val="tx2"/>
                </a:solidFill>
                <a:latin typeface="Candara" pitchFamily="34" charset="0"/>
              </a:rPr>
              <a:t> до </a:t>
            </a:r>
            <a:r>
              <a:rPr lang="ru-RU" sz="2000" dirty="0" err="1">
                <a:solidFill>
                  <a:schemeClr val="tx2"/>
                </a:solidFill>
                <a:latin typeface="Candara" pitchFamily="34" charset="0"/>
              </a:rPr>
              <a:t>інших</a:t>
            </a:r>
            <a:r>
              <a:rPr lang="ru-RU" sz="2000" dirty="0">
                <a:solidFill>
                  <a:schemeClr val="tx2"/>
                </a:solidFill>
                <a:latin typeface="Candara" pitchFamily="34" charset="0"/>
              </a:rPr>
              <a:t> </a:t>
            </a:r>
            <a:r>
              <a:rPr lang="ru-RU" sz="2000" dirty="0" err="1">
                <a:solidFill>
                  <a:schemeClr val="tx2"/>
                </a:solidFill>
                <a:latin typeface="Candara" pitchFamily="34" charset="0"/>
              </a:rPr>
              <a:t>продавців</a:t>
            </a:r>
            <a:r>
              <a:rPr lang="ru-RU" sz="2000" dirty="0">
                <a:solidFill>
                  <a:schemeClr val="tx2"/>
                </a:solidFill>
                <a:latin typeface="Candara" pitchFamily="34" charset="0"/>
              </a:rPr>
              <a:t>, </a:t>
            </a:r>
            <a:r>
              <a:rPr lang="ru-RU" sz="2000" dirty="0" err="1">
                <a:solidFill>
                  <a:schemeClr val="tx2"/>
                </a:solidFill>
                <a:latin typeface="Candara" pitchFamily="34" charset="0"/>
              </a:rPr>
              <a:t>що</a:t>
            </a:r>
            <a:r>
              <a:rPr lang="ru-RU" sz="2000" dirty="0">
                <a:solidFill>
                  <a:schemeClr val="tx2"/>
                </a:solidFill>
                <a:latin typeface="Candara" pitchFamily="34" charset="0"/>
              </a:rPr>
              <a:t> </a:t>
            </a:r>
            <a:r>
              <a:rPr lang="ru-RU" sz="2000" dirty="0" err="1">
                <a:solidFill>
                  <a:schemeClr val="tx2"/>
                </a:solidFill>
                <a:latin typeface="Candara" pitchFamily="34" charset="0"/>
              </a:rPr>
              <a:t>пропонують</a:t>
            </a:r>
            <a:r>
              <a:rPr lang="ru-RU" sz="2000" dirty="0">
                <a:solidFill>
                  <a:schemeClr val="tx2"/>
                </a:solidFill>
                <a:latin typeface="Candara" pitchFamily="34" charset="0"/>
              </a:rPr>
              <a:t> </a:t>
            </a:r>
            <a:r>
              <a:rPr lang="ru-RU" sz="2000" dirty="0" err="1">
                <a:solidFill>
                  <a:schemeClr val="tx2"/>
                </a:solidFill>
                <a:latin typeface="Candara" pitchFamily="34" charset="0"/>
              </a:rPr>
              <a:t>цей</a:t>
            </a:r>
            <a:r>
              <a:rPr lang="ru-RU" sz="2000" dirty="0">
                <a:solidFill>
                  <a:schemeClr val="tx2"/>
                </a:solidFill>
                <a:latin typeface="Candara" pitchFamily="34" charset="0"/>
              </a:rPr>
              <a:t> же товар </a:t>
            </a:r>
            <a:r>
              <a:rPr lang="ru-RU" sz="2000" dirty="0" err="1">
                <a:solidFill>
                  <a:schemeClr val="tx2"/>
                </a:solidFill>
                <a:latin typeface="Candara" pitchFamily="34" charset="0"/>
              </a:rPr>
              <a:t>дешевше</a:t>
            </a:r>
            <a:r>
              <a:rPr lang="ru-RU" sz="2000" dirty="0">
                <a:solidFill>
                  <a:schemeClr val="tx2"/>
                </a:solidFill>
                <a:latin typeface="Candara" pitchFamily="34" charset="0"/>
              </a:rPr>
              <a:t>.</a:t>
            </a:r>
            <a:endParaRPr lang="uk-UA" sz="2000" dirty="0">
              <a:solidFill>
                <a:schemeClr val="tx2"/>
              </a:solidFill>
              <a:latin typeface="Candara" pitchFamily="34" charset="0"/>
            </a:endParaRPr>
          </a:p>
        </p:txBody>
      </p:sp>
    </p:spTree>
    <p:extLst>
      <p:ext uri="{BB962C8B-B14F-4D97-AF65-F5344CB8AC3E}">
        <p14:creationId xmlns:p14="http://schemas.microsoft.com/office/powerpoint/2010/main" xmlns="" val="3128668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116632"/>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Крива попиту</a:t>
            </a:r>
            <a:endParaRPr lang="uk-UA" dirty="0"/>
          </a:p>
        </p:txBody>
      </p:sp>
      <p:sp>
        <p:nvSpPr>
          <p:cNvPr id="3" name="TextBox 2"/>
          <p:cNvSpPr txBox="1"/>
          <p:nvPr/>
        </p:nvSpPr>
        <p:spPr>
          <a:xfrm>
            <a:off x="261764" y="908720"/>
            <a:ext cx="11593288" cy="2308324"/>
          </a:xfrm>
          <a:prstGeom prst="rect">
            <a:avLst/>
          </a:prstGeom>
          <a:noFill/>
        </p:spPr>
        <p:txBody>
          <a:bodyPr wrap="square" rtlCol="0">
            <a:spAutoFit/>
          </a:bodyPr>
          <a:lstStyle/>
          <a:p>
            <a:pPr>
              <a:lnSpc>
                <a:spcPct val="90000"/>
              </a:lnSpc>
            </a:pPr>
            <a:r>
              <a:rPr lang="uk-UA" sz="2000" b="1" dirty="0">
                <a:solidFill>
                  <a:schemeClr val="tx2"/>
                </a:solidFill>
                <a:latin typeface="Candara" pitchFamily="34" charset="0"/>
              </a:rPr>
              <a:t>Графік попиту (Крива попиту)</a:t>
            </a:r>
            <a:r>
              <a:rPr lang="uk-UA" sz="2000" dirty="0">
                <a:solidFill>
                  <a:schemeClr val="tx2"/>
                </a:solidFill>
                <a:latin typeface="Candara" pitchFamily="34" charset="0"/>
              </a:rPr>
              <a:t> — відношення між ринковою ціною товару і грошовим виразом попиту на неї.</a:t>
            </a:r>
          </a:p>
          <a:p>
            <a:pPr>
              <a:lnSpc>
                <a:spcPct val="90000"/>
              </a:lnSpc>
            </a:pPr>
            <a:endParaRPr lang="uk-UA" sz="2000" dirty="0">
              <a:solidFill>
                <a:schemeClr val="tx2"/>
              </a:solidFill>
              <a:latin typeface="Candara" pitchFamily="34" charset="0"/>
            </a:endParaRPr>
          </a:p>
          <a:p>
            <a:pPr>
              <a:lnSpc>
                <a:spcPct val="90000"/>
              </a:lnSpc>
            </a:pPr>
            <a:r>
              <a:rPr lang="uk-UA" sz="2000" dirty="0">
                <a:solidFill>
                  <a:schemeClr val="tx2"/>
                </a:solidFill>
                <a:latin typeface="Candara" pitchFamily="34" charset="0"/>
              </a:rPr>
              <a:t>Крива попиту показує вірогідну кількість товару, який вдається продати за певний час та за певною ціною. Що еластичніший попит, то вища ціна може бути встановлена на товар. </a:t>
            </a:r>
            <a:r>
              <a:rPr lang="uk-UA" sz="2000" b="1" i="1" dirty="0">
                <a:solidFill>
                  <a:schemeClr val="tx2"/>
                </a:solidFill>
                <a:latin typeface="Candara" pitchFamily="34" charset="0"/>
              </a:rPr>
              <a:t>Еластичність попиту</a:t>
            </a:r>
            <a:r>
              <a:rPr lang="uk-UA" sz="2000" i="1" dirty="0">
                <a:solidFill>
                  <a:schemeClr val="tx2"/>
                </a:solidFill>
                <a:latin typeface="Candara" pitchFamily="34" charset="0"/>
              </a:rPr>
              <a:t> </a:t>
            </a:r>
            <a:r>
              <a:rPr lang="uk-UA" sz="2000" dirty="0">
                <a:solidFill>
                  <a:schemeClr val="tx2"/>
                </a:solidFill>
                <a:latin typeface="Candara" pitchFamily="34" charset="0"/>
              </a:rPr>
              <a:t>— це реакція ринку на відсутність товару, можливість його заміни, ціну конкурентів, пониження цін, небажання покупців міняти свої споживчі звички і шукати дешевші товари, підвищення якості товарів, природне зростання інфляції і на інші чинники.</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81478" y="3212976"/>
            <a:ext cx="3825869" cy="3400772"/>
          </a:xfrm>
          <a:prstGeom prst="rect">
            <a:avLst/>
          </a:prstGeom>
        </p:spPr>
      </p:pic>
      <p:cxnSp>
        <p:nvCxnSpPr>
          <p:cNvPr id="11" name="Прямая со стрелкой 10"/>
          <p:cNvCxnSpPr/>
          <p:nvPr/>
        </p:nvCxnSpPr>
        <p:spPr>
          <a:xfrm>
            <a:off x="837828" y="2924944"/>
            <a:ext cx="0" cy="3312368"/>
          </a:xfrm>
          <a:prstGeom prst="straightConnector1">
            <a:avLst/>
          </a:prstGeom>
          <a:ln w="28575">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37531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Пропозиція</a:t>
            </a:r>
            <a:endParaRPr lang="uk-UA" dirty="0"/>
          </a:p>
        </p:txBody>
      </p:sp>
      <p:sp>
        <p:nvSpPr>
          <p:cNvPr id="3" name="Прямоугольник 2"/>
          <p:cNvSpPr/>
          <p:nvPr/>
        </p:nvSpPr>
        <p:spPr>
          <a:xfrm>
            <a:off x="261764" y="1028343"/>
            <a:ext cx="11593288" cy="4524315"/>
          </a:xfrm>
          <a:prstGeom prst="rect">
            <a:avLst/>
          </a:prstGeom>
        </p:spPr>
        <p:txBody>
          <a:bodyPr wrap="square">
            <a:spAutoFit/>
          </a:bodyPr>
          <a:lstStyle/>
          <a:p>
            <a:r>
              <a:rPr lang="uk-UA" sz="2400" b="1" dirty="0">
                <a:solidFill>
                  <a:schemeClr val="tx2"/>
                </a:solidFill>
              </a:rPr>
              <a:t>Пропозиція</a:t>
            </a:r>
            <a:r>
              <a:rPr lang="uk-UA" sz="2400" dirty="0">
                <a:solidFill>
                  <a:schemeClr val="tx2"/>
                </a:solidFill>
              </a:rPr>
              <a:t> характеризує можливість і бажання продавця (виробника) пропонувати свої товари для реалізації на ринку за певними цінами. Таке визначення змальовує пропозицію і відображає її суть з якісного боку. У кількісному плані пропозиція характеризується своєю величиною та об'ємом. Об'єм, величина пропозиції — це кількість продукту (товару, послуг), яку продавець (виробник) бажає, може і здатний згідно з наявністю або продуктивними можливостями запропонувати для продажу на ринку протягом деякого періоду часу за певної ціни.</a:t>
            </a:r>
          </a:p>
          <a:p>
            <a:endParaRPr lang="uk-UA" sz="2400" dirty="0">
              <a:solidFill>
                <a:schemeClr val="tx2"/>
              </a:solidFill>
            </a:endParaRPr>
          </a:p>
          <a:p>
            <a:r>
              <a:rPr lang="uk-UA" sz="2400" dirty="0">
                <a:solidFill>
                  <a:schemeClr val="tx2"/>
                </a:solidFill>
              </a:rPr>
              <a:t>Як і об'єм попиту, величина пропозиції залежить не тільки від ціни, але і від ряду нецінових чинників, включаючи виробничі можливості (див. Крива виробничих можливостей), стан технології, ресурсне забезпечення, рівень цін на інші товари, інфляційні очікування.</a:t>
            </a:r>
          </a:p>
        </p:txBody>
      </p:sp>
    </p:spTree>
    <p:extLst>
      <p:ext uri="{BB962C8B-B14F-4D97-AF65-F5344CB8AC3E}">
        <p14:creationId xmlns:p14="http://schemas.microsoft.com/office/powerpoint/2010/main" xmlns="" val="36888623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557908" y="216024"/>
            <a:ext cx="7560839" cy="620688"/>
          </a:xfrm>
          <a:prstGeom prst="rect">
            <a:avLst/>
          </a:prstGeom>
        </p:spPr>
        <p:txBody>
          <a:bodyPr>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dirty="0" smtClean="0"/>
              <a:t>Закон пропозиції</a:t>
            </a:r>
            <a:endParaRPr lang="uk-UA" dirty="0"/>
          </a:p>
        </p:txBody>
      </p:sp>
      <p:sp>
        <p:nvSpPr>
          <p:cNvPr id="4" name="Прямоугольник 3"/>
          <p:cNvSpPr/>
          <p:nvPr/>
        </p:nvSpPr>
        <p:spPr>
          <a:xfrm>
            <a:off x="189756" y="1905506"/>
            <a:ext cx="11809312" cy="3046988"/>
          </a:xfrm>
          <a:prstGeom prst="rect">
            <a:avLst/>
          </a:prstGeom>
        </p:spPr>
        <p:txBody>
          <a:bodyPr wrap="square">
            <a:spAutoFit/>
          </a:bodyPr>
          <a:lstStyle/>
          <a:p>
            <a:r>
              <a:rPr lang="uk-UA" sz="2400" b="1" dirty="0">
                <a:solidFill>
                  <a:schemeClr val="tx2"/>
                </a:solidFill>
              </a:rPr>
              <a:t>Закон пропозиції </a:t>
            </a:r>
            <a:r>
              <a:rPr lang="uk-UA" sz="2400" dirty="0">
                <a:solidFill>
                  <a:schemeClr val="tx2"/>
                </a:solidFill>
              </a:rPr>
              <a:t>— при інших незмінних чинниках величина (об'єм) пропозиції збільшується у міру збільшення ціни на товар.</a:t>
            </a:r>
          </a:p>
          <a:p>
            <a:endParaRPr lang="uk-UA" sz="2400" dirty="0">
              <a:solidFill>
                <a:schemeClr val="tx2"/>
              </a:solidFill>
            </a:endParaRPr>
          </a:p>
          <a:p>
            <a:r>
              <a:rPr lang="uk-UA" sz="2400" dirty="0">
                <a:solidFill>
                  <a:schemeClr val="tx2"/>
                </a:solidFill>
              </a:rPr>
              <a:t>Зростання величини пропозиції товару при збільшенні його ціни обумовлене в загальному випадку тією обставиною, що при незмінних витратах на одиницю товару із збільшенням ціни росте прибуток і виробникові (продавцеві) стає вигідним продати більше товару. Реальна картина на ринку складніша за цю просту схему, але виражена у ній тенденція має місце.</a:t>
            </a:r>
          </a:p>
        </p:txBody>
      </p:sp>
    </p:spTree>
    <p:extLst>
      <p:ext uri="{BB962C8B-B14F-4D97-AF65-F5344CB8AC3E}">
        <p14:creationId xmlns:p14="http://schemas.microsoft.com/office/powerpoint/2010/main" xmlns="" val="879383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65">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Другая 15">
      <a:majorFont>
        <a:latin typeface="Candara"/>
        <a:ea typeface=""/>
        <a:cs typeface=""/>
      </a:majorFont>
      <a:minorFont>
        <a:latin typeface="Candara"/>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Earthtones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D8BBA81-7B49-4987-A5B2-DF5B7D8F12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TS102801065</Template>
  <TotalTime>0</TotalTime>
  <Words>3258</Words>
  <Application>Microsoft Office PowerPoint</Application>
  <PresentationFormat>Произвольный</PresentationFormat>
  <Paragraphs>104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TS102801065</vt:lpstr>
      <vt:lpstr>Попит та пропозиція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2012-12-21T14:17:24Z</dcterms:created>
  <dcterms:modified xsi:type="dcterms:W3CDTF">2012-12-24T16:58:54Z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