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24"/>
  </p:notesMasterIdLst>
  <p:handoutMasterIdLst>
    <p:handoutMasterId r:id="rId25"/>
  </p:handout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orient="horz" pos="1200">
          <p15:clr>
            <a:srgbClr val="A4A3A4"/>
          </p15:clr>
        </p15:guide>
        <p15:guide id="3" orient="horz" pos="3888">
          <p15:clr>
            <a:srgbClr val="A4A3A4"/>
          </p15:clr>
        </p15:guide>
        <p15:guide id="4" orient="horz" pos="144">
          <p15:clr>
            <a:srgbClr val="A4A3A4"/>
          </p15:clr>
        </p15:guide>
        <p15:guide id="5" pos="3839">
          <p15:clr>
            <a:srgbClr val="A4A3A4"/>
          </p15:clr>
        </p15:guide>
        <p15:guide id="6" pos="959">
          <p15:clr>
            <a:srgbClr val="A4A3A4"/>
          </p15:clr>
        </p15:guide>
        <p15:guide id="7" pos="6719">
          <p15:clr>
            <a:srgbClr val="A4A3A4"/>
          </p15:clr>
        </p15:guide>
        <p15:guide id="8" pos="6143">
          <p15:clr>
            <a:srgbClr val="A4A3A4"/>
          </p15:clr>
        </p15:guide>
        <p15:guide id="9" pos="4991">
          <p15:clr>
            <a:srgbClr val="A4A3A4"/>
          </p15:clr>
        </p15:guide>
        <p15:guide id="10" pos="5567">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5013" autoAdjust="0"/>
  </p:normalViewPr>
  <p:slideViewPr>
    <p:cSldViewPr>
      <p:cViewPr>
        <p:scale>
          <a:sx n="80" d="100"/>
          <a:sy n="80" d="100"/>
        </p:scale>
        <p:origin x="-96" y="-612"/>
      </p:cViewPr>
      <p:guideLst>
        <p:guide orient="horz" pos="2160"/>
        <p:guide orient="horz" pos="1200"/>
        <p:guide orient="horz" pos="3888"/>
        <p:guide orient="horz" pos="144"/>
        <p:guide pos="3839"/>
        <p:guide pos="959"/>
        <p:guide pos="6719"/>
        <p:guide pos="6143"/>
        <p:guide pos="4991"/>
        <p:guide pos="5567"/>
      </p:guideLst>
    </p:cSldViewPr>
  </p:slideViewPr>
  <p:notesTextViewPr>
    <p:cViewPr>
      <p:scale>
        <a:sx n="1" d="1"/>
        <a:sy n="1" d="1"/>
      </p:scale>
      <p:origin x="0" y="0"/>
    </p:cViewPr>
  </p:notesTextViewPr>
  <p:notesViewPr>
    <p:cSldViewPr>
      <p:cViewPr varScale="1">
        <p:scale>
          <a:sx n="101" d="100"/>
          <a:sy n="101" d="100"/>
        </p:scale>
        <p:origin x="-1668"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C6ACB66-EAB9-4D45-9F9C-28EA120D791D}" type="datetimeFigureOut">
              <a:rPr lang="ru-RU"/>
              <a:pPr/>
              <a:t>24.12.2012</a:t>
            </a:fld>
            <a:endParaRPr dirty="0"/>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2837A6B-DAA4-4C2D-AEAB-4E9E70095794}" type="slidenum">
              <a:rPr/>
              <a:pPr/>
              <a:t>‹#›</a:t>
            </a:fld>
            <a:endParaRPr dirty="0"/>
          </a:p>
        </p:txBody>
      </p:sp>
    </p:spTree>
    <p:extLst>
      <p:ext uri="{BB962C8B-B14F-4D97-AF65-F5344CB8AC3E}">
        <p14:creationId xmlns:p14="http://schemas.microsoft.com/office/powerpoint/2010/main" xmlns="" val="29215455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79D970-AC71-40CF-8717-2E4EAB5207AF}" type="datetimeFigureOut">
              <a:rPr lang="ru-RU"/>
              <a:pPr/>
              <a:t>24.12.2012</a:t>
            </a:fld>
            <a:endParaRPr dirty="0"/>
          </a:p>
        </p:txBody>
      </p:sp>
      <p:sp>
        <p:nvSpPr>
          <p:cNvPr id="4" name="Образ слайда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Образец текста</a:t>
            </a:r>
          </a:p>
          <a:p>
            <a:pPr lvl="1"/>
            <a:r>
              <a:rPr/>
              <a:t>Второй уровень</a:t>
            </a:r>
          </a:p>
          <a:p>
            <a:pPr lvl="2"/>
            <a:r>
              <a:rPr/>
              <a:t>Третий уровень</a:t>
            </a:r>
          </a:p>
          <a:p>
            <a:pPr lvl="3"/>
            <a:r>
              <a:rPr/>
              <a:t>Четвертый уровень</a:t>
            </a:r>
          </a:p>
          <a:p>
            <a:pPr lvl="4"/>
            <a:r>
              <a:rPr/>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266150-FA26-45B5-BF0B-186B42A09DC9}" type="slidenum">
              <a:rPr/>
              <a:pPr/>
              <a:t>‹#›</a:t>
            </a:fld>
            <a:endParaRPr dirty="0"/>
          </a:p>
        </p:txBody>
      </p:sp>
    </p:spTree>
    <p:extLst>
      <p:ext uri="{BB962C8B-B14F-4D97-AF65-F5344CB8AC3E}">
        <p14:creationId xmlns:p14="http://schemas.microsoft.com/office/powerpoint/2010/main" xmlns="" val="145946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17" name="Рисунок 16"/>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bwMode="hidden">
          <a:xfrm>
            <a:off x="0" y="0"/>
            <a:ext cx="12188825" cy="6858000"/>
          </a:xfrm>
          <a:prstGeom prst="rect">
            <a:avLst/>
          </a:prstGeom>
        </p:spPr>
      </p:pic>
      <p:sp>
        <p:nvSpPr>
          <p:cNvPr id="13" name="Прямоугольник 12"/>
          <p:cNvSpPr/>
          <p:nvPr/>
        </p:nvSpPr>
        <p:spPr bwMode="hidden">
          <a:xfrm>
            <a:off x="0" y="1"/>
            <a:ext cx="12188825" cy="481056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noProof="0" dirty="0"/>
          </a:p>
        </p:txBody>
      </p:sp>
      <p:sp>
        <p:nvSpPr>
          <p:cNvPr id="15" name="Прямоугольник 14"/>
          <p:cNvSpPr/>
          <p:nvPr/>
        </p:nvSpPr>
        <p:spPr bwMode="hidden">
          <a:xfrm>
            <a:off x="0" y="4810562"/>
            <a:ext cx="12188825" cy="2047439"/>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noProof="0" dirty="0"/>
          </a:p>
        </p:txBody>
      </p:sp>
      <p:sp>
        <p:nvSpPr>
          <p:cNvPr id="2" name="Заголовок 1"/>
          <p:cNvSpPr>
            <a:spLocks noGrp="1"/>
          </p:cNvSpPr>
          <p:nvPr>
            <p:ph type="ctrTitle"/>
          </p:nvPr>
        </p:nvSpPr>
        <p:spPr>
          <a:xfrm>
            <a:off x="1522413" y="1905000"/>
            <a:ext cx="9144000" cy="2667000"/>
          </a:xfrm>
        </p:spPr>
        <p:txBody>
          <a:bodyPr>
            <a:normAutofit/>
          </a:bodyPr>
          <a:lstStyle>
            <a:lvl1pPr>
              <a:lnSpc>
                <a:spcPct val="80000"/>
              </a:lnSpc>
              <a:defRPr sz="6000"/>
            </a:lvl1pPr>
          </a:lstStyle>
          <a:p>
            <a:r>
              <a:rPr lang="ru-RU" noProof="0" smtClean="0"/>
              <a:t>Образец заголовка</a:t>
            </a:r>
            <a:endParaRPr lang="ru-RU" noProof="0" dirty="0"/>
          </a:p>
        </p:txBody>
      </p:sp>
      <p:sp>
        <p:nvSpPr>
          <p:cNvPr id="3" name="Подзаголовок 2"/>
          <p:cNvSpPr>
            <a:spLocks noGrp="1"/>
          </p:cNvSpPr>
          <p:nvPr>
            <p:ph type="subTitle" idx="1"/>
          </p:nvPr>
        </p:nvSpPr>
        <p:spPr>
          <a:xfrm>
            <a:off x="1522413" y="5029200"/>
            <a:ext cx="8229600" cy="1143000"/>
          </a:xfrm>
        </p:spPr>
        <p:txBody>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noProof="0" smtClean="0"/>
              <a:t>Образец подзаголовка</a:t>
            </a:r>
            <a:endParaRPr lang="ru-RU" noProof="0" dirty="0"/>
          </a:p>
        </p:txBody>
      </p:sp>
      <p:sp>
        <p:nvSpPr>
          <p:cNvPr id="4" name="Дата 3"/>
          <p:cNvSpPr>
            <a:spLocks noGrp="1"/>
          </p:cNvSpPr>
          <p:nvPr>
            <p:ph type="dt" sz="half" idx="10"/>
          </p:nvPr>
        </p:nvSpPr>
        <p:spPr/>
        <p:txBody>
          <a:bodyPr/>
          <a:lstStyle/>
          <a:p>
            <a:fld id="{52466975-C014-42E5-BFA6-B8D5FDD3B81F}" type="datetimeFigureOut">
              <a:rPr lang="ru-RU" noProof="0" smtClean="0"/>
              <a:pPr/>
              <a:t>24.12.2012</a:t>
            </a:fld>
            <a:endParaRPr lang="ru-RU" noProof="0" dirty="0"/>
          </a:p>
        </p:txBody>
      </p:sp>
      <p:sp>
        <p:nvSpPr>
          <p:cNvPr id="5" name="Нижний колонтитул 4"/>
          <p:cNvSpPr>
            <a:spLocks noGrp="1"/>
          </p:cNvSpPr>
          <p:nvPr>
            <p:ph type="ftr" sz="quarter" idx="11"/>
          </p:nvPr>
        </p:nvSpPr>
        <p:spPr/>
        <p:txBody>
          <a:bodyPr/>
          <a:lstStyle/>
          <a:p>
            <a:endParaRPr lang="ru-RU" noProof="0" dirty="0"/>
          </a:p>
        </p:txBody>
      </p:sp>
      <p:sp>
        <p:nvSpPr>
          <p:cNvPr id="6" name="Номер слайда 5"/>
          <p:cNvSpPr>
            <a:spLocks noGrp="1"/>
          </p:cNvSpPr>
          <p:nvPr>
            <p:ph type="sldNum" sz="quarter" idx="12"/>
          </p:nvPr>
        </p:nvSpPr>
        <p:spPr/>
        <p:txBody>
          <a:bodyPr/>
          <a:lstStyle/>
          <a:p>
            <a:fld id="{693B167E-EA96-4147-81DE-549160052C22}" type="slidenum">
              <a:rPr lang="ru-RU" noProof="0" smtClean="0"/>
              <a:pPr/>
              <a:t>‹#›</a:t>
            </a:fld>
            <a:endParaRPr lang="ru-RU" noProof="0" dirty="0"/>
          </a:p>
        </p:txBody>
      </p:sp>
      <p:sp useBgFill="1">
        <p:nvSpPr>
          <p:cNvPr id="20" name="Полилиния 9"/>
          <p:cNvSpPr>
            <a:spLocks/>
          </p:cNvSpPr>
          <p:nvPr/>
        </p:nvSpPr>
        <p:spPr bwMode="white">
          <a:xfrm>
            <a:off x="1057" y="4714632"/>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ln>
            <a:noFill/>
          </a:ln>
        </p:spPr>
        <p:txBody>
          <a:bodyPr vert="horz" wrap="square" lIns="91440" tIns="45720" rIns="91440" bIns="45720" numCol="1" anchor="t" anchorCtr="0" compatLnSpc="1">
            <a:prstTxWarp prst="textNoShape">
              <a:avLst/>
            </a:prstTxWarp>
          </a:bodyPr>
          <a:lstStyle/>
          <a:p>
            <a:endParaRPr lang="ru-RU" noProof="0"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smtClean="0"/>
              <a:t>Образец заголовка</a:t>
            </a:r>
            <a:endParaRPr lang="ru-RU" noProof="0" dirty="0"/>
          </a:p>
        </p:txBody>
      </p:sp>
      <p:sp>
        <p:nvSpPr>
          <p:cNvPr id="3" name="Вертикальный текст 2"/>
          <p:cNvSpPr>
            <a:spLocks noGrp="1"/>
          </p:cNvSpPr>
          <p:nvPr>
            <p:ph type="body" orient="vert" idx="1"/>
          </p:nvPr>
        </p:nvSpPr>
        <p:spPr/>
        <p:txBody>
          <a:bodyPr vert="eaVert"/>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4" name="Дата 3"/>
          <p:cNvSpPr>
            <a:spLocks noGrp="1"/>
          </p:cNvSpPr>
          <p:nvPr>
            <p:ph type="dt" sz="half" idx="10"/>
          </p:nvPr>
        </p:nvSpPr>
        <p:spPr/>
        <p:txBody>
          <a:bodyPr/>
          <a:lstStyle/>
          <a:p>
            <a:fld id="{52466975-C014-42E5-BFA6-B8D5FDD3B81F}" type="datetimeFigureOut">
              <a:rPr lang="ru-RU" noProof="0" smtClean="0"/>
              <a:pPr/>
              <a:t>24.12.2012</a:t>
            </a:fld>
            <a:endParaRPr lang="ru-RU" noProof="0" dirty="0"/>
          </a:p>
        </p:txBody>
      </p:sp>
      <p:sp>
        <p:nvSpPr>
          <p:cNvPr id="5" name="Нижний колонтитул 4"/>
          <p:cNvSpPr>
            <a:spLocks noGrp="1"/>
          </p:cNvSpPr>
          <p:nvPr>
            <p:ph type="ftr" sz="quarter" idx="11"/>
          </p:nvPr>
        </p:nvSpPr>
        <p:spPr/>
        <p:txBody>
          <a:bodyPr/>
          <a:lstStyle/>
          <a:p>
            <a:endParaRPr lang="ru-RU" noProof="0" dirty="0"/>
          </a:p>
        </p:txBody>
      </p:sp>
      <p:sp>
        <p:nvSpPr>
          <p:cNvPr id="6" name="Номер слайда 5"/>
          <p:cNvSpPr>
            <a:spLocks noGrp="1"/>
          </p:cNvSpPr>
          <p:nvPr>
            <p:ph type="sldNum" sz="quarter" idx="12"/>
          </p:nvPr>
        </p:nvSpPr>
        <p:spPr/>
        <p:txBody>
          <a:bodyPr/>
          <a:lstStyle/>
          <a:p>
            <a:fld id="{693B167E-EA96-4147-81DE-549160052C22}" type="slidenum">
              <a:rPr lang="ru-RU" noProof="0" smtClean="0"/>
              <a:pPr/>
              <a:t>‹#›</a:t>
            </a:fld>
            <a:endParaRPr lang="ru-RU" noProof="0"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xmlns="" val="0"/>
              </a:ext>
            </a:extLst>
          </a:blip>
          <a:srcRect/>
          <a:stretch/>
        </p:blipFill>
        <p:spPr bwMode="hidden">
          <a:xfrm>
            <a:off x="1" y="0"/>
            <a:ext cx="9314539" cy="6858000"/>
          </a:xfrm>
          <a:prstGeom prst="rect">
            <a:avLst/>
          </a:prstGeom>
        </p:spPr>
      </p:pic>
      <p:sp>
        <p:nvSpPr>
          <p:cNvPr id="8" name="Прямоугольник 7"/>
          <p:cNvSpPr/>
          <p:nvPr/>
        </p:nvSpPr>
        <p:spPr bwMode="hidden">
          <a:xfrm>
            <a:off x="1" y="1"/>
            <a:ext cx="9218611" cy="685800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noProof="0" dirty="0"/>
          </a:p>
        </p:txBody>
      </p:sp>
      <p:sp>
        <p:nvSpPr>
          <p:cNvPr id="9" name="Полилиния 9"/>
          <p:cNvSpPr>
            <a:spLocks/>
          </p:cNvSpPr>
          <p:nvPr/>
        </p:nvSpPr>
        <p:spPr bwMode="hidden">
          <a:xfrm rot="5400000">
            <a:off x="5885540" y="3333074"/>
            <a:ext cx="685800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ru-RU" noProof="0" dirty="0"/>
          </a:p>
        </p:txBody>
      </p:sp>
      <p:sp>
        <p:nvSpPr>
          <p:cNvPr id="3" name="Вертикальный текст 2"/>
          <p:cNvSpPr>
            <a:spLocks noGrp="1"/>
          </p:cNvSpPr>
          <p:nvPr>
            <p:ph type="body" orient="vert" idx="1"/>
          </p:nvPr>
        </p:nvSpPr>
        <p:spPr>
          <a:xfrm>
            <a:off x="1522413" y="685800"/>
            <a:ext cx="7460842" cy="5486400"/>
          </a:xfrm>
        </p:spPr>
        <p:txBody>
          <a:bodyPr vert="eaVert"/>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4" name="Дата 3"/>
          <p:cNvSpPr>
            <a:spLocks noGrp="1"/>
          </p:cNvSpPr>
          <p:nvPr>
            <p:ph type="dt" sz="half" idx="10"/>
          </p:nvPr>
        </p:nvSpPr>
        <p:spPr/>
        <p:txBody>
          <a:bodyPr/>
          <a:lstStyle/>
          <a:p>
            <a:fld id="{52466975-C014-42E5-BFA6-B8D5FDD3B81F}" type="datetimeFigureOut">
              <a:rPr lang="ru-RU" noProof="0" smtClean="0"/>
              <a:pPr/>
              <a:t>24.12.2012</a:t>
            </a:fld>
            <a:endParaRPr lang="ru-RU" noProof="0" dirty="0"/>
          </a:p>
        </p:txBody>
      </p:sp>
      <p:sp>
        <p:nvSpPr>
          <p:cNvPr id="5" name="Нижний колонтитул 4"/>
          <p:cNvSpPr>
            <a:spLocks noGrp="1"/>
          </p:cNvSpPr>
          <p:nvPr>
            <p:ph type="ftr" sz="quarter" idx="11"/>
          </p:nvPr>
        </p:nvSpPr>
        <p:spPr/>
        <p:txBody>
          <a:bodyPr/>
          <a:lstStyle/>
          <a:p>
            <a:endParaRPr lang="ru-RU" noProof="0" dirty="0"/>
          </a:p>
        </p:txBody>
      </p:sp>
      <p:sp>
        <p:nvSpPr>
          <p:cNvPr id="6" name="Номер слайда 5"/>
          <p:cNvSpPr>
            <a:spLocks noGrp="1"/>
          </p:cNvSpPr>
          <p:nvPr>
            <p:ph type="sldNum" sz="quarter" idx="12"/>
          </p:nvPr>
        </p:nvSpPr>
        <p:spPr/>
        <p:txBody>
          <a:bodyPr/>
          <a:lstStyle/>
          <a:p>
            <a:fld id="{693B167E-EA96-4147-81DE-549160052C22}" type="slidenum">
              <a:rPr lang="ru-RU" noProof="0" smtClean="0"/>
              <a:pPr/>
              <a:t>‹#›</a:t>
            </a:fld>
            <a:endParaRPr lang="ru-RU" noProof="0" dirty="0"/>
          </a:p>
        </p:txBody>
      </p:sp>
      <p:sp>
        <p:nvSpPr>
          <p:cNvPr id="2" name="Vertical Заголовок 1"/>
          <p:cNvSpPr>
            <a:spLocks noGrp="1"/>
          </p:cNvSpPr>
          <p:nvPr>
            <p:ph type="title" orient="vert"/>
          </p:nvPr>
        </p:nvSpPr>
        <p:spPr>
          <a:xfrm>
            <a:off x="9558667" y="685800"/>
            <a:ext cx="1295401" cy="5486400"/>
          </a:xfrm>
        </p:spPr>
        <p:txBody>
          <a:bodyPr vert="eaVert"/>
          <a:lstStyle/>
          <a:p>
            <a:r>
              <a:rPr lang="ru-RU" noProof="0" smtClean="0"/>
              <a:t>Образец заголовка</a:t>
            </a:r>
            <a:endParaRPr lang="ru-RU" noProof="0"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smtClean="0"/>
              <a:t>Образец заголовка</a:t>
            </a:r>
            <a:endParaRPr lang="ru-RU" noProof="0" dirty="0"/>
          </a:p>
        </p:txBody>
      </p:sp>
      <p:sp>
        <p:nvSpPr>
          <p:cNvPr id="3" name="Объект 2"/>
          <p:cNvSpPr>
            <a:spLocks noGrp="1"/>
          </p:cNvSpPr>
          <p:nvPr>
            <p:ph idx="1"/>
          </p:nvPr>
        </p:nvSpPr>
        <p:spPr/>
        <p:txBody>
          <a:bodyPr/>
          <a:lstStyle>
            <a:lvl5pPr>
              <a:defRPr/>
            </a:lvl5pPr>
            <a:lvl6pPr>
              <a:defRPr/>
            </a:lvl6pPr>
            <a:lvl7pPr>
              <a:defRPr/>
            </a:lvl7pPr>
            <a:lvl8pPr>
              <a:defRPr baseline="0"/>
            </a:lvl8pPr>
            <a:lvl9pPr>
              <a:defRPr baseline="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4" name="Дата 3"/>
          <p:cNvSpPr>
            <a:spLocks noGrp="1"/>
          </p:cNvSpPr>
          <p:nvPr>
            <p:ph type="dt" sz="half" idx="10"/>
          </p:nvPr>
        </p:nvSpPr>
        <p:spPr/>
        <p:txBody>
          <a:bodyPr/>
          <a:lstStyle/>
          <a:p>
            <a:fld id="{52466975-C014-42E5-BFA6-B8D5FDD3B81F}" type="datetimeFigureOut">
              <a:rPr lang="ru-RU" noProof="0" smtClean="0"/>
              <a:pPr/>
              <a:t>24.12.2012</a:t>
            </a:fld>
            <a:endParaRPr lang="ru-RU" noProof="0" dirty="0"/>
          </a:p>
        </p:txBody>
      </p:sp>
      <p:sp>
        <p:nvSpPr>
          <p:cNvPr id="5" name="Нижний колонтитул 4"/>
          <p:cNvSpPr>
            <a:spLocks noGrp="1"/>
          </p:cNvSpPr>
          <p:nvPr>
            <p:ph type="ftr" sz="quarter" idx="11"/>
          </p:nvPr>
        </p:nvSpPr>
        <p:spPr/>
        <p:txBody>
          <a:bodyPr/>
          <a:lstStyle/>
          <a:p>
            <a:endParaRPr lang="ru-RU" noProof="0" dirty="0"/>
          </a:p>
        </p:txBody>
      </p:sp>
      <p:sp>
        <p:nvSpPr>
          <p:cNvPr id="6" name="Номер слайда 5"/>
          <p:cNvSpPr>
            <a:spLocks noGrp="1"/>
          </p:cNvSpPr>
          <p:nvPr>
            <p:ph type="sldNum" sz="quarter" idx="12"/>
          </p:nvPr>
        </p:nvSpPr>
        <p:spPr/>
        <p:txBody>
          <a:bodyPr/>
          <a:lstStyle/>
          <a:p>
            <a:fld id="{693B167E-EA96-4147-81DE-549160052C22}" type="slidenum">
              <a:rPr lang="ru-RU" noProof="0" smtClean="0"/>
              <a:pPr/>
              <a:t>‹#›</a:t>
            </a:fld>
            <a:endParaRPr lang="ru-RU" noProof="0"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p:nvPicPr>
        <p:blipFill rotWithShape="1">
          <a:blip r:embed="rId2" cstate="print">
            <a:extLst>
              <a:ext uri="{28A0092B-C50C-407E-A947-70E740481C1C}">
                <a14:useLocalDpi xmlns:a14="http://schemas.microsoft.com/office/drawing/2010/main" xmlns="" val="0"/>
              </a:ext>
            </a:extLst>
          </a:blip>
          <a:srcRect/>
          <a:stretch/>
        </p:blipFill>
        <p:spPr bwMode="hidden">
          <a:xfrm>
            <a:off x="0" y="0"/>
            <a:ext cx="12188825" cy="4810561"/>
          </a:xfrm>
          <a:prstGeom prst="rect">
            <a:avLst/>
          </a:prstGeom>
        </p:spPr>
      </p:pic>
      <p:sp>
        <p:nvSpPr>
          <p:cNvPr id="18" name="Прямоугольник 17"/>
          <p:cNvSpPr/>
          <p:nvPr/>
        </p:nvSpPr>
        <p:spPr bwMode="hidden">
          <a:xfrm>
            <a:off x="0" y="1"/>
            <a:ext cx="12188825" cy="481056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noProof="0" dirty="0"/>
          </a:p>
        </p:txBody>
      </p:sp>
      <p:sp>
        <p:nvSpPr>
          <p:cNvPr id="2" name="Заголовок 1"/>
          <p:cNvSpPr>
            <a:spLocks noGrp="1"/>
          </p:cNvSpPr>
          <p:nvPr>
            <p:ph type="title"/>
          </p:nvPr>
        </p:nvSpPr>
        <p:spPr>
          <a:xfrm>
            <a:off x="1522360" y="1905000"/>
            <a:ext cx="9142999" cy="2667000"/>
          </a:xfrm>
        </p:spPr>
        <p:txBody>
          <a:bodyPr anchor="b">
            <a:noAutofit/>
          </a:bodyPr>
          <a:lstStyle>
            <a:lvl1pPr algn="l">
              <a:defRPr sz="4800" b="0" cap="none" baseline="0"/>
            </a:lvl1pPr>
          </a:lstStyle>
          <a:p>
            <a:r>
              <a:rPr lang="ru-RU" noProof="0" smtClean="0"/>
              <a:t>Образец заголовка</a:t>
            </a:r>
            <a:endParaRPr lang="ru-RU" noProof="0" dirty="0"/>
          </a:p>
        </p:txBody>
      </p:sp>
      <p:sp>
        <p:nvSpPr>
          <p:cNvPr id="3" name="Текст 2"/>
          <p:cNvSpPr>
            <a:spLocks noGrp="1"/>
          </p:cNvSpPr>
          <p:nvPr>
            <p:ph type="body" idx="1"/>
          </p:nvPr>
        </p:nvSpPr>
        <p:spPr>
          <a:xfrm>
            <a:off x="1522412" y="5029200"/>
            <a:ext cx="8229601" cy="1143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noProof="0" smtClean="0"/>
              <a:t>Образец текста</a:t>
            </a:r>
          </a:p>
        </p:txBody>
      </p:sp>
      <p:sp>
        <p:nvSpPr>
          <p:cNvPr id="4" name="Дата 3"/>
          <p:cNvSpPr>
            <a:spLocks noGrp="1"/>
          </p:cNvSpPr>
          <p:nvPr>
            <p:ph type="dt" sz="half" idx="10"/>
          </p:nvPr>
        </p:nvSpPr>
        <p:spPr/>
        <p:txBody>
          <a:bodyPr/>
          <a:lstStyle/>
          <a:p>
            <a:fld id="{52466975-C014-42E5-BFA6-B8D5FDD3B81F}" type="datetimeFigureOut">
              <a:rPr lang="ru-RU" noProof="0" smtClean="0"/>
              <a:pPr/>
              <a:t>24.12.2012</a:t>
            </a:fld>
            <a:endParaRPr lang="ru-RU" noProof="0" dirty="0"/>
          </a:p>
        </p:txBody>
      </p:sp>
      <p:sp>
        <p:nvSpPr>
          <p:cNvPr id="5" name="Нижний колонтитул 4"/>
          <p:cNvSpPr>
            <a:spLocks noGrp="1"/>
          </p:cNvSpPr>
          <p:nvPr>
            <p:ph type="ftr" sz="quarter" idx="11"/>
          </p:nvPr>
        </p:nvSpPr>
        <p:spPr/>
        <p:txBody>
          <a:bodyPr/>
          <a:lstStyle/>
          <a:p>
            <a:endParaRPr lang="ru-RU" noProof="0" dirty="0"/>
          </a:p>
        </p:txBody>
      </p:sp>
      <p:sp>
        <p:nvSpPr>
          <p:cNvPr id="6" name="Номер слайда 5"/>
          <p:cNvSpPr>
            <a:spLocks noGrp="1"/>
          </p:cNvSpPr>
          <p:nvPr>
            <p:ph type="sldNum" sz="quarter" idx="12"/>
          </p:nvPr>
        </p:nvSpPr>
        <p:spPr/>
        <p:txBody>
          <a:bodyPr/>
          <a:lstStyle/>
          <a:p>
            <a:fld id="{693B167E-EA96-4147-81DE-549160052C22}" type="slidenum">
              <a:rPr lang="ru-RU" noProof="0" smtClean="0"/>
              <a:pPr/>
              <a:t>‹#›</a:t>
            </a:fld>
            <a:endParaRPr lang="ru-RU" noProof="0" dirty="0"/>
          </a:p>
        </p:txBody>
      </p:sp>
      <p:sp>
        <p:nvSpPr>
          <p:cNvPr id="16" name="Полилиния 9"/>
          <p:cNvSpPr>
            <a:spLocks/>
          </p:cNvSpPr>
          <p:nvPr/>
        </p:nvSpPr>
        <p:spPr bwMode="hidden">
          <a:xfrm>
            <a:off x="1057" y="4714632"/>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ru-RU" noProof="0"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smtClean="0"/>
              <a:t>Образец заголовка</a:t>
            </a:r>
            <a:endParaRPr lang="ru-RU" noProof="0" dirty="0"/>
          </a:p>
        </p:txBody>
      </p:sp>
      <p:sp>
        <p:nvSpPr>
          <p:cNvPr id="3" name="Объект 2"/>
          <p:cNvSpPr>
            <a:spLocks noGrp="1"/>
          </p:cNvSpPr>
          <p:nvPr>
            <p:ph sz="half" idx="1"/>
          </p:nvPr>
        </p:nvSpPr>
        <p:spPr>
          <a:xfrm>
            <a:off x="1522413" y="1905000"/>
            <a:ext cx="4416552" cy="4267200"/>
          </a:xfrm>
        </p:spPr>
        <p:txBody>
          <a:bodyPr>
            <a:normAutofit/>
          </a:bodyPr>
          <a:lstStyle>
            <a:lvl1pPr>
              <a:defRPr sz="2400"/>
            </a:lvl1pPr>
            <a:lvl2pPr>
              <a:defRPr sz="2000"/>
            </a:lvl2pPr>
            <a:lvl3pPr>
              <a:defRPr sz="1800"/>
            </a:lvl3pPr>
            <a:lvl4pPr>
              <a:defRPr sz="1600"/>
            </a:lvl4pPr>
            <a:lvl5pPr>
              <a:defRPr sz="1600"/>
            </a:lvl5pPr>
            <a:lvl6pPr marL="1920240">
              <a:defRPr sz="1600"/>
            </a:lvl6pPr>
            <a:lvl7pPr marL="1920240">
              <a:defRPr sz="1600"/>
            </a:lvl7pPr>
            <a:lvl8pPr marL="1920240">
              <a:defRPr sz="1600"/>
            </a:lvl8pPr>
            <a:lvl9pPr marL="1920240">
              <a:defRPr sz="160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4" name="Объект 3"/>
          <p:cNvSpPr>
            <a:spLocks noGrp="1"/>
          </p:cNvSpPr>
          <p:nvPr>
            <p:ph sz="half" idx="2"/>
          </p:nvPr>
        </p:nvSpPr>
        <p:spPr>
          <a:xfrm>
            <a:off x="6246812" y="1905000"/>
            <a:ext cx="4416552" cy="4267200"/>
          </a:xfrm>
        </p:spPr>
        <p:txBody>
          <a:bodyPr>
            <a:normAutofit/>
          </a:bodyPr>
          <a:lstStyle>
            <a:lvl1pPr>
              <a:defRPr sz="2400"/>
            </a:lvl1pPr>
            <a:lvl2pPr>
              <a:defRPr sz="2000"/>
            </a:lvl2pPr>
            <a:lvl3pPr>
              <a:defRPr sz="1800"/>
            </a:lvl3pPr>
            <a:lvl4pPr>
              <a:defRPr sz="1600"/>
            </a:lvl4pPr>
            <a:lvl5pPr marL="1920240">
              <a:defRPr sz="1600"/>
            </a:lvl5pPr>
            <a:lvl6pPr marL="1920240">
              <a:defRPr sz="1600"/>
            </a:lvl6pPr>
            <a:lvl7pPr marL="1920240">
              <a:defRPr sz="1600"/>
            </a:lvl7pPr>
            <a:lvl8pPr marL="1920240">
              <a:defRPr sz="1600"/>
            </a:lvl8pPr>
            <a:lvl9pPr marL="1920240">
              <a:defRPr sz="160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5" name="Дата 4"/>
          <p:cNvSpPr>
            <a:spLocks noGrp="1"/>
          </p:cNvSpPr>
          <p:nvPr>
            <p:ph type="dt" sz="half" idx="10"/>
          </p:nvPr>
        </p:nvSpPr>
        <p:spPr/>
        <p:txBody>
          <a:bodyPr/>
          <a:lstStyle/>
          <a:p>
            <a:fld id="{52466975-C014-42E5-BFA6-B8D5FDD3B81F}" type="datetimeFigureOut">
              <a:rPr lang="ru-RU" noProof="0" smtClean="0"/>
              <a:pPr/>
              <a:t>24.12.2012</a:t>
            </a:fld>
            <a:endParaRPr lang="ru-RU" noProof="0" dirty="0"/>
          </a:p>
        </p:txBody>
      </p:sp>
      <p:sp>
        <p:nvSpPr>
          <p:cNvPr id="6" name="Нижний колонтитул 5"/>
          <p:cNvSpPr>
            <a:spLocks noGrp="1"/>
          </p:cNvSpPr>
          <p:nvPr>
            <p:ph type="ftr" sz="quarter" idx="11"/>
          </p:nvPr>
        </p:nvSpPr>
        <p:spPr/>
        <p:txBody>
          <a:bodyPr/>
          <a:lstStyle/>
          <a:p>
            <a:endParaRPr lang="ru-RU" noProof="0" dirty="0"/>
          </a:p>
        </p:txBody>
      </p:sp>
      <p:sp>
        <p:nvSpPr>
          <p:cNvPr id="7" name="Номер слайда 6"/>
          <p:cNvSpPr>
            <a:spLocks noGrp="1"/>
          </p:cNvSpPr>
          <p:nvPr>
            <p:ph type="sldNum" sz="quarter" idx="12"/>
          </p:nvPr>
        </p:nvSpPr>
        <p:spPr/>
        <p:txBody>
          <a:bodyPr/>
          <a:lstStyle/>
          <a:p>
            <a:fld id="{693B167E-EA96-4147-81DE-549160052C22}" type="slidenum">
              <a:rPr lang="ru-RU" noProof="0" smtClean="0"/>
              <a:pPr/>
              <a:t>‹#›</a:t>
            </a:fld>
            <a:endParaRPr lang="ru-RU" noProof="0"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noProof="0" smtClean="0"/>
              <a:t>Образец заголовка</a:t>
            </a:r>
            <a:endParaRPr lang="ru-RU" noProof="0" dirty="0"/>
          </a:p>
        </p:txBody>
      </p:sp>
      <p:sp>
        <p:nvSpPr>
          <p:cNvPr id="3" name="Текст 2"/>
          <p:cNvSpPr>
            <a:spLocks noGrp="1"/>
          </p:cNvSpPr>
          <p:nvPr>
            <p:ph type="body" idx="1"/>
          </p:nvPr>
        </p:nvSpPr>
        <p:spPr>
          <a:xfrm>
            <a:off x="1522413" y="1905000"/>
            <a:ext cx="4416552" cy="762000"/>
          </a:xfrm>
        </p:spPr>
        <p:txBody>
          <a:bodyPr anchor="ctr">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noProof="0" smtClean="0"/>
              <a:t>Образец текста</a:t>
            </a:r>
          </a:p>
        </p:txBody>
      </p:sp>
      <p:sp>
        <p:nvSpPr>
          <p:cNvPr id="4" name="Объект 3"/>
          <p:cNvSpPr>
            <a:spLocks noGrp="1"/>
          </p:cNvSpPr>
          <p:nvPr>
            <p:ph sz="half" idx="2"/>
          </p:nvPr>
        </p:nvSpPr>
        <p:spPr>
          <a:xfrm>
            <a:off x="1522413" y="2743200"/>
            <a:ext cx="4416552" cy="3429001"/>
          </a:xfrm>
        </p:spPr>
        <p:txBody>
          <a:bodyPr/>
          <a:lstStyle>
            <a:lvl1pPr>
              <a:defRPr sz="2400"/>
            </a:lvl1pPr>
            <a:lvl2pPr>
              <a:defRPr sz="2000"/>
            </a:lvl2pPr>
            <a:lvl3pPr>
              <a:defRPr sz="1800"/>
            </a:lvl3pPr>
            <a:lvl4pPr>
              <a:defRPr sz="1600"/>
            </a:lvl4pPr>
            <a:lvl5pPr>
              <a:defRPr sz="1600"/>
            </a:lvl5pPr>
            <a:lvl6pPr marL="1920240">
              <a:defRPr sz="1600"/>
            </a:lvl6pPr>
            <a:lvl7pPr marL="1920240">
              <a:defRPr sz="1600"/>
            </a:lvl7pPr>
            <a:lvl8pPr marL="1920240">
              <a:defRPr sz="1600" baseline="0"/>
            </a:lvl8pPr>
            <a:lvl9pPr marL="1920240">
              <a:defRPr sz="1600" baseline="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5" name="Текст 4"/>
          <p:cNvSpPr>
            <a:spLocks noGrp="1"/>
          </p:cNvSpPr>
          <p:nvPr>
            <p:ph type="body" sz="quarter" idx="3"/>
          </p:nvPr>
        </p:nvSpPr>
        <p:spPr>
          <a:xfrm>
            <a:off x="6246812" y="1905000"/>
            <a:ext cx="4416552" cy="762000"/>
          </a:xfrm>
        </p:spPr>
        <p:txBody>
          <a:bodyPr anchor="ctr">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noProof="0" smtClean="0"/>
              <a:t>Образец текста</a:t>
            </a:r>
          </a:p>
        </p:txBody>
      </p:sp>
      <p:sp>
        <p:nvSpPr>
          <p:cNvPr id="6" name="Объект 5"/>
          <p:cNvSpPr>
            <a:spLocks noGrp="1"/>
          </p:cNvSpPr>
          <p:nvPr>
            <p:ph sz="quarter" idx="4"/>
          </p:nvPr>
        </p:nvSpPr>
        <p:spPr>
          <a:xfrm>
            <a:off x="6246812" y="2743200"/>
            <a:ext cx="4416552" cy="3429001"/>
          </a:xfrm>
        </p:spPr>
        <p:txBody>
          <a:bodyPr/>
          <a:lstStyle>
            <a:lvl1pPr>
              <a:defRPr sz="2400"/>
            </a:lvl1pPr>
            <a:lvl2pPr>
              <a:defRPr sz="2000"/>
            </a:lvl2pPr>
            <a:lvl3pPr>
              <a:defRPr sz="1800"/>
            </a:lvl3pPr>
            <a:lvl4pPr>
              <a:defRPr sz="1600"/>
            </a:lvl4pPr>
            <a:lvl5pPr marL="1920240">
              <a:defRPr sz="1600"/>
            </a:lvl5pPr>
            <a:lvl6pPr marL="1920240">
              <a:defRPr sz="1600"/>
            </a:lvl6pPr>
            <a:lvl7pPr marL="1920240">
              <a:defRPr sz="1600"/>
            </a:lvl7pPr>
            <a:lvl8pPr marL="1920240">
              <a:defRPr sz="1600"/>
            </a:lvl8pPr>
            <a:lvl9pPr marL="1920240">
              <a:defRPr sz="160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
        <p:nvSpPr>
          <p:cNvPr id="7" name="Дата 6"/>
          <p:cNvSpPr>
            <a:spLocks noGrp="1"/>
          </p:cNvSpPr>
          <p:nvPr>
            <p:ph type="dt" sz="half" idx="10"/>
          </p:nvPr>
        </p:nvSpPr>
        <p:spPr/>
        <p:txBody>
          <a:bodyPr/>
          <a:lstStyle/>
          <a:p>
            <a:fld id="{52466975-C014-42E5-BFA6-B8D5FDD3B81F}" type="datetimeFigureOut">
              <a:rPr lang="ru-RU" noProof="0" smtClean="0"/>
              <a:pPr/>
              <a:t>24.12.2012</a:t>
            </a:fld>
            <a:endParaRPr lang="ru-RU" noProof="0" dirty="0"/>
          </a:p>
        </p:txBody>
      </p:sp>
      <p:sp>
        <p:nvSpPr>
          <p:cNvPr id="8" name="Нижний колонтитул 7"/>
          <p:cNvSpPr>
            <a:spLocks noGrp="1"/>
          </p:cNvSpPr>
          <p:nvPr>
            <p:ph type="ftr" sz="quarter" idx="11"/>
          </p:nvPr>
        </p:nvSpPr>
        <p:spPr/>
        <p:txBody>
          <a:bodyPr/>
          <a:lstStyle/>
          <a:p>
            <a:endParaRPr lang="ru-RU" noProof="0" dirty="0"/>
          </a:p>
        </p:txBody>
      </p:sp>
      <p:sp>
        <p:nvSpPr>
          <p:cNvPr id="9" name="Номер слайда 8"/>
          <p:cNvSpPr>
            <a:spLocks noGrp="1"/>
          </p:cNvSpPr>
          <p:nvPr>
            <p:ph type="sldNum" sz="quarter" idx="12"/>
          </p:nvPr>
        </p:nvSpPr>
        <p:spPr/>
        <p:txBody>
          <a:bodyPr/>
          <a:lstStyle/>
          <a:p>
            <a:fld id="{693B167E-EA96-4147-81DE-549160052C22}" type="slidenum">
              <a:rPr lang="ru-RU" noProof="0" smtClean="0"/>
              <a:pPr/>
              <a:t>‹#›</a:t>
            </a:fld>
            <a:endParaRPr lang="ru-RU" noProof="0"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smtClean="0"/>
              <a:t>Образец заголовка</a:t>
            </a:r>
            <a:endParaRPr lang="ru-RU" noProof="0" dirty="0"/>
          </a:p>
        </p:txBody>
      </p:sp>
      <p:sp>
        <p:nvSpPr>
          <p:cNvPr id="3" name="Дата 2"/>
          <p:cNvSpPr>
            <a:spLocks noGrp="1"/>
          </p:cNvSpPr>
          <p:nvPr>
            <p:ph type="dt" sz="half" idx="10"/>
          </p:nvPr>
        </p:nvSpPr>
        <p:spPr/>
        <p:txBody>
          <a:bodyPr/>
          <a:lstStyle/>
          <a:p>
            <a:fld id="{52466975-C014-42E5-BFA6-B8D5FDD3B81F}" type="datetimeFigureOut">
              <a:rPr lang="ru-RU" noProof="0" smtClean="0"/>
              <a:pPr/>
              <a:t>24.12.2012</a:t>
            </a:fld>
            <a:endParaRPr lang="ru-RU" noProof="0" dirty="0"/>
          </a:p>
        </p:txBody>
      </p:sp>
      <p:sp>
        <p:nvSpPr>
          <p:cNvPr id="4" name="Нижний колонтитул 3"/>
          <p:cNvSpPr>
            <a:spLocks noGrp="1"/>
          </p:cNvSpPr>
          <p:nvPr>
            <p:ph type="ftr" sz="quarter" idx="11"/>
          </p:nvPr>
        </p:nvSpPr>
        <p:spPr/>
        <p:txBody>
          <a:bodyPr/>
          <a:lstStyle/>
          <a:p>
            <a:endParaRPr lang="ru-RU" noProof="0" dirty="0"/>
          </a:p>
        </p:txBody>
      </p:sp>
      <p:sp>
        <p:nvSpPr>
          <p:cNvPr id="5" name="Номер слайда 4"/>
          <p:cNvSpPr>
            <a:spLocks noGrp="1"/>
          </p:cNvSpPr>
          <p:nvPr>
            <p:ph type="sldNum" sz="quarter" idx="12"/>
          </p:nvPr>
        </p:nvSpPr>
        <p:spPr/>
        <p:txBody>
          <a:bodyPr/>
          <a:lstStyle/>
          <a:p>
            <a:fld id="{693B167E-EA96-4147-81DE-549160052C22}" type="slidenum">
              <a:rPr lang="ru-RU" noProof="0" smtClean="0"/>
              <a:pPr/>
              <a:t>‹#›</a:t>
            </a:fld>
            <a:endParaRPr lang="ru-RU" noProof="0"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bwMode="hidden">
          <a:xfrm>
            <a:off x="0" y="0"/>
            <a:ext cx="12188825" cy="6858000"/>
          </a:xfrm>
          <a:prstGeom prst="rect">
            <a:avLst/>
          </a:prstGeom>
        </p:spPr>
      </p:pic>
      <p:sp>
        <p:nvSpPr>
          <p:cNvPr id="5" name="Прямоугольник 4"/>
          <p:cNvSpPr/>
          <p:nvPr/>
        </p:nvSpPr>
        <p:spPr bwMode="hidden">
          <a:xfrm>
            <a:off x="0" y="1"/>
            <a:ext cx="12188825" cy="685800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noProof="0" dirty="0"/>
          </a:p>
        </p:txBody>
      </p:sp>
      <p:sp>
        <p:nvSpPr>
          <p:cNvPr id="2" name="Дата 1"/>
          <p:cNvSpPr>
            <a:spLocks noGrp="1"/>
          </p:cNvSpPr>
          <p:nvPr>
            <p:ph type="dt" sz="half" idx="10"/>
          </p:nvPr>
        </p:nvSpPr>
        <p:spPr/>
        <p:txBody>
          <a:bodyPr/>
          <a:lstStyle/>
          <a:p>
            <a:fld id="{52466975-C014-42E5-BFA6-B8D5FDD3B81F}" type="datetimeFigureOut">
              <a:rPr lang="ru-RU" noProof="0" smtClean="0"/>
              <a:pPr/>
              <a:t>24.12.2012</a:t>
            </a:fld>
            <a:endParaRPr lang="ru-RU" noProof="0" dirty="0"/>
          </a:p>
        </p:txBody>
      </p:sp>
      <p:sp>
        <p:nvSpPr>
          <p:cNvPr id="3" name="Нижний колонтитул 2"/>
          <p:cNvSpPr>
            <a:spLocks noGrp="1"/>
          </p:cNvSpPr>
          <p:nvPr>
            <p:ph type="ftr" sz="quarter" idx="11"/>
          </p:nvPr>
        </p:nvSpPr>
        <p:spPr/>
        <p:txBody>
          <a:bodyPr/>
          <a:lstStyle/>
          <a:p>
            <a:endParaRPr lang="ru-RU" noProof="0" dirty="0"/>
          </a:p>
        </p:txBody>
      </p:sp>
      <p:sp>
        <p:nvSpPr>
          <p:cNvPr id="4" name="Номер слайда 3"/>
          <p:cNvSpPr>
            <a:spLocks noGrp="1"/>
          </p:cNvSpPr>
          <p:nvPr>
            <p:ph type="sldNum" sz="quarter" idx="12"/>
          </p:nvPr>
        </p:nvSpPr>
        <p:spPr/>
        <p:txBody>
          <a:bodyPr/>
          <a:lstStyle/>
          <a:p>
            <a:fld id="{693B167E-EA96-4147-81DE-549160052C22}" type="slidenum">
              <a:rPr lang="ru-RU" noProof="0" smtClean="0"/>
              <a:pPr/>
              <a:t>‹#›</a:t>
            </a:fld>
            <a:endParaRPr lang="ru-RU" noProof="0"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Полилиния 15"/>
          <p:cNvSpPr>
            <a:spLocks/>
          </p:cNvSpPr>
          <p:nvPr/>
        </p:nvSpPr>
        <p:spPr bwMode="auto">
          <a:xfrm>
            <a:off x="4494212" y="1905000"/>
            <a:ext cx="6153912" cy="4251960"/>
          </a:xfrm>
          <a:custGeom>
            <a:avLst/>
            <a:gdLst>
              <a:gd name="T0" fmla="*/ 696 w 1967"/>
              <a:gd name="T1" fmla="*/ 1361 h 1369"/>
              <a:gd name="T2" fmla="*/ 618 w 1967"/>
              <a:gd name="T3" fmla="*/ 1360 h 1369"/>
              <a:gd name="T4" fmla="*/ 517 w 1967"/>
              <a:gd name="T5" fmla="*/ 1359 h 1369"/>
              <a:gd name="T6" fmla="*/ 443 w 1967"/>
              <a:gd name="T7" fmla="*/ 1361 h 1369"/>
              <a:gd name="T8" fmla="*/ 361 w 1967"/>
              <a:gd name="T9" fmla="*/ 1358 h 1369"/>
              <a:gd name="T10" fmla="*/ 260 w 1967"/>
              <a:gd name="T11" fmla="*/ 1359 h 1369"/>
              <a:gd name="T12" fmla="*/ 166 w 1967"/>
              <a:gd name="T13" fmla="*/ 1359 h 1369"/>
              <a:gd name="T14" fmla="*/ 104 w 1967"/>
              <a:gd name="T15" fmla="*/ 1356 h 1369"/>
              <a:gd name="T16" fmla="*/ 7 w 1967"/>
              <a:gd name="T17" fmla="*/ 1327 h 1369"/>
              <a:gd name="T18" fmla="*/ 7 w 1967"/>
              <a:gd name="T19" fmla="*/ 1226 h 1369"/>
              <a:gd name="T20" fmla="*/ 9 w 1967"/>
              <a:gd name="T21" fmla="*/ 1139 h 1369"/>
              <a:gd name="T22" fmla="*/ 4 w 1967"/>
              <a:gd name="T23" fmla="*/ 1042 h 1369"/>
              <a:gd name="T24" fmla="*/ 9 w 1967"/>
              <a:gd name="T25" fmla="*/ 896 h 1369"/>
              <a:gd name="T26" fmla="*/ 7 w 1967"/>
              <a:gd name="T27" fmla="*/ 758 h 1369"/>
              <a:gd name="T28" fmla="*/ 9 w 1967"/>
              <a:gd name="T29" fmla="*/ 614 h 1369"/>
              <a:gd name="T30" fmla="*/ 5 w 1967"/>
              <a:gd name="T31" fmla="*/ 443 h 1369"/>
              <a:gd name="T32" fmla="*/ 9 w 1967"/>
              <a:gd name="T33" fmla="*/ 365 h 1369"/>
              <a:gd name="T34" fmla="*/ 5 w 1967"/>
              <a:gd name="T35" fmla="*/ 195 h 1369"/>
              <a:gd name="T36" fmla="*/ 6 w 1967"/>
              <a:gd name="T37" fmla="*/ 107 h 1369"/>
              <a:gd name="T38" fmla="*/ 8 w 1967"/>
              <a:gd name="T39" fmla="*/ 9 h 1369"/>
              <a:gd name="T40" fmla="*/ 120 w 1967"/>
              <a:gd name="T41" fmla="*/ 8 h 1369"/>
              <a:gd name="T42" fmla="*/ 192 w 1967"/>
              <a:gd name="T43" fmla="*/ 5 h 1369"/>
              <a:gd name="T44" fmla="*/ 279 w 1967"/>
              <a:gd name="T45" fmla="*/ 12 h 1369"/>
              <a:gd name="T46" fmla="*/ 374 w 1967"/>
              <a:gd name="T47" fmla="*/ 7 h 1369"/>
              <a:gd name="T48" fmla="*/ 447 w 1967"/>
              <a:gd name="T49" fmla="*/ 10 h 1369"/>
              <a:gd name="T50" fmla="*/ 552 w 1967"/>
              <a:gd name="T51" fmla="*/ 11 h 1369"/>
              <a:gd name="T52" fmla="*/ 630 w 1967"/>
              <a:gd name="T53" fmla="*/ 11 h 1369"/>
              <a:gd name="T54" fmla="*/ 706 w 1967"/>
              <a:gd name="T55" fmla="*/ 10 h 1369"/>
              <a:gd name="T56" fmla="*/ 799 w 1967"/>
              <a:gd name="T57" fmla="*/ 7 h 1369"/>
              <a:gd name="T58" fmla="*/ 879 w 1967"/>
              <a:gd name="T59" fmla="*/ 9 h 1369"/>
              <a:gd name="T60" fmla="*/ 956 w 1967"/>
              <a:gd name="T61" fmla="*/ 9 h 1369"/>
              <a:gd name="T62" fmla="*/ 1055 w 1967"/>
              <a:gd name="T63" fmla="*/ 12 h 1369"/>
              <a:gd name="T64" fmla="*/ 1188 w 1967"/>
              <a:gd name="T65" fmla="*/ 12 h 1369"/>
              <a:gd name="T66" fmla="*/ 1259 w 1967"/>
              <a:gd name="T67" fmla="*/ 9 h 1369"/>
              <a:gd name="T68" fmla="*/ 1378 w 1967"/>
              <a:gd name="T69" fmla="*/ 8 h 1369"/>
              <a:gd name="T70" fmla="*/ 1513 w 1967"/>
              <a:gd name="T71" fmla="*/ 10 h 1369"/>
              <a:gd name="T72" fmla="*/ 1634 w 1967"/>
              <a:gd name="T73" fmla="*/ 12 h 1369"/>
              <a:gd name="T74" fmla="*/ 1774 w 1967"/>
              <a:gd name="T75" fmla="*/ 11 h 1369"/>
              <a:gd name="T76" fmla="*/ 1869 w 1967"/>
              <a:gd name="T77" fmla="*/ 9 h 1369"/>
              <a:gd name="T78" fmla="*/ 1927 w 1967"/>
              <a:gd name="T79" fmla="*/ 6 h 1369"/>
              <a:gd name="T80" fmla="*/ 1963 w 1967"/>
              <a:gd name="T81" fmla="*/ 94 h 1369"/>
              <a:gd name="T82" fmla="*/ 1960 w 1967"/>
              <a:gd name="T83" fmla="*/ 185 h 1369"/>
              <a:gd name="T84" fmla="*/ 1959 w 1967"/>
              <a:gd name="T85" fmla="*/ 330 h 1369"/>
              <a:gd name="T86" fmla="*/ 1958 w 1967"/>
              <a:gd name="T87" fmla="*/ 428 h 1369"/>
              <a:gd name="T88" fmla="*/ 1958 w 1967"/>
              <a:gd name="T89" fmla="*/ 573 h 1369"/>
              <a:gd name="T90" fmla="*/ 1960 w 1967"/>
              <a:gd name="T91" fmla="*/ 721 h 1369"/>
              <a:gd name="T92" fmla="*/ 1957 w 1967"/>
              <a:gd name="T93" fmla="*/ 868 h 1369"/>
              <a:gd name="T94" fmla="*/ 1959 w 1967"/>
              <a:gd name="T95" fmla="*/ 1010 h 1369"/>
              <a:gd name="T96" fmla="*/ 1960 w 1967"/>
              <a:gd name="T97" fmla="*/ 1124 h 1369"/>
              <a:gd name="T98" fmla="*/ 1960 w 1967"/>
              <a:gd name="T99" fmla="*/ 1210 h 1369"/>
              <a:gd name="T100" fmla="*/ 1963 w 1967"/>
              <a:gd name="T101" fmla="*/ 1307 h 1369"/>
              <a:gd name="T102" fmla="*/ 1909 w 1967"/>
              <a:gd name="T103" fmla="*/ 1355 h 1369"/>
              <a:gd name="T104" fmla="*/ 1822 w 1967"/>
              <a:gd name="T105" fmla="*/ 1356 h 1369"/>
              <a:gd name="T106" fmla="*/ 1698 w 1967"/>
              <a:gd name="T107" fmla="*/ 1359 h 1369"/>
              <a:gd name="T108" fmla="*/ 1597 w 1967"/>
              <a:gd name="T109" fmla="*/ 1358 h 1369"/>
              <a:gd name="T110" fmla="*/ 1469 w 1967"/>
              <a:gd name="T111" fmla="*/ 1358 h 1369"/>
              <a:gd name="T112" fmla="*/ 1330 w 1967"/>
              <a:gd name="T113" fmla="*/ 1359 h 1369"/>
              <a:gd name="T114" fmla="*/ 1229 w 1967"/>
              <a:gd name="T115" fmla="*/ 1361 h 1369"/>
              <a:gd name="T116" fmla="*/ 1124 w 1967"/>
              <a:gd name="T117" fmla="*/ 1357 h 1369"/>
              <a:gd name="T118" fmla="*/ 981 w 1967"/>
              <a:gd name="T119" fmla="*/ 1363 h 1369"/>
              <a:gd name="T120" fmla="*/ 907 w 1967"/>
              <a:gd name="T121" fmla="*/ 1358 h 1369"/>
              <a:gd name="T122" fmla="*/ 830 w 1967"/>
              <a:gd name="T123" fmla="*/ 135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7" h="1369">
                <a:moveTo>
                  <a:pt x="782" y="1369"/>
                </a:moveTo>
                <a:cubicBezTo>
                  <a:pt x="782" y="1360"/>
                  <a:pt x="782" y="1360"/>
                  <a:pt x="782" y="1360"/>
                </a:cubicBezTo>
                <a:cubicBezTo>
                  <a:pt x="777" y="1362"/>
                  <a:pt x="777" y="1362"/>
                  <a:pt x="777" y="1362"/>
                </a:cubicBezTo>
                <a:cubicBezTo>
                  <a:pt x="777" y="1361"/>
                  <a:pt x="777" y="1361"/>
                  <a:pt x="777" y="1361"/>
                </a:cubicBezTo>
                <a:cubicBezTo>
                  <a:pt x="774" y="1362"/>
                  <a:pt x="774" y="1362"/>
                  <a:pt x="774" y="1362"/>
                </a:cubicBezTo>
                <a:cubicBezTo>
                  <a:pt x="772" y="1359"/>
                  <a:pt x="772" y="1359"/>
                  <a:pt x="772" y="1359"/>
                </a:cubicBezTo>
                <a:cubicBezTo>
                  <a:pt x="761" y="1359"/>
                  <a:pt x="761" y="1359"/>
                  <a:pt x="761" y="1359"/>
                </a:cubicBezTo>
                <a:cubicBezTo>
                  <a:pt x="757" y="1360"/>
                  <a:pt x="752" y="1360"/>
                  <a:pt x="749" y="1359"/>
                </a:cubicBezTo>
                <a:cubicBezTo>
                  <a:pt x="747" y="1358"/>
                  <a:pt x="747" y="1358"/>
                  <a:pt x="747" y="1358"/>
                </a:cubicBezTo>
                <a:cubicBezTo>
                  <a:pt x="746" y="1356"/>
                  <a:pt x="746" y="1356"/>
                  <a:pt x="746" y="1356"/>
                </a:cubicBezTo>
                <a:cubicBezTo>
                  <a:pt x="738" y="1359"/>
                  <a:pt x="738" y="1359"/>
                  <a:pt x="738" y="1359"/>
                </a:cubicBezTo>
                <a:cubicBezTo>
                  <a:pt x="738" y="1357"/>
                  <a:pt x="738" y="1357"/>
                  <a:pt x="738" y="1357"/>
                </a:cubicBezTo>
                <a:cubicBezTo>
                  <a:pt x="733" y="1358"/>
                  <a:pt x="733" y="1358"/>
                  <a:pt x="733" y="1358"/>
                </a:cubicBezTo>
                <a:cubicBezTo>
                  <a:pt x="732" y="1359"/>
                  <a:pt x="732" y="1359"/>
                  <a:pt x="732" y="1359"/>
                </a:cubicBezTo>
                <a:cubicBezTo>
                  <a:pt x="730" y="1359"/>
                  <a:pt x="730" y="1359"/>
                  <a:pt x="730" y="1359"/>
                </a:cubicBezTo>
                <a:cubicBezTo>
                  <a:pt x="730" y="1362"/>
                  <a:pt x="730" y="1362"/>
                  <a:pt x="730" y="1362"/>
                </a:cubicBezTo>
                <a:cubicBezTo>
                  <a:pt x="723" y="1360"/>
                  <a:pt x="723" y="1360"/>
                  <a:pt x="723" y="1360"/>
                </a:cubicBezTo>
                <a:cubicBezTo>
                  <a:pt x="723" y="1361"/>
                  <a:pt x="723" y="1361"/>
                  <a:pt x="723" y="1361"/>
                </a:cubicBezTo>
                <a:cubicBezTo>
                  <a:pt x="710" y="1361"/>
                  <a:pt x="710" y="1361"/>
                  <a:pt x="710" y="1361"/>
                </a:cubicBezTo>
                <a:cubicBezTo>
                  <a:pt x="710" y="1359"/>
                  <a:pt x="710" y="1359"/>
                  <a:pt x="710" y="1359"/>
                </a:cubicBezTo>
                <a:cubicBezTo>
                  <a:pt x="706" y="1359"/>
                  <a:pt x="706" y="1359"/>
                  <a:pt x="706" y="1359"/>
                </a:cubicBezTo>
                <a:cubicBezTo>
                  <a:pt x="699" y="1361"/>
                  <a:pt x="699" y="1361"/>
                  <a:pt x="699" y="1361"/>
                </a:cubicBezTo>
                <a:cubicBezTo>
                  <a:pt x="699" y="1362"/>
                  <a:pt x="699" y="1362"/>
                  <a:pt x="699" y="1362"/>
                </a:cubicBezTo>
                <a:cubicBezTo>
                  <a:pt x="696" y="1361"/>
                  <a:pt x="696" y="1361"/>
                  <a:pt x="696" y="1361"/>
                </a:cubicBezTo>
                <a:cubicBezTo>
                  <a:pt x="693" y="1362"/>
                  <a:pt x="693" y="1362"/>
                  <a:pt x="693" y="1362"/>
                </a:cubicBezTo>
                <a:cubicBezTo>
                  <a:pt x="693" y="1361"/>
                  <a:pt x="693" y="1361"/>
                  <a:pt x="693" y="1361"/>
                </a:cubicBezTo>
                <a:cubicBezTo>
                  <a:pt x="682" y="1358"/>
                  <a:pt x="682" y="1358"/>
                  <a:pt x="682" y="1358"/>
                </a:cubicBezTo>
                <a:cubicBezTo>
                  <a:pt x="681" y="1359"/>
                  <a:pt x="681" y="1359"/>
                  <a:pt x="680" y="1359"/>
                </a:cubicBezTo>
                <a:cubicBezTo>
                  <a:pt x="672" y="1362"/>
                  <a:pt x="672" y="1362"/>
                  <a:pt x="672" y="1362"/>
                </a:cubicBezTo>
                <a:cubicBezTo>
                  <a:pt x="672" y="1358"/>
                  <a:pt x="672" y="1358"/>
                  <a:pt x="672" y="1358"/>
                </a:cubicBezTo>
                <a:cubicBezTo>
                  <a:pt x="670" y="1358"/>
                  <a:pt x="670" y="1358"/>
                  <a:pt x="670" y="1358"/>
                </a:cubicBezTo>
                <a:cubicBezTo>
                  <a:pt x="670" y="1356"/>
                  <a:pt x="670" y="1356"/>
                  <a:pt x="670" y="1356"/>
                </a:cubicBezTo>
                <a:cubicBezTo>
                  <a:pt x="669" y="1356"/>
                  <a:pt x="669" y="1356"/>
                  <a:pt x="669" y="1356"/>
                </a:cubicBezTo>
                <a:cubicBezTo>
                  <a:pt x="668" y="1357"/>
                  <a:pt x="666" y="1357"/>
                  <a:pt x="665" y="1357"/>
                </a:cubicBezTo>
                <a:cubicBezTo>
                  <a:pt x="665" y="1357"/>
                  <a:pt x="664" y="1357"/>
                  <a:pt x="664" y="1357"/>
                </a:cubicBezTo>
                <a:cubicBezTo>
                  <a:pt x="659" y="1356"/>
                  <a:pt x="659" y="1356"/>
                  <a:pt x="659" y="1356"/>
                </a:cubicBezTo>
                <a:cubicBezTo>
                  <a:pt x="659" y="1356"/>
                  <a:pt x="659" y="1356"/>
                  <a:pt x="659" y="1356"/>
                </a:cubicBezTo>
                <a:cubicBezTo>
                  <a:pt x="653" y="1356"/>
                  <a:pt x="653" y="1356"/>
                  <a:pt x="653" y="1356"/>
                </a:cubicBezTo>
                <a:cubicBezTo>
                  <a:pt x="653" y="1355"/>
                  <a:pt x="653" y="1355"/>
                  <a:pt x="653" y="1355"/>
                </a:cubicBezTo>
                <a:cubicBezTo>
                  <a:pt x="646" y="1356"/>
                  <a:pt x="646" y="1356"/>
                  <a:pt x="646" y="1356"/>
                </a:cubicBezTo>
                <a:cubicBezTo>
                  <a:pt x="646" y="1357"/>
                  <a:pt x="646" y="1357"/>
                  <a:pt x="646" y="1357"/>
                </a:cubicBezTo>
                <a:cubicBezTo>
                  <a:pt x="637" y="1357"/>
                  <a:pt x="637" y="1357"/>
                  <a:pt x="637" y="1357"/>
                </a:cubicBezTo>
                <a:cubicBezTo>
                  <a:pt x="637" y="1360"/>
                  <a:pt x="637" y="1360"/>
                  <a:pt x="637" y="1360"/>
                </a:cubicBezTo>
                <a:cubicBezTo>
                  <a:pt x="630" y="1358"/>
                  <a:pt x="630" y="1358"/>
                  <a:pt x="630" y="1358"/>
                </a:cubicBezTo>
                <a:cubicBezTo>
                  <a:pt x="629" y="1361"/>
                  <a:pt x="629" y="1361"/>
                  <a:pt x="629" y="1361"/>
                </a:cubicBezTo>
                <a:cubicBezTo>
                  <a:pt x="625" y="1359"/>
                  <a:pt x="625" y="1359"/>
                  <a:pt x="625" y="1359"/>
                </a:cubicBezTo>
                <a:cubicBezTo>
                  <a:pt x="624" y="1362"/>
                  <a:pt x="624" y="1362"/>
                  <a:pt x="624" y="1362"/>
                </a:cubicBezTo>
                <a:cubicBezTo>
                  <a:pt x="618" y="1360"/>
                  <a:pt x="618" y="1360"/>
                  <a:pt x="618" y="1360"/>
                </a:cubicBezTo>
                <a:cubicBezTo>
                  <a:pt x="617" y="1361"/>
                  <a:pt x="615" y="1361"/>
                  <a:pt x="614" y="1360"/>
                </a:cubicBezTo>
                <a:cubicBezTo>
                  <a:pt x="613" y="1360"/>
                  <a:pt x="613" y="1360"/>
                  <a:pt x="613" y="1360"/>
                </a:cubicBezTo>
                <a:cubicBezTo>
                  <a:pt x="613" y="1361"/>
                  <a:pt x="612" y="1361"/>
                  <a:pt x="612" y="1361"/>
                </a:cubicBezTo>
                <a:cubicBezTo>
                  <a:pt x="609" y="1361"/>
                  <a:pt x="609" y="1361"/>
                  <a:pt x="609" y="1361"/>
                </a:cubicBezTo>
                <a:cubicBezTo>
                  <a:pt x="608" y="1361"/>
                  <a:pt x="608" y="1361"/>
                  <a:pt x="607" y="1361"/>
                </a:cubicBezTo>
                <a:cubicBezTo>
                  <a:pt x="593" y="1361"/>
                  <a:pt x="593" y="1361"/>
                  <a:pt x="593" y="1361"/>
                </a:cubicBezTo>
                <a:cubicBezTo>
                  <a:pt x="593" y="1359"/>
                  <a:pt x="593" y="1359"/>
                  <a:pt x="593" y="1359"/>
                </a:cubicBezTo>
                <a:cubicBezTo>
                  <a:pt x="591" y="1359"/>
                  <a:pt x="591" y="1359"/>
                  <a:pt x="591" y="1359"/>
                </a:cubicBezTo>
                <a:cubicBezTo>
                  <a:pt x="583" y="1363"/>
                  <a:pt x="583" y="1363"/>
                  <a:pt x="583" y="1363"/>
                </a:cubicBezTo>
                <a:cubicBezTo>
                  <a:pt x="583" y="1358"/>
                  <a:pt x="583" y="1358"/>
                  <a:pt x="583" y="1358"/>
                </a:cubicBezTo>
                <a:cubicBezTo>
                  <a:pt x="576" y="1360"/>
                  <a:pt x="576" y="1360"/>
                  <a:pt x="576" y="1360"/>
                </a:cubicBezTo>
                <a:cubicBezTo>
                  <a:pt x="576" y="1356"/>
                  <a:pt x="576" y="1356"/>
                  <a:pt x="576" y="1356"/>
                </a:cubicBezTo>
                <a:cubicBezTo>
                  <a:pt x="575" y="1356"/>
                  <a:pt x="575" y="1356"/>
                  <a:pt x="575" y="1356"/>
                </a:cubicBezTo>
                <a:cubicBezTo>
                  <a:pt x="575" y="1358"/>
                  <a:pt x="575" y="1358"/>
                  <a:pt x="575" y="1358"/>
                </a:cubicBezTo>
                <a:cubicBezTo>
                  <a:pt x="569" y="1358"/>
                  <a:pt x="569" y="1358"/>
                  <a:pt x="569" y="1358"/>
                </a:cubicBezTo>
                <a:cubicBezTo>
                  <a:pt x="569" y="1359"/>
                  <a:pt x="569" y="1359"/>
                  <a:pt x="569" y="1359"/>
                </a:cubicBezTo>
                <a:cubicBezTo>
                  <a:pt x="555" y="1359"/>
                  <a:pt x="555" y="1359"/>
                  <a:pt x="555" y="1359"/>
                </a:cubicBezTo>
                <a:cubicBezTo>
                  <a:pt x="555" y="1358"/>
                  <a:pt x="555" y="1358"/>
                  <a:pt x="555" y="1358"/>
                </a:cubicBezTo>
                <a:cubicBezTo>
                  <a:pt x="552" y="1358"/>
                  <a:pt x="552" y="1358"/>
                  <a:pt x="552" y="1358"/>
                </a:cubicBezTo>
                <a:cubicBezTo>
                  <a:pt x="551" y="1356"/>
                  <a:pt x="551" y="1356"/>
                  <a:pt x="551" y="1356"/>
                </a:cubicBezTo>
                <a:cubicBezTo>
                  <a:pt x="524" y="1359"/>
                  <a:pt x="524" y="1359"/>
                  <a:pt x="524" y="1359"/>
                </a:cubicBezTo>
                <a:cubicBezTo>
                  <a:pt x="524" y="1358"/>
                  <a:pt x="524" y="1358"/>
                  <a:pt x="524" y="1358"/>
                </a:cubicBezTo>
                <a:cubicBezTo>
                  <a:pt x="522" y="1357"/>
                  <a:pt x="520" y="1357"/>
                  <a:pt x="518" y="1357"/>
                </a:cubicBezTo>
                <a:cubicBezTo>
                  <a:pt x="517" y="1359"/>
                  <a:pt x="517" y="1359"/>
                  <a:pt x="517" y="1359"/>
                </a:cubicBezTo>
                <a:cubicBezTo>
                  <a:pt x="512" y="1358"/>
                  <a:pt x="512" y="1358"/>
                  <a:pt x="512" y="1358"/>
                </a:cubicBezTo>
                <a:cubicBezTo>
                  <a:pt x="511" y="1361"/>
                  <a:pt x="511" y="1361"/>
                  <a:pt x="511" y="1361"/>
                </a:cubicBezTo>
                <a:cubicBezTo>
                  <a:pt x="505" y="1358"/>
                  <a:pt x="505" y="1358"/>
                  <a:pt x="505" y="1358"/>
                </a:cubicBezTo>
                <a:cubicBezTo>
                  <a:pt x="504" y="1358"/>
                  <a:pt x="504" y="1358"/>
                  <a:pt x="504" y="1358"/>
                </a:cubicBezTo>
                <a:cubicBezTo>
                  <a:pt x="504" y="1359"/>
                  <a:pt x="504" y="1359"/>
                  <a:pt x="504" y="1359"/>
                </a:cubicBezTo>
                <a:cubicBezTo>
                  <a:pt x="500" y="1359"/>
                  <a:pt x="500" y="1359"/>
                  <a:pt x="500" y="1359"/>
                </a:cubicBezTo>
                <a:cubicBezTo>
                  <a:pt x="496" y="1360"/>
                  <a:pt x="496" y="1360"/>
                  <a:pt x="496" y="1360"/>
                </a:cubicBezTo>
                <a:cubicBezTo>
                  <a:pt x="496" y="1361"/>
                  <a:pt x="496" y="1361"/>
                  <a:pt x="496" y="1361"/>
                </a:cubicBezTo>
                <a:cubicBezTo>
                  <a:pt x="488" y="1361"/>
                  <a:pt x="488" y="1361"/>
                  <a:pt x="488" y="1361"/>
                </a:cubicBezTo>
                <a:cubicBezTo>
                  <a:pt x="488" y="1363"/>
                  <a:pt x="488" y="1363"/>
                  <a:pt x="488" y="1363"/>
                </a:cubicBezTo>
                <a:cubicBezTo>
                  <a:pt x="480" y="1361"/>
                  <a:pt x="480" y="1361"/>
                  <a:pt x="480" y="1361"/>
                </a:cubicBezTo>
                <a:cubicBezTo>
                  <a:pt x="479" y="1363"/>
                  <a:pt x="479" y="1363"/>
                  <a:pt x="479" y="1363"/>
                </a:cubicBezTo>
                <a:cubicBezTo>
                  <a:pt x="468" y="1363"/>
                  <a:pt x="468" y="1363"/>
                  <a:pt x="468" y="1363"/>
                </a:cubicBezTo>
                <a:cubicBezTo>
                  <a:pt x="468" y="1362"/>
                  <a:pt x="468" y="1362"/>
                  <a:pt x="468" y="1362"/>
                </a:cubicBezTo>
                <a:cubicBezTo>
                  <a:pt x="467" y="1362"/>
                  <a:pt x="467" y="1362"/>
                  <a:pt x="467" y="1362"/>
                </a:cubicBezTo>
                <a:cubicBezTo>
                  <a:pt x="463" y="1362"/>
                  <a:pt x="463" y="1362"/>
                  <a:pt x="463" y="1362"/>
                </a:cubicBezTo>
                <a:cubicBezTo>
                  <a:pt x="463" y="1361"/>
                  <a:pt x="463" y="1361"/>
                  <a:pt x="463" y="1361"/>
                </a:cubicBezTo>
                <a:cubicBezTo>
                  <a:pt x="453" y="1360"/>
                  <a:pt x="453" y="1360"/>
                  <a:pt x="453" y="1360"/>
                </a:cubicBezTo>
                <a:cubicBezTo>
                  <a:pt x="453" y="1362"/>
                  <a:pt x="453" y="1362"/>
                  <a:pt x="453" y="1362"/>
                </a:cubicBezTo>
                <a:cubicBezTo>
                  <a:pt x="447" y="1359"/>
                  <a:pt x="447" y="1359"/>
                  <a:pt x="447" y="1359"/>
                </a:cubicBezTo>
                <a:cubicBezTo>
                  <a:pt x="447" y="1359"/>
                  <a:pt x="447" y="1359"/>
                  <a:pt x="447" y="1359"/>
                </a:cubicBezTo>
                <a:cubicBezTo>
                  <a:pt x="443" y="1359"/>
                  <a:pt x="443" y="1359"/>
                  <a:pt x="443" y="1359"/>
                </a:cubicBezTo>
                <a:cubicBezTo>
                  <a:pt x="443" y="1359"/>
                  <a:pt x="443" y="1359"/>
                  <a:pt x="443" y="1359"/>
                </a:cubicBezTo>
                <a:cubicBezTo>
                  <a:pt x="443" y="1361"/>
                  <a:pt x="443" y="1361"/>
                  <a:pt x="443" y="1361"/>
                </a:cubicBezTo>
                <a:cubicBezTo>
                  <a:pt x="437" y="1359"/>
                  <a:pt x="437" y="1359"/>
                  <a:pt x="437" y="1359"/>
                </a:cubicBezTo>
                <a:cubicBezTo>
                  <a:pt x="431" y="1359"/>
                  <a:pt x="431" y="1359"/>
                  <a:pt x="431" y="1359"/>
                </a:cubicBezTo>
                <a:cubicBezTo>
                  <a:pt x="431" y="1361"/>
                  <a:pt x="431" y="1361"/>
                  <a:pt x="431" y="1361"/>
                </a:cubicBezTo>
                <a:cubicBezTo>
                  <a:pt x="422" y="1361"/>
                  <a:pt x="422" y="1361"/>
                  <a:pt x="422" y="1361"/>
                </a:cubicBezTo>
                <a:cubicBezTo>
                  <a:pt x="422" y="1360"/>
                  <a:pt x="422" y="1360"/>
                  <a:pt x="422" y="1360"/>
                </a:cubicBezTo>
                <a:cubicBezTo>
                  <a:pt x="421" y="1360"/>
                  <a:pt x="421" y="1360"/>
                  <a:pt x="420" y="1361"/>
                </a:cubicBezTo>
                <a:cubicBezTo>
                  <a:pt x="420" y="1361"/>
                  <a:pt x="419" y="1361"/>
                  <a:pt x="419" y="1361"/>
                </a:cubicBezTo>
                <a:cubicBezTo>
                  <a:pt x="418" y="1362"/>
                  <a:pt x="418" y="1362"/>
                  <a:pt x="418" y="1362"/>
                </a:cubicBezTo>
                <a:cubicBezTo>
                  <a:pt x="417" y="1362"/>
                  <a:pt x="417" y="1362"/>
                  <a:pt x="417" y="1362"/>
                </a:cubicBezTo>
                <a:cubicBezTo>
                  <a:pt x="416" y="1363"/>
                  <a:pt x="414" y="1364"/>
                  <a:pt x="412" y="1365"/>
                </a:cubicBezTo>
                <a:cubicBezTo>
                  <a:pt x="403" y="1367"/>
                  <a:pt x="403" y="1367"/>
                  <a:pt x="403" y="1367"/>
                </a:cubicBezTo>
                <a:cubicBezTo>
                  <a:pt x="403" y="1361"/>
                  <a:pt x="403" y="1361"/>
                  <a:pt x="403" y="1361"/>
                </a:cubicBezTo>
                <a:cubicBezTo>
                  <a:pt x="398" y="1361"/>
                  <a:pt x="398" y="1361"/>
                  <a:pt x="398" y="1361"/>
                </a:cubicBezTo>
                <a:cubicBezTo>
                  <a:pt x="398" y="1362"/>
                  <a:pt x="398" y="1362"/>
                  <a:pt x="398" y="1362"/>
                </a:cubicBezTo>
                <a:cubicBezTo>
                  <a:pt x="392" y="1361"/>
                  <a:pt x="392" y="1361"/>
                  <a:pt x="392" y="1361"/>
                </a:cubicBezTo>
                <a:cubicBezTo>
                  <a:pt x="387" y="1361"/>
                  <a:pt x="387" y="1361"/>
                  <a:pt x="387" y="1361"/>
                </a:cubicBezTo>
                <a:cubicBezTo>
                  <a:pt x="387" y="1360"/>
                  <a:pt x="387" y="1360"/>
                  <a:pt x="387" y="1360"/>
                </a:cubicBezTo>
                <a:cubicBezTo>
                  <a:pt x="385" y="1359"/>
                  <a:pt x="385" y="1359"/>
                  <a:pt x="385" y="1359"/>
                </a:cubicBezTo>
                <a:cubicBezTo>
                  <a:pt x="385" y="1360"/>
                  <a:pt x="385" y="1360"/>
                  <a:pt x="385" y="1360"/>
                </a:cubicBezTo>
                <a:cubicBezTo>
                  <a:pt x="382" y="1361"/>
                  <a:pt x="378" y="1362"/>
                  <a:pt x="374" y="1362"/>
                </a:cubicBezTo>
                <a:cubicBezTo>
                  <a:pt x="373" y="1362"/>
                  <a:pt x="371" y="1362"/>
                  <a:pt x="370" y="1362"/>
                </a:cubicBezTo>
                <a:cubicBezTo>
                  <a:pt x="367" y="1361"/>
                  <a:pt x="367" y="1361"/>
                  <a:pt x="367" y="1361"/>
                </a:cubicBezTo>
                <a:cubicBezTo>
                  <a:pt x="361" y="1361"/>
                  <a:pt x="361" y="1361"/>
                  <a:pt x="361" y="1361"/>
                </a:cubicBezTo>
                <a:cubicBezTo>
                  <a:pt x="361" y="1358"/>
                  <a:pt x="361" y="1358"/>
                  <a:pt x="361" y="1358"/>
                </a:cubicBezTo>
                <a:cubicBezTo>
                  <a:pt x="357" y="1357"/>
                  <a:pt x="357" y="1357"/>
                  <a:pt x="357" y="1357"/>
                </a:cubicBezTo>
                <a:cubicBezTo>
                  <a:pt x="355" y="1358"/>
                  <a:pt x="355" y="1358"/>
                  <a:pt x="355" y="1358"/>
                </a:cubicBezTo>
                <a:cubicBezTo>
                  <a:pt x="352" y="1359"/>
                  <a:pt x="348" y="1358"/>
                  <a:pt x="345" y="1358"/>
                </a:cubicBezTo>
                <a:cubicBezTo>
                  <a:pt x="344" y="1359"/>
                  <a:pt x="344" y="1359"/>
                  <a:pt x="344" y="1359"/>
                </a:cubicBezTo>
                <a:cubicBezTo>
                  <a:pt x="340" y="1359"/>
                  <a:pt x="340" y="1359"/>
                  <a:pt x="340" y="1359"/>
                </a:cubicBezTo>
                <a:cubicBezTo>
                  <a:pt x="340" y="1362"/>
                  <a:pt x="340" y="1362"/>
                  <a:pt x="340" y="1362"/>
                </a:cubicBezTo>
                <a:cubicBezTo>
                  <a:pt x="333" y="1361"/>
                  <a:pt x="333" y="1361"/>
                  <a:pt x="333" y="1361"/>
                </a:cubicBezTo>
                <a:cubicBezTo>
                  <a:pt x="321" y="1361"/>
                  <a:pt x="321" y="1361"/>
                  <a:pt x="321" y="1361"/>
                </a:cubicBezTo>
                <a:cubicBezTo>
                  <a:pt x="311" y="1364"/>
                  <a:pt x="311" y="1364"/>
                  <a:pt x="311" y="1364"/>
                </a:cubicBezTo>
                <a:cubicBezTo>
                  <a:pt x="311" y="1362"/>
                  <a:pt x="311" y="1362"/>
                  <a:pt x="311" y="1362"/>
                </a:cubicBezTo>
                <a:cubicBezTo>
                  <a:pt x="309" y="1362"/>
                  <a:pt x="307" y="1362"/>
                  <a:pt x="305" y="1361"/>
                </a:cubicBezTo>
                <a:cubicBezTo>
                  <a:pt x="303" y="1361"/>
                  <a:pt x="303" y="1361"/>
                  <a:pt x="303" y="1361"/>
                </a:cubicBezTo>
                <a:cubicBezTo>
                  <a:pt x="302" y="1358"/>
                  <a:pt x="302" y="1358"/>
                  <a:pt x="302" y="1358"/>
                </a:cubicBezTo>
                <a:cubicBezTo>
                  <a:pt x="301" y="1359"/>
                  <a:pt x="301" y="1359"/>
                  <a:pt x="300" y="1359"/>
                </a:cubicBezTo>
                <a:cubicBezTo>
                  <a:pt x="299" y="1359"/>
                  <a:pt x="299" y="1359"/>
                  <a:pt x="299" y="1359"/>
                </a:cubicBezTo>
                <a:cubicBezTo>
                  <a:pt x="293" y="1359"/>
                  <a:pt x="293" y="1359"/>
                  <a:pt x="293" y="1359"/>
                </a:cubicBezTo>
                <a:cubicBezTo>
                  <a:pt x="287" y="1361"/>
                  <a:pt x="287" y="1361"/>
                  <a:pt x="287" y="1361"/>
                </a:cubicBezTo>
                <a:cubicBezTo>
                  <a:pt x="286" y="1359"/>
                  <a:pt x="286" y="1359"/>
                  <a:pt x="286" y="1359"/>
                </a:cubicBezTo>
                <a:cubicBezTo>
                  <a:pt x="280" y="1359"/>
                  <a:pt x="280" y="1359"/>
                  <a:pt x="280" y="1359"/>
                </a:cubicBezTo>
                <a:cubicBezTo>
                  <a:pt x="280" y="1357"/>
                  <a:pt x="280" y="1357"/>
                  <a:pt x="280" y="1357"/>
                </a:cubicBezTo>
                <a:cubicBezTo>
                  <a:pt x="279" y="1357"/>
                  <a:pt x="279" y="1357"/>
                  <a:pt x="279" y="1357"/>
                </a:cubicBezTo>
                <a:cubicBezTo>
                  <a:pt x="279" y="1360"/>
                  <a:pt x="279" y="1360"/>
                  <a:pt x="279" y="1360"/>
                </a:cubicBezTo>
                <a:cubicBezTo>
                  <a:pt x="269" y="1357"/>
                  <a:pt x="269" y="1357"/>
                  <a:pt x="269" y="1357"/>
                </a:cubicBezTo>
                <a:cubicBezTo>
                  <a:pt x="264" y="1359"/>
                  <a:pt x="262" y="1359"/>
                  <a:pt x="260" y="1359"/>
                </a:cubicBezTo>
                <a:cubicBezTo>
                  <a:pt x="258" y="1359"/>
                  <a:pt x="258" y="1359"/>
                  <a:pt x="258" y="1359"/>
                </a:cubicBezTo>
                <a:cubicBezTo>
                  <a:pt x="254" y="1360"/>
                  <a:pt x="251" y="1359"/>
                  <a:pt x="249" y="1358"/>
                </a:cubicBezTo>
                <a:cubicBezTo>
                  <a:pt x="247" y="1358"/>
                  <a:pt x="247" y="1358"/>
                  <a:pt x="247" y="1358"/>
                </a:cubicBezTo>
                <a:cubicBezTo>
                  <a:pt x="239" y="1362"/>
                  <a:pt x="239" y="1362"/>
                  <a:pt x="239" y="1362"/>
                </a:cubicBezTo>
                <a:cubicBezTo>
                  <a:pt x="239" y="1358"/>
                  <a:pt x="239" y="1358"/>
                  <a:pt x="239" y="1358"/>
                </a:cubicBezTo>
                <a:cubicBezTo>
                  <a:pt x="232" y="1358"/>
                  <a:pt x="232" y="1358"/>
                  <a:pt x="232" y="1358"/>
                </a:cubicBezTo>
                <a:cubicBezTo>
                  <a:pt x="231" y="1359"/>
                  <a:pt x="230" y="1359"/>
                  <a:pt x="228" y="1359"/>
                </a:cubicBezTo>
                <a:cubicBezTo>
                  <a:pt x="227" y="1359"/>
                  <a:pt x="227" y="1359"/>
                  <a:pt x="227" y="1359"/>
                </a:cubicBezTo>
                <a:cubicBezTo>
                  <a:pt x="222" y="1359"/>
                  <a:pt x="222" y="1359"/>
                  <a:pt x="222" y="1359"/>
                </a:cubicBezTo>
                <a:cubicBezTo>
                  <a:pt x="222" y="1358"/>
                  <a:pt x="222" y="1358"/>
                  <a:pt x="222" y="1358"/>
                </a:cubicBezTo>
                <a:cubicBezTo>
                  <a:pt x="220" y="1358"/>
                  <a:pt x="220" y="1358"/>
                  <a:pt x="220" y="1358"/>
                </a:cubicBezTo>
                <a:cubicBezTo>
                  <a:pt x="220" y="1356"/>
                  <a:pt x="220" y="1356"/>
                  <a:pt x="220" y="1356"/>
                </a:cubicBezTo>
                <a:cubicBezTo>
                  <a:pt x="218" y="1356"/>
                  <a:pt x="216" y="1356"/>
                  <a:pt x="215" y="1356"/>
                </a:cubicBezTo>
                <a:cubicBezTo>
                  <a:pt x="215" y="1362"/>
                  <a:pt x="215" y="1362"/>
                  <a:pt x="215" y="1362"/>
                </a:cubicBezTo>
                <a:cubicBezTo>
                  <a:pt x="207" y="1358"/>
                  <a:pt x="207" y="1358"/>
                  <a:pt x="207" y="1358"/>
                </a:cubicBezTo>
                <a:cubicBezTo>
                  <a:pt x="205" y="1358"/>
                  <a:pt x="205" y="1358"/>
                  <a:pt x="205" y="1358"/>
                </a:cubicBezTo>
                <a:cubicBezTo>
                  <a:pt x="205" y="1359"/>
                  <a:pt x="205" y="1359"/>
                  <a:pt x="205" y="1359"/>
                </a:cubicBezTo>
                <a:cubicBezTo>
                  <a:pt x="198" y="1359"/>
                  <a:pt x="198" y="1359"/>
                  <a:pt x="198" y="1359"/>
                </a:cubicBezTo>
                <a:cubicBezTo>
                  <a:pt x="198" y="1361"/>
                  <a:pt x="198" y="1361"/>
                  <a:pt x="198" y="1361"/>
                </a:cubicBezTo>
                <a:cubicBezTo>
                  <a:pt x="194" y="1361"/>
                  <a:pt x="194" y="1361"/>
                  <a:pt x="194" y="1361"/>
                </a:cubicBezTo>
                <a:cubicBezTo>
                  <a:pt x="192" y="1364"/>
                  <a:pt x="192" y="1364"/>
                  <a:pt x="192" y="1364"/>
                </a:cubicBezTo>
                <a:cubicBezTo>
                  <a:pt x="182" y="1361"/>
                  <a:pt x="182" y="1361"/>
                  <a:pt x="182" y="1361"/>
                </a:cubicBezTo>
                <a:cubicBezTo>
                  <a:pt x="181" y="1362"/>
                  <a:pt x="181" y="1362"/>
                  <a:pt x="181" y="1362"/>
                </a:cubicBezTo>
                <a:cubicBezTo>
                  <a:pt x="175" y="1363"/>
                  <a:pt x="170" y="1360"/>
                  <a:pt x="166" y="1359"/>
                </a:cubicBezTo>
                <a:cubicBezTo>
                  <a:pt x="166" y="1358"/>
                  <a:pt x="165" y="1358"/>
                  <a:pt x="164" y="1358"/>
                </a:cubicBezTo>
                <a:cubicBezTo>
                  <a:pt x="164" y="1358"/>
                  <a:pt x="163" y="1358"/>
                  <a:pt x="163" y="1358"/>
                </a:cubicBezTo>
                <a:cubicBezTo>
                  <a:pt x="162" y="1359"/>
                  <a:pt x="160" y="1359"/>
                  <a:pt x="159" y="1359"/>
                </a:cubicBezTo>
                <a:cubicBezTo>
                  <a:pt x="153" y="1360"/>
                  <a:pt x="153" y="1360"/>
                  <a:pt x="153" y="1360"/>
                </a:cubicBezTo>
                <a:cubicBezTo>
                  <a:pt x="153" y="1359"/>
                  <a:pt x="153" y="1359"/>
                  <a:pt x="153" y="1359"/>
                </a:cubicBezTo>
                <a:cubicBezTo>
                  <a:pt x="152" y="1358"/>
                  <a:pt x="152" y="1358"/>
                  <a:pt x="152" y="1358"/>
                </a:cubicBezTo>
                <a:cubicBezTo>
                  <a:pt x="146" y="1358"/>
                  <a:pt x="146" y="1358"/>
                  <a:pt x="146" y="1358"/>
                </a:cubicBezTo>
                <a:cubicBezTo>
                  <a:pt x="145" y="1358"/>
                  <a:pt x="144" y="1358"/>
                  <a:pt x="144" y="1358"/>
                </a:cubicBezTo>
                <a:cubicBezTo>
                  <a:pt x="142" y="1358"/>
                  <a:pt x="142" y="1358"/>
                  <a:pt x="142" y="1358"/>
                </a:cubicBezTo>
                <a:cubicBezTo>
                  <a:pt x="142" y="1358"/>
                  <a:pt x="142" y="1358"/>
                  <a:pt x="142" y="1358"/>
                </a:cubicBezTo>
                <a:cubicBezTo>
                  <a:pt x="141" y="1358"/>
                  <a:pt x="141" y="1357"/>
                  <a:pt x="140" y="1357"/>
                </a:cubicBezTo>
                <a:cubicBezTo>
                  <a:pt x="140" y="1357"/>
                  <a:pt x="140" y="1357"/>
                  <a:pt x="139" y="1357"/>
                </a:cubicBezTo>
                <a:cubicBezTo>
                  <a:pt x="139" y="1357"/>
                  <a:pt x="138" y="1358"/>
                  <a:pt x="136" y="1358"/>
                </a:cubicBezTo>
                <a:cubicBezTo>
                  <a:pt x="135" y="1361"/>
                  <a:pt x="135" y="1361"/>
                  <a:pt x="135" y="1361"/>
                </a:cubicBezTo>
                <a:cubicBezTo>
                  <a:pt x="130" y="1359"/>
                  <a:pt x="130" y="1359"/>
                  <a:pt x="130" y="1359"/>
                </a:cubicBezTo>
                <a:cubicBezTo>
                  <a:pt x="129" y="1360"/>
                  <a:pt x="128" y="1360"/>
                  <a:pt x="126" y="1361"/>
                </a:cubicBezTo>
                <a:cubicBezTo>
                  <a:pt x="125" y="1361"/>
                  <a:pt x="125" y="1361"/>
                  <a:pt x="125" y="1361"/>
                </a:cubicBezTo>
                <a:cubicBezTo>
                  <a:pt x="124" y="1362"/>
                  <a:pt x="124" y="1362"/>
                  <a:pt x="124" y="1362"/>
                </a:cubicBezTo>
                <a:cubicBezTo>
                  <a:pt x="121" y="1361"/>
                  <a:pt x="121" y="1361"/>
                  <a:pt x="121" y="1361"/>
                </a:cubicBezTo>
                <a:cubicBezTo>
                  <a:pt x="120" y="1361"/>
                  <a:pt x="120" y="1361"/>
                  <a:pt x="120" y="1361"/>
                </a:cubicBezTo>
                <a:cubicBezTo>
                  <a:pt x="120" y="1361"/>
                  <a:pt x="120" y="1361"/>
                  <a:pt x="120" y="1361"/>
                </a:cubicBezTo>
                <a:cubicBezTo>
                  <a:pt x="106" y="1361"/>
                  <a:pt x="106" y="1361"/>
                  <a:pt x="106" y="1361"/>
                </a:cubicBezTo>
                <a:cubicBezTo>
                  <a:pt x="106" y="1359"/>
                  <a:pt x="106" y="1359"/>
                  <a:pt x="106" y="1359"/>
                </a:cubicBezTo>
                <a:cubicBezTo>
                  <a:pt x="104" y="1356"/>
                  <a:pt x="104" y="1356"/>
                  <a:pt x="104" y="1356"/>
                </a:cubicBezTo>
                <a:cubicBezTo>
                  <a:pt x="102" y="1356"/>
                  <a:pt x="102" y="1356"/>
                  <a:pt x="102" y="1356"/>
                </a:cubicBezTo>
                <a:cubicBezTo>
                  <a:pt x="99" y="1356"/>
                  <a:pt x="97" y="1356"/>
                  <a:pt x="95" y="1356"/>
                </a:cubicBezTo>
                <a:cubicBezTo>
                  <a:pt x="93" y="1356"/>
                  <a:pt x="91" y="1356"/>
                  <a:pt x="89" y="1356"/>
                </a:cubicBezTo>
                <a:cubicBezTo>
                  <a:pt x="89" y="1358"/>
                  <a:pt x="89" y="1358"/>
                  <a:pt x="89" y="1358"/>
                </a:cubicBezTo>
                <a:cubicBezTo>
                  <a:pt x="72" y="1358"/>
                  <a:pt x="72" y="1358"/>
                  <a:pt x="72" y="1358"/>
                </a:cubicBezTo>
                <a:cubicBezTo>
                  <a:pt x="72" y="1358"/>
                  <a:pt x="72" y="1358"/>
                  <a:pt x="72" y="1358"/>
                </a:cubicBezTo>
                <a:cubicBezTo>
                  <a:pt x="71" y="1359"/>
                  <a:pt x="71" y="1359"/>
                  <a:pt x="71" y="1359"/>
                </a:cubicBezTo>
                <a:cubicBezTo>
                  <a:pt x="66" y="1358"/>
                  <a:pt x="66" y="1358"/>
                  <a:pt x="66" y="1358"/>
                </a:cubicBezTo>
                <a:cubicBezTo>
                  <a:pt x="63" y="1357"/>
                  <a:pt x="61" y="1357"/>
                  <a:pt x="59" y="1357"/>
                </a:cubicBezTo>
                <a:cubicBezTo>
                  <a:pt x="59" y="1358"/>
                  <a:pt x="59" y="1358"/>
                  <a:pt x="59" y="1358"/>
                </a:cubicBezTo>
                <a:cubicBezTo>
                  <a:pt x="52" y="1358"/>
                  <a:pt x="52" y="1358"/>
                  <a:pt x="52" y="1358"/>
                </a:cubicBezTo>
                <a:cubicBezTo>
                  <a:pt x="52" y="1359"/>
                  <a:pt x="52" y="1359"/>
                  <a:pt x="52" y="1359"/>
                </a:cubicBezTo>
                <a:cubicBezTo>
                  <a:pt x="42" y="1359"/>
                  <a:pt x="42" y="1359"/>
                  <a:pt x="42" y="1359"/>
                </a:cubicBezTo>
                <a:cubicBezTo>
                  <a:pt x="42" y="1361"/>
                  <a:pt x="42" y="1361"/>
                  <a:pt x="42" y="1361"/>
                </a:cubicBezTo>
                <a:cubicBezTo>
                  <a:pt x="32" y="1361"/>
                  <a:pt x="32" y="1361"/>
                  <a:pt x="32" y="1361"/>
                </a:cubicBezTo>
                <a:cubicBezTo>
                  <a:pt x="32" y="1363"/>
                  <a:pt x="32" y="1363"/>
                  <a:pt x="32" y="1363"/>
                </a:cubicBezTo>
                <a:cubicBezTo>
                  <a:pt x="25" y="1359"/>
                  <a:pt x="25" y="1359"/>
                  <a:pt x="25" y="1359"/>
                </a:cubicBezTo>
                <a:cubicBezTo>
                  <a:pt x="15" y="1359"/>
                  <a:pt x="15" y="1359"/>
                  <a:pt x="15" y="1359"/>
                </a:cubicBezTo>
                <a:cubicBezTo>
                  <a:pt x="15" y="1358"/>
                  <a:pt x="15" y="1358"/>
                  <a:pt x="15" y="1358"/>
                </a:cubicBezTo>
                <a:cubicBezTo>
                  <a:pt x="9" y="1360"/>
                  <a:pt x="9" y="1360"/>
                  <a:pt x="9" y="1360"/>
                </a:cubicBezTo>
                <a:cubicBezTo>
                  <a:pt x="9" y="1346"/>
                  <a:pt x="9" y="1346"/>
                  <a:pt x="9" y="1346"/>
                </a:cubicBezTo>
                <a:cubicBezTo>
                  <a:pt x="9" y="1344"/>
                  <a:pt x="9" y="1343"/>
                  <a:pt x="10" y="1342"/>
                </a:cubicBezTo>
                <a:cubicBezTo>
                  <a:pt x="9" y="1327"/>
                  <a:pt x="9" y="1327"/>
                  <a:pt x="9" y="1327"/>
                </a:cubicBezTo>
                <a:cubicBezTo>
                  <a:pt x="7" y="1327"/>
                  <a:pt x="7" y="1327"/>
                  <a:pt x="7" y="1327"/>
                </a:cubicBezTo>
                <a:cubicBezTo>
                  <a:pt x="7" y="1317"/>
                  <a:pt x="7" y="1317"/>
                  <a:pt x="7" y="1317"/>
                </a:cubicBezTo>
                <a:cubicBezTo>
                  <a:pt x="3" y="1317"/>
                  <a:pt x="3" y="1317"/>
                  <a:pt x="3" y="1317"/>
                </a:cubicBezTo>
                <a:cubicBezTo>
                  <a:pt x="6" y="1310"/>
                  <a:pt x="6" y="1310"/>
                  <a:pt x="6" y="1310"/>
                </a:cubicBezTo>
                <a:cubicBezTo>
                  <a:pt x="5" y="1309"/>
                  <a:pt x="5" y="1308"/>
                  <a:pt x="4" y="1307"/>
                </a:cubicBezTo>
                <a:cubicBezTo>
                  <a:pt x="0" y="1301"/>
                  <a:pt x="0" y="1301"/>
                  <a:pt x="0" y="1301"/>
                </a:cubicBezTo>
                <a:cubicBezTo>
                  <a:pt x="6" y="1298"/>
                  <a:pt x="6" y="1298"/>
                  <a:pt x="6" y="1298"/>
                </a:cubicBezTo>
                <a:cubicBezTo>
                  <a:pt x="6" y="1296"/>
                  <a:pt x="6" y="1296"/>
                  <a:pt x="6" y="1296"/>
                </a:cubicBezTo>
                <a:cubicBezTo>
                  <a:pt x="8" y="1295"/>
                  <a:pt x="8" y="1295"/>
                  <a:pt x="8" y="1295"/>
                </a:cubicBezTo>
                <a:cubicBezTo>
                  <a:pt x="8" y="1295"/>
                  <a:pt x="8" y="1295"/>
                  <a:pt x="8" y="1295"/>
                </a:cubicBezTo>
                <a:cubicBezTo>
                  <a:pt x="7" y="1293"/>
                  <a:pt x="6" y="1290"/>
                  <a:pt x="6" y="1287"/>
                </a:cubicBezTo>
                <a:cubicBezTo>
                  <a:pt x="8" y="1282"/>
                  <a:pt x="8" y="1282"/>
                  <a:pt x="8" y="1282"/>
                </a:cubicBezTo>
                <a:cubicBezTo>
                  <a:pt x="6" y="1279"/>
                  <a:pt x="5" y="1275"/>
                  <a:pt x="7" y="1271"/>
                </a:cubicBezTo>
                <a:cubicBezTo>
                  <a:pt x="7" y="1269"/>
                  <a:pt x="7" y="1269"/>
                  <a:pt x="7" y="1269"/>
                </a:cubicBezTo>
                <a:cubicBezTo>
                  <a:pt x="7" y="1261"/>
                  <a:pt x="7" y="1261"/>
                  <a:pt x="7" y="1261"/>
                </a:cubicBezTo>
                <a:cubicBezTo>
                  <a:pt x="8" y="1261"/>
                  <a:pt x="8" y="1261"/>
                  <a:pt x="8" y="1261"/>
                </a:cubicBezTo>
                <a:cubicBezTo>
                  <a:pt x="4" y="1251"/>
                  <a:pt x="4" y="1251"/>
                  <a:pt x="4" y="1251"/>
                </a:cubicBezTo>
                <a:cubicBezTo>
                  <a:pt x="9" y="1251"/>
                  <a:pt x="9" y="1251"/>
                  <a:pt x="9" y="1251"/>
                </a:cubicBezTo>
                <a:cubicBezTo>
                  <a:pt x="9" y="1249"/>
                  <a:pt x="9" y="1249"/>
                  <a:pt x="9" y="1249"/>
                </a:cubicBezTo>
                <a:cubicBezTo>
                  <a:pt x="7" y="1247"/>
                  <a:pt x="7" y="1244"/>
                  <a:pt x="8" y="1243"/>
                </a:cubicBezTo>
                <a:cubicBezTo>
                  <a:pt x="8" y="1238"/>
                  <a:pt x="8" y="1238"/>
                  <a:pt x="8" y="1238"/>
                </a:cubicBezTo>
                <a:cubicBezTo>
                  <a:pt x="9" y="1238"/>
                  <a:pt x="9" y="1238"/>
                  <a:pt x="9" y="1238"/>
                </a:cubicBezTo>
                <a:cubicBezTo>
                  <a:pt x="9" y="1233"/>
                  <a:pt x="9" y="1233"/>
                  <a:pt x="9" y="1233"/>
                </a:cubicBezTo>
                <a:cubicBezTo>
                  <a:pt x="7" y="1233"/>
                  <a:pt x="7" y="1233"/>
                  <a:pt x="7" y="1233"/>
                </a:cubicBezTo>
                <a:cubicBezTo>
                  <a:pt x="7" y="1226"/>
                  <a:pt x="7" y="1226"/>
                  <a:pt x="7" y="1226"/>
                </a:cubicBezTo>
                <a:cubicBezTo>
                  <a:pt x="4" y="1226"/>
                  <a:pt x="4" y="1226"/>
                  <a:pt x="4" y="1226"/>
                </a:cubicBezTo>
                <a:cubicBezTo>
                  <a:pt x="8" y="1216"/>
                  <a:pt x="8" y="1216"/>
                  <a:pt x="8" y="1216"/>
                </a:cubicBezTo>
                <a:cubicBezTo>
                  <a:pt x="8" y="1210"/>
                  <a:pt x="8" y="1210"/>
                  <a:pt x="8" y="1210"/>
                </a:cubicBezTo>
                <a:cubicBezTo>
                  <a:pt x="6" y="1210"/>
                  <a:pt x="6" y="1210"/>
                  <a:pt x="6" y="1210"/>
                </a:cubicBezTo>
                <a:cubicBezTo>
                  <a:pt x="6" y="1201"/>
                  <a:pt x="6" y="1201"/>
                  <a:pt x="6" y="1201"/>
                </a:cubicBezTo>
                <a:cubicBezTo>
                  <a:pt x="5" y="1201"/>
                  <a:pt x="5" y="1201"/>
                  <a:pt x="5" y="1201"/>
                </a:cubicBezTo>
                <a:cubicBezTo>
                  <a:pt x="5" y="1193"/>
                  <a:pt x="5" y="1193"/>
                  <a:pt x="5" y="1193"/>
                </a:cubicBezTo>
                <a:cubicBezTo>
                  <a:pt x="3" y="1191"/>
                  <a:pt x="3" y="1191"/>
                  <a:pt x="3" y="1191"/>
                </a:cubicBezTo>
                <a:cubicBezTo>
                  <a:pt x="3" y="1175"/>
                  <a:pt x="3" y="1175"/>
                  <a:pt x="3" y="1175"/>
                </a:cubicBezTo>
                <a:cubicBezTo>
                  <a:pt x="5" y="1174"/>
                  <a:pt x="5" y="1174"/>
                  <a:pt x="5" y="1174"/>
                </a:cubicBezTo>
                <a:cubicBezTo>
                  <a:pt x="5" y="1169"/>
                  <a:pt x="5" y="1169"/>
                  <a:pt x="5" y="1169"/>
                </a:cubicBezTo>
                <a:cubicBezTo>
                  <a:pt x="7" y="1169"/>
                  <a:pt x="7" y="1169"/>
                  <a:pt x="7" y="1169"/>
                </a:cubicBezTo>
                <a:cubicBezTo>
                  <a:pt x="7" y="1168"/>
                  <a:pt x="7" y="1168"/>
                  <a:pt x="7" y="1168"/>
                </a:cubicBezTo>
                <a:cubicBezTo>
                  <a:pt x="7" y="1168"/>
                  <a:pt x="7" y="1167"/>
                  <a:pt x="8" y="1167"/>
                </a:cubicBezTo>
                <a:cubicBezTo>
                  <a:pt x="7" y="1166"/>
                  <a:pt x="7" y="1164"/>
                  <a:pt x="8" y="1162"/>
                </a:cubicBezTo>
                <a:cubicBezTo>
                  <a:pt x="9" y="1158"/>
                  <a:pt x="9" y="1158"/>
                  <a:pt x="9" y="1158"/>
                </a:cubicBezTo>
                <a:cubicBezTo>
                  <a:pt x="10" y="1158"/>
                  <a:pt x="10" y="1158"/>
                  <a:pt x="10" y="1158"/>
                </a:cubicBezTo>
                <a:cubicBezTo>
                  <a:pt x="10" y="1155"/>
                  <a:pt x="10" y="1155"/>
                  <a:pt x="10" y="1155"/>
                </a:cubicBezTo>
                <a:cubicBezTo>
                  <a:pt x="10" y="1151"/>
                  <a:pt x="10" y="1151"/>
                  <a:pt x="10" y="1151"/>
                </a:cubicBezTo>
                <a:cubicBezTo>
                  <a:pt x="10" y="1151"/>
                  <a:pt x="10" y="1151"/>
                  <a:pt x="10" y="1151"/>
                </a:cubicBezTo>
                <a:cubicBezTo>
                  <a:pt x="10" y="1147"/>
                  <a:pt x="10" y="1147"/>
                  <a:pt x="10" y="1147"/>
                </a:cubicBezTo>
                <a:cubicBezTo>
                  <a:pt x="9" y="1145"/>
                  <a:pt x="9" y="1145"/>
                  <a:pt x="9" y="1145"/>
                </a:cubicBezTo>
                <a:cubicBezTo>
                  <a:pt x="9" y="1145"/>
                  <a:pt x="9" y="1145"/>
                  <a:pt x="9" y="1145"/>
                </a:cubicBezTo>
                <a:cubicBezTo>
                  <a:pt x="9" y="1139"/>
                  <a:pt x="9" y="1139"/>
                  <a:pt x="9" y="1139"/>
                </a:cubicBezTo>
                <a:cubicBezTo>
                  <a:pt x="7" y="1139"/>
                  <a:pt x="7" y="1139"/>
                  <a:pt x="7" y="1139"/>
                </a:cubicBezTo>
                <a:cubicBezTo>
                  <a:pt x="7" y="1133"/>
                  <a:pt x="7" y="1133"/>
                  <a:pt x="7" y="1133"/>
                </a:cubicBezTo>
                <a:cubicBezTo>
                  <a:pt x="6" y="1129"/>
                  <a:pt x="6" y="1129"/>
                  <a:pt x="6" y="1129"/>
                </a:cubicBezTo>
                <a:cubicBezTo>
                  <a:pt x="6" y="1127"/>
                  <a:pt x="6" y="1126"/>
                  <a:pt x="6" y="1124"/>
                </a:cubicBezTo>
                <a:cubicBezTo>
                  <a:pt x="6" y="1123"/>
                  <a:pt x="5" y="1122"/>
                  <a:pt x="5" y="1120"/>
                </a:cubicBezTo>
                <a:cubicBezTo>
                  <a:pt x="5" y="1114"/>
                  <a:pt x="5" y="1114"/>
                  <a:pt x="5" y="1114"/>
                </a:cubicBezTo>
                <a:cubicBezTo>
                  <a:pt x="6" y="1114"/>
                  <a:pt x="6" y="1114"/>
                  <a:pt x="6" y="1114"/>
                </a:cubicBezTo>
                <a:cubicBezTo>
                  <a:pt x="6" y="1111"/>
                  <a:pt x="6" y="1111"/>
                  <a:pt x="6" y="1111"/>
                </a:cubicBezTo>
                <a:cubicBezTo>
                  <a:pt x="8" y="1111"/>
                  <a:pt x="8" y="1111"/>
                  <a:pt x="8" y="1111"/>
                </a:cubicBezTo>
                <a:cubicBezTo>
                  <a:pt x="8" y="1106"/>
                  <a:pt x="8" y="1106"/>
                  <a:pt x="8" y="1106"/>
                </a:cubicBezTo>
                <a:cubicBezTo>
                  <a:pt x="4" y="1097"/>
                  <a:pt x="4" y="1097"/>
                  <a:pt x="4" y="1097"/>
                </a:cubicBezTo>
                <a:cubicBezTo>
                  <a:pt x="9" y="1097"/>
                  <a:pt x="9" y="1097"/>
                  <a:pt x="9" y="1097"/>
                </a:cubicBezTo>
                <a:cubicBezTo>
                  <a:pt x="9" y="1082"/>
                  <a:pt x="9" y="1082"/>
                  <a:pt x="9" y="1082"/>
                </a:cubicBezTo>
                <a:cubicBezTo>
                  <a:pt x="7" y="1082"/>
                  <a:pt x="7" y="1082"/>
                  <a:pt x="7" y="1082"/>
                </a:cubicBezTo>
                <a:cubicBezTo>
                  <a:pt x="7" y="1069"/>
                  <a:pt x="7" y="1069"/>
                  <a:pt x="7" y="1069"/>
                </a:cubicBezTo>
                <a:cubicBezTo>
                  <a:pt x="9" y="1069"/>
                  <a:pt x="9" y="1069"/>
                  <a:pt x="9" y="1069"/>
                </a:cubicBezTo>
                <a:cubicBezTo>
                  <a:pt x="9" y="1063"/>
                  <a:pt x="9" y="1063"/>
                  <a:pt x="9" y="1063"/>
                </a:cubicBezTo>
                <a:cubicBezTo>
                  <a:pt x="9" y="1063"/>
                  <a:pt x="9" y="1063"/>
                  <a:pt x="9" y="1063"/>
                </a:cubicBezTo>
                <a:cubicBezTo>
                  <a:pt x="9" y="1058"/>
                  <a:pt x="9" y="1058"/>
                  <a:pt x="9" y="1058"/>
                </a:cubicBezTo>
                <a:cubicBezTo>
                  <a:pt x="9" y="1058"/>
                  <a:pt x="9" y="1058"/>
                  <a:pt x="9" y="1058"/>
                </a:cubicBezTo>
                <a:cubicBezTo>
                  <a:pt x="8" y="1053"/>
                  <a:pt x="8" y="1053"/>
                  <a:pt x="8" y="1053"/>
                </a:cubicBezTo>
                <a:cubicBezTo>
                  <a:pt x="7" y="1050"/>
                  <a:pt x="8" y="1047"/>
                  <a:pt x="8" y="1046"/>
                </a:cubicBezTo>
                <a:cubicBezTo>
                  <a:pt x="8" y="1044"/>
                  <a:pt x="8" y="1043"/>
                  <a:pt x="8" y="1042"/>
                </a:cubicBezTo>
                <a:cubicBezTo>
                  <a:pt x="4" y="1042"/>
                  <a:pt x="4" y="1042"/>
                  <a:pt x="4" y="1042"/>
                </a:cubicBezTo>
                <a:cubicBezTo>
                  <a:pt x="6" y="1035"/>
                  <a:pt x="6" y="1035"/>
                  <a:pt x="6" y="1035"/>
                </a:cubicBezTo>
                <a:cubicBezTo>
                  <a:pt x="6" y="1014"/>
                  <a:pt x="6" y="1014"/>
                  <a:pt x="6" y="1014"/>
                </a:cubicBezTo>
                <a:cubicBezTo>
                  <a:pt x="7" y="1014"/>
                  <a:pt x="7" y="1014"/>
                  <a:pt x="7" y="1014"/>
                </a:cubicBezTo>
                <a:cubicBezTo>
                  <a:pt x="7" y="1010"/>
                  <a:pt x="7" y="1010"/>
                  <a:pt x="7" y="1010"/>
                </a:cubicBezTo>
                <a:cubicBezTo>
                  <a:pt x="8" y="1010"/>
                  <a:pt x="8" y="1010"/>
                  <a:pt x="8" y="1010"/>
                </a:cubicBezTo>
                <a:cubicBezTo>
                  <a:pt x="8" y="1009"/>
                  <a:pt x="8" y="1009"/>
                  <a:pt x="9" y="1008"/>
                </a:cubicBezTo>
                <a:cubicBezTo>
                  <a:pt x="9" y="1008"/>
                  <a:pt x="9" y="1007"/>
                  <a:pt x="9" y="1006"/>
                </a:cubicBezTo>
                <a:cubicBezTo>
                  <a:pt x="8" y="1006"/>
                  <a:pt x="8" y="1006"/>
                  <a:pt x="8" y="1006"/>
                </a:cubicBezTo>
                <a:cubicBezTo>
                  <a:pt x="6" y="970"/>
                  <a:pt x="6" y="970"/>
                  <a:pt x="6" y="970"/>
                </a:cubicBezTo>
                <a:cubicBezTo>
                  <a:pt x="7" y="970"/>
                  <a:pt x="7" y="970"/>
                  <a:pt x="7" y="970"/>
                </a:cubicBezTo>
                <a:cubicBezTo>
                  <a:pt x="7" y="969"/>
                  <a:pt x="7" y="969"/>
                  <a:pt x="7" y="969"/>
                </a:cubicBezTo>
                <a:cubicBezTo>
                  <a:pt x="5" y="969"/>
                  <a:pt x="5" y="969"/>
                  <a:pt x="5" y="969"/>
                </a:cubicBezTo>
                <a:cubicBezTo>
                  <a:pt x="5" y="947"/>
                  <a:pt x="5" y="947"/>
                  <a:pt x="5" y="947"/>
                </a:cubicBezTo>
                <a:cubicBezTo>
                  <a:pt x="6" y="947"/>
                  <a:pt x="6" y="947"/>
                  <a:pt x="6" y="947"/>
                </a:cubicBezTo>
                <a:cubicBezTo>
                  <a:pt x="6" y="945"/>
                  <a:pt x="6" y="945"/>
                  <a:pt x="6" y="945"/>
                </a:cubicBezTo>
                <a:cubicBezTo>
                  <a:pt x="5" y="945"/>
                  <a:pt x="5" y="945"/>
                  <a:pt x="5" y="945"/>
                </a:cubicBezTo>
                <a:cubicBezTo>
                  <a:pt x="5" y="931"/>
                  <a:pt x="5" y="931"/>
                  <a:pt x="5" y="931"/>
                </a:cubicBezTo>
                <a:cubicBezTo>
                  <a:pt x="6" y="931"/>
                  <a:pt x="6" y="931"/>
                  <a:pt x="6" y="931"/>
                </a:cubicBezTo>
                <a:cubicBezTo>
                  <a:pt x="6" y="923"/>
                  <a:pt x="6" y="923"/>
                  <a:pt x="6" y="923"/>
                </a:cubicBezTo>
                <a:cubicBezTo>
                  <a:pt x="7" y="923"/>
                  <a:pt x="7" y="923"/>
                  <a:pt x="7" y="923"/>
                </a:cubicBezTo>
                <a:cubicBezTo>
                  <a:pt x="7" y="921"/>
                  <a:pt x="7" y="921"/>
                  <a:pt x="7" y="921"/>
                </a:cubicBezTo>
                <a:cubicBezTo>
                  <a:pt x="8" y="921"/>
                  <a:pt x="8" y="921"/>
                  <a:pt x="8" y="921"/>
                </a:cubicBezTo>
                <a:cubicBezTo>
                  <a:pt x="7" y="897"/>
                  <a:pt x="7" y="897"/>
                  <a:pt x="7" y="897"/>
                </a:cubicBezTo>
                <a:cubicBezTo>
                  <a:pt x="9" y="896"/>
                  <a:pt x="9" y="896"/>
                  <a:pt x="9" y="896"/>
                </a:cubicBezTo>
                <a:cubicBezTo>
                  <a:pt x="7" y="882"/>
                  <a:pt x="7" y="882"/>
                  <a:pt x="7" y="882"/>
                </a:cubicBezTo>
                <a:cubicBezTo>
                  <a:pt x="11" y="878"/>
                  <a:pt x="11" y="878"/>
                  <a:pt x="11" y="878"/>
                </a:cubicBezTo>
                <a:cubicBezTo>
                  <a:pt x="11" y="876"/>
                  <a:pt x="11" y="871"/>
                  <a:pt x="11" y="868"/>
                </a:cubicBezTo>
                <a:cubicBezTo>
                  <a:pt x="10" y="868"/>
                  <a:pt x="10" y="868"/>
                  <a:pt x="10" y="868"/>
                </a:cubicBezTo>
                <a:cubicBezTo>
                  <a:pt x="10" y="864"/>
                  <a:pt x="10" y="864"/>
                  <a:pt x="10" y="864"/>
                </a:cubicBezTo>
                <a:cubicBezTo>
                  <a:pt x="9" y="864"/>
                  <a:pt x="9" y="864"/>
                  <a:pt x="9" y="864"/>
                </a:cubicBezTo>
                <a:cubicBezTo>
                  <a:pt x="9" y="853"/>
                  <a:pt x="9" y="853"/>
                  <a:pt x="9" y="853"/>
                </a:cubicBezTo>
                <a:cubicBezTo>
                  <a:pt x="7" y="852"/>
                  <a:pt x="7" y="852"/>
                  <a:pt x="7" y="852"/>
                </a:cubicBezTo>
                <a:cubicBezTo>
                  <a:pt x="7" y="850"/>
                  <a:pt x="7" y="850"/>
                  <a:pt x="7" y="850"/>
                </a:cubicBezTo>
                <a:cubicBezTo>
                  <a:pt x="6" y="850"/>
                  <a:pt x="6" y="850"/>
                  <a:pt x="6" y="850"/>
                </a:cubicBezTo>
                <a:cubicBezTo>
                  <a:pt x="4" y="846"/>
                  <a:pt x="4" y="846"/>
                  <a:pt x="4" y="846"/>
                </a:cubicBezTo>
                <a:cubicBezTo>
                  <a:pt x="3" y="842"/>
                  <a:pt x="4" y="837"/>
                  <a:pt x="6" y="830"/>
                </a:cubicBezTo>
                <a:cubicBezTo>
                  <a:pt x="6" y="830"/>
                  <a:pt x="6" y="830"/>
                  <a:pt x="6" y="830"/>
                </a:cubicBezTo>
                <a:cubicBezTo>
                  <a:pt x="7" y="823"/>
                  <a:pt x="7" y="823"/>
                  <a:pt x="7" y="823"/>
                </a:cubicBezTo>
                <a:cubicBezTo>
                  <a:pt x="6" y="822"/>
                  <a:pt x="6" y="820"/>
                  <a:pt x="6" y="818"/>
                </a:cubicBezTo>
                <a:cubicBezTo>
                  <a:pt x="7" y="813"/>
                  <a:pt x="7" y="813"/>
                  <a:pt x="7" y="813"/>
                </a:cubicBezTo>
                <a:cubicBezTo>
                  <a:pt x="7" y="813"/>
                  <a:pt x="7" y="813"/>
                  <a:pt x="7" y="813"/>
                </a:cubicBezTo>
                <a:cubicBezTo>
                  <a:pt x="7" y="805"/>
                  <a:pt x="7" y="805"/>
                  <a:pt x="7" y="805"/>
                </a:cubicBezTo>
                <a:cubicBezTo>
                  <a:pt x="8" y="805"/>
                  <a:pt x="8" y="805"/>
                  <a:pt x="8" y="805"/>
                </a:cubicBezTo>
                <a:cubicBezTo>
                  <a:pt x="4" y="774"/>
                  <a:pt x="4" y="774"/>
                  <a:pt x="4" y="774"/>
                </a:cubicBezTo>
                <a:cubicBezTo>
                  <a:pt x="8" y="774"/>
                  <a:pt x="8" y="774"/>
                  <a:pt x="8" y="774"/>
                </a:cubicBezTo>
                <a:cubicBezTo>
                  <a:pt x="4" y="762"/>
                  <a:pt x="4" y="762"/>
                  <a:pt x="4" y="762"/>
                </a:cubicBezTo>
                <a:cubicBezTo>
                  <a:pt x="7" y="762"/>
                  <a:pt x="7" y="762"/>
                  <a:pt x="7" y="762"/>
                </a:cubicBezTo>
                <a:cubicBezTo>
                  <a:pt x="7" y="758"/>
                  <a:pt x="7" y="758"/>
                  <a:pt x="7" y="758"/>
                </a:cubicBezTo>
                <a:cubicBezTo>
                  <a:pt x="9" y="758"/>
                  <a:pt x="9" y="758"/>
                  <a:pt x="9" y="758"/>
                </a:cubicBezTo>
                <a:cubicBezTo>
                  <a:pt x="9" y="756"/>
                  <a:pt x="9" y="756"/>
                  <a:pt x="9" y="756"/>
                </a:cubicBezTo>
                <a:cubicBezTo>
                  <a:pt x="9" y="743"/>
                  <a:pt x="7" y="737"/>
                  <a:pt x="4" y="727"/>
                </a:cubicBezTo>
                <a:cubicBezTo>
                  <a:pt x="3" y="723"/>
                  <a:pt x="3" y="723"/>
                  <a:pt x="3" y="723"/>
                </a:cubicBezTo>
                <a:cubicBezTo>
                  <a:pt x="6" y="721"/>
                  <a:pt x="6" y="721"/>
                  <a:pt x="6" y="721"/>
                </a:cubicBezTo>
                <a:cubicBezTo>
                  <a:pt x="6" y="716"/>
                  <a:pt x="6" y="716"/>
                  <a:pt x="6" y="716"/>
                </a:cubicBezTo>
                <a:cubicBezTo>
                  <a:pt x="6" y="711"/>
                  <a:pt x="6" y="704"/>
                  <a:pt x="10" y="700"/>
                </a:cubicBezTo>
                <a:cubicBezTo>
                  <a:pt x="10" y="696"/>
                  <a:pt x="10" y="696"/>
                  <a:pt x="10" y="696"/>
                </a:cubicBezTo>
                <a:cubicBezTo>
                  <a:pt x="10" y="696"/>
                  <a:pt x="10" y="696"/>
                  <a:pt x="10" y="696"/>
                </a:cubicBezTo>
                <a:cubicBezTo>
                  <a:pt x="10" y="685"/>
                  <a:pt x="10" y="685"/>
                  <a:pt x="10" y="685"/>
                </a:cubicBezTo>
                <a:cubicBezTo>
                  <a:pt x="9" y="685"/>
                  <a:pt x="9" y="685"/>
                  <a:pt x="9" y="685"/>
                </a:cubicBezTo>
                <a:cubicBezTo>
                  <a:pt x="9" y="680"/>
                  <a:pt x="9" y="680"/>
                  <a:pt x="9" y="680"/>
                </a:cubicBezTo>
                <a:cubicBezTo>
                  <a:pt x="7" y="680"/>
                  <a:pt x="7" y="680"/>
                  <a:pt x="7" y="680"/>
                </a:cubicBezTo>
                <a:cubicBezTo>
                  <a:pt x="8" y="672"/>
                  <a:pt x="8" y="672"/>
                  <a:pt x="8" y="672"/>
                </a:cubicBezTo>
                <a:cubicBezTo>
                  <a:pt x="7" y="672"/>
                  <a:pt x="7" y="672"/>
                  <a:pt x="7" y="672"/>
                </a:cubicBezTo>
                <a:cubicBezTo>
                  <a:pt x="7" y="656"/>
                  <a:pt x="7" y="656"/>
                  <a:pt x="7" y="656"/>
                </a:cubicBezTo>
                <a:cubicBezTo>
                  <a:pt x="6" y="652"/>
                  <a:pt x="6" y="652"/>
                  <a:pt x="6" y="652"/>
                </a:cubicBezTo>
                <a:cubicBezTo>
                  <a:pt x="5" y="648"/>
                  <a:pt x="6" y="643"/>
                  <a:pt x="7" y="640"/>
                </a:cubicBezTo>
                <a:cubicBezTo>
                  <a:pt x="7" y="639"/>
                  <a:pt x="7" y="638"/>
                  <a:pt x="7" y="638"/>
                </a:cubicBezTo>
                <a:cubicBezTo>
                  <a:pt x="5" y="624"/>
                  <a:pt x="5" y="624"/>
                  <a:pt x="5" y="624"/>
                </a:cubicBezTo>
                <a:cubicBezTo>
                  <a:pt x="7" y="624"/>
                  <a:pt x="7" y="624"/>
                  <a:pt x="7" y="624"/>
                </a:cubicBezTo>
                <a:cubicBezTo>
                  <a:pt x="7" y="620"/>
                  <a:pt x="7" y="620"/>
                  <a:pt x="7" y="620"/>
                </a:cubicBezTo>
                <a:cubicBezTo>
                  <a:pt x="9" y="620"/>
                  <a:pt x="9" y="620"/>
                  <a:pt x="9" y="620"/>
                </a:cubicBezTo>
                <a:cubicBezTo>
                  <a:pt x="9" y="614"/>
                  <a:pt x="9" y="614"/>
                  <a:pt x="9" y="614"/>
                </a:cubicBezTo>
                <a:cubicBezTo>
                  <a:pt x="8" y="614"/>
                  <a:pt x="8" y="614"/>
                  <a:pt x="8" y="614"/>
                </a:cubicBezTo>
                <a:cubicBezTo>
                  <a:pt x="9" y="601"/>
                  <a:pt x="9" y="601"/>
                  <a:pt x="9" y="601"/>
                </a:cubicBezTo>
                <a:cubicBezTo>
                  <a:pt x="9" y="601"/>
                  <a:pt x="9" y="601"/>
                  <a:pt x="9" y="601"/>
                </a:cubicBezTo>
                <a:cubicBezTo>
                  <a:pt x="7" y="578"/>
                  <a:pt x="7" y="578"/>
                  <a:pt x="7" y="578"/>
                </a:cubicBezTo>
                <a:cubicBezTo>
                  <a:pt x="5" y="573"/>
                  <a:pt x="5" y="573"/>
                  <a:pt x="5" y="573"/>
                </a:cubicBezTo>
                <a:cubicBezTo>
                  <a:pt x="8" y="573"/>
                  <a:pt x="8" y="573"/>
                  <a:pt x="8" y="573"/>
                </a:cubicBezTo>
                <a:cubicBezTo>
                  <a:pt x="8" y="571"/>
                  <a:pt x="8" y="568"/>
                  <a:pt x="8" y="566"/>
                </a:cubicBezTo>
                <a:cubicBezTo>
                  <a:pt x="8" y="564"/>
                  <a:pt x="9" y="561"/>
                  <a:pt x="8" y="561"/>
                </a:cubicBezTo>
                <a:cubicBezTo>
                  <a:pt x="8" y="559"/>
                  <a:pt x="8" y="559"/>
                  <a:pt x="8" y="559"/>
                </a:cubicBezTo>
                <a:cubicBezTo>
                  <a:pt x="7" y="553"/>
                  <a:pt x="7" y="553"/>
                  <a:pt x="7" y="553"/>
                </a:cubicBezTo>
                <a:cubicBezTo>
                  <a:pt x="10" y="551"/>
                  <a:pt x="10" y="551"/>
                  <a:pt x="10" y="551"/>
                </a:cubicBezTo>
                <a:cubicBezTo>
                  <a:pt x="10" y="548"/>
                  <a:pt x="10" y="548"/>
                  <a:pt x="10" y="548"/>
                </a:cubicBezTo>
                <a:cubicBezTo>
                  <a:pt x="9" y="546"/>
                  <a:pt x="10" y="544"/>
                  <a:pt x="10" y="543"/>
                </a:cubicBezTo>
                <a:cubicBezTo>
                  <a:pt x="6" y="520"/>
                  <a:pt x="6" y="520"/>
                  <a:pt x="6" y="520"/>
                </a:cubicBezTo>
                <a:cubicBezTo>
                  <a:pt x="2" y="520"/>
                  <a:pt x="2" y="520"/>
                  <a:pt x="2" y="520"/>
                </a:cubicBezTo>
                <a:cubicBezTo>
                  <a:pt x="6" y="505"/>
                  <a:pt x="6" y="505"/>
                  <a:pt x="6" y="505"/>
                </a:cubicBezTo>
                <a:cubicBezTo>
                  <a:pt x="6" y="486"/>
                  <a:pt x="6" y="486"/>
                  <a:pt x="6" y="486"/>
                </a:cubicBezTo>
                <a:cubicBezTo>
                  <a:pt x="7" y="482"/>
                  <a:pt x="7" y="477"/>
                  <a:pt x="7" y="471"/>
                </a:cubicBezTo>
                <a:cubicBezTo>
                  <a:pt x="7" y="468"/>
                  <a:pt x="7" y="465"/>
                  <a:pt x="7" y="462"/>
                </a:cubicBezTo>
                <a:cubicBezTo>
                  <a:pt x="4" y="462"/>
                  <a:pt x="4" y="462"/>
                  <a:pt x="4" y="462"/>
                </a:cubicBezTo>
                <a:cubicBezTo>
                  <a:pt x="5" y="456"/>
                  <a:pt x="5" y="456"/>
                  <a:pt x="5" y="456"/>
                </a:cubicBezTo>
                <a:cubicBezTo>
                  <a:pt x="5" y="454"/>
                  <a:pt x="6" y="453"/>
                  <a:pt x="6" y="452"/>
                </a:cubicBezTo>
                <a:cubicBezTo>
                  <a:pt x="6" y="451"/>
                  <a:pt x="6" y="451"/>
                  <a:pt x="6" y="450"/>
                </a:cubicBezTo>
                <a:cubicBezTo>
                  <a:pt x="5" y="448"/>
                  <a:pt x="5" y="445"/>
                  <a:pt x="5" y="443"/>
                </a:cubicBezTo>
                <a:cubicBezTo>
                  <a:pt x="6" y="441"/>
                  <a:pt x="6" y="441"/>
                  <a:pt x="6" y="441"/>
                </a:cubicBezTo>
                <a:cubicBezTo>
                  <a:pt x="7" y="440"/>
                  <a:pt x="7" y="440"/>
                  <a:pt x="7" y="440"/>
                </a:cubicBezTo>
                <a:cubicBezTo>
                  <a:pt x="7" y="434"/>
                  <a:pt x="7" y="434"/>
                  <a:pt x="7" y="434"/>
                </a:cubicBezTo>
                <a:cubicBezTo>
                  <a:pt x="9" y="434"/>
                  <a:pt x="9" y="434"/>
                  <a:pt x="9" y="434"/>
                </a:cubicBezTo>
                <a:cubicBezTo>
                  <a:pt x="9" y="428"/>
                  <a:pt x="9" y="428"/>
                  <a:pt x="9" y="428"/>
                </a:cubicBezTo>
                <a:cubicBezTo>
                  <a:pt x="7" y="428"/>
                  <a:pt x="7" y="428"/>
                  <a:pt x="7" y="428"/>
                </a:cubicBezTo>
                <a:cubicBezTo>
                  <a:pt x="7" y="421"/>
                  <a:pt x="7" y="421"/>
                  <a:pt x="7" y="421"/>
                </a:cubicBezTo>
                <a:cubicBezTo>
                  <a:pt x="6" y="421"/>
                  <a:pt x="6" y="421"/>
                  <a:pt x="6" y="421"/>
                </a:cubicBezTo>
                <a:cubicBezTo>
                  <a:pt x="6" y="414"/>
                  <a:pt x="6" y="414"/>
                  <a:pt x="6" y="414"/>
                </a:cubicBezTo>
                <a:cubicBezTo>
                  <a:pt x="5" y="410"/>
                  <a:pt x="5" y="410"/>
                  <a:pt x="5" y="410"/>
                </a:cubicBezTo>
                <a:cubicBezTo>
                  <a:pt x="5" y="410"/>
                  <a:pt x="5" y="409"/>
                  <a:pt x="5" y="409"/>
                </a:cubicBezTo>
                <a:cubicBezTo>
                  <a:pt x="5" y="409"/>
                  <a:pt x="5" y="409"/>
                  <a:pt x="5" y="409"/>
                </a:cubicBezTo>
                <a:cubicBezTo>
                  <a:pt x="5" y="408"/>
                  <a:pt x="5" y="407"/>
                  <a:pt x="5" y="406"/>
                </a:cubicBezTo>
                <a:cubicBezTo>
                  <a:pt x="5" y="404"/>
                  <a:pt x="5" y="404"/>
                  <a:pt x="5" y="404"/>
                </a:cubicBezTo>
                <a:cubicBezTo>
                  <a:pt x="4" y="404"/>
                  <a:pt x="4" y="404"/>
                  <a:pt x="4" y="404"/>
                </a:cubicBezTo>
                <a:cubicBezTo>
                  <a:pt x="4" y="390"/>
                  <a:pt x="4" y="390"/>
                  <a:pt x="4" y="390"/>
                </a:cubicBezTo>
                <a:cubicBezTo>
                  <a:pt x="5" y="390"/>
                  <a:pt x="5" y="390"/>
                  <a:pt x="5" y="390"/>
                </a:cubicBezTo>
                <a:cubicBezTo>
                  <a:pt x="5" y="387"/>
                  <a:pt x="5" y="387"/>
                  <a:pt x="5" y="387"/>
                </a:cubicBezTo>
                <a:cubicBezTo>
                  <a:pt x="6" y="387"/>
                  <a:pt x="6" y="387"/>
                  <a:pt x="6" y="387"/>
                </a:cubicBezTo>
                <a:cubicBezTo>
                  <a:pt x="6" y="383"/>
                  <a:pt x="6" y="383"/>
                  <a:pt x="6" y="383"/>
                </a:cubicBezTo>
                <a:cubicBezTo>
                  <a:pt x="6" y="381"/>
                  <a:pt x="6" y="380"/>
                  <a:pt x="6" y="379"/>
                </a:cubicBezTo>
                <a:cubicBezTo>
                  <a:pt x="5" y="374"/>
                  <a:pt x="6" y="371"/>
                  <a:pt x="7" y="368"/>
                </a:cubicBezTo>
                <a:cubicBezTo>
                  <a:pt x="7" y="366"/>
                  <a:pt x="7" y="366"/>
                  <a:pt x="7" y="366"/>
                </a:cubicBezTo>
                <a:cubicBezTo>
                  <a:pt x="9" y="365"/>
                  <a:pt x="9" y="365"/>
                  <a:pt x="9" y="365"/>
                </a:cubicBezTo>
                <a:cubicBezTo>
                  <a:pt x="9" y="347"/>
                  <a:pt x="9" y="347"/>
                  <a:pt x="9" y="347"/>
                </a:cubicBezTo>
                <a:cubicBezTo>
                  <a:pt x="9" y="347"/>
                  <a:pt x="8" y="346"/>
                  <a:pt x="8" y="346"/>
                </a:cubicBezTo>
                <a:cubicBezTo>
                  <a:pt x="7" y="341"/>
                  <a:pt x="6" y="337"/>
                  <a:pt x="6" y="334"/>
                </a:cubicBezTo>
                <a:cubicBezTo>
                  <a:pt x="7" y="330"/>
                  <a:pt x="7" y="330"/>
                  <a:pt x="7" y="330"/>
                </a:cubicBezTo>
                <a:cubicBezTo>
                  <a:pt x="7" y="325"/>
                  <a:pt x="7" y="325"/>
                  <a:pt x="7" y="325"/>
                </a:cubicBezTo>
                <a:cubicBezTo>
                  <a:pt x="9" y="325"/>
                  <a:pt x="9" y="325"/>
                  <a:pt x="9" y="325"/>
                </a:cubicBezTo>
                <a:cubicBezTo>
                  <a:pt x="9" y="312"/>
                  <a:pt x="9" y="312"/>
                  <a:pt x="9" y="312"/>
                </a:cubicBezTo>
                <a:cubicBezTo>
                  <a:pt x="7" y="312"/>
                  <a:pt x="7" y="312"/>
                  <a:pt x="7" y="312"/>
                </a:cubicBezTo>
                <a:cubicBezTo>
                  <a:pt x="7" y="299"/>
                  <a:pt x="7" y="299"/>
                  <a:pt x="7" y="299"/>
                </a:cubicBezTo>
                <a:cubicBezTo>
                  <a:pt x="9" y="299"/>
                  <a:pt x="9" y="299"/>
                  <a:pt x="9" y="299"/>
                </a:cubicBezTo>
                <a:cubicBezTo>
                  <a:pt x="9" y="295"/>
                  <a:pt x="9" y="295"/>
                  <a:pt x="9" y="295"/>
                </a:cubicBezTo>
                <a:cubicBezTo>
                  <a:pt x="9" y="294"/>
                  <a:pt x="9" y="294"/>
                  <a:pt x="9" y="294"/>
                </a:cubicBezTo>
                <a:cubicBezTo>
                  <a:pt x="9" y="283"/>
                  <a:pt x="9" y="283"/>
                  <a:pt x="9" y="283"/>
                </a:cubicBezTo>
                <a:cubicBezTo>
                  <a:pt x="7" y="283"/>
                  <a:pt x="7" y="283"/>
                  <a:pt x="7" y="283"/>
                </a:cubicBezTo>
                <a:cubicBezTo>
                  <a:pt x="7" y="271"/>
                  <a:pt x="7" y="271"/>
                  <a:pt x="7" y="271"/>
                </a:cubicBezTo>
                <a:cubicBezTo>
                  <a:pt x="7" y="271"/>
                  <a:pt x="7" y="271"/>
                  <a:pt x="7" y="271"/>
                </a:cubicBezTo>
                <a:cubicBezTo>
                  <a:pt x="5" y="250"/>
                  <a:pt x="5" y="250"/>
                  <a:pt x="5" y="250"/>
                </a:cubicBezTo>
                <a:cubicBezTo>
                  <a:pt x="9" y="248"/>
                  <a:pt x="9" y="248"/>
                  <a:pt x="9" y="248"/>
                </a:cubicBezTo>
                <a:cubicBezTo>
                  <a:pt x="9" y="246"/>
                  <a:pt x="9" y="241"/>
                  <a:pt x="9" y="237"/>
                </a:cubicBezTo>
                <a:cubicBezTo>
                  <a:pt x="7" y="237"/>
                  <a:pt x="7" y="237"/>
                  <a:pt x="7" y="237"/>
                </a:cubicBezTo>
                <a:cubicBezTo>
                  <a:pt x="7" y="224"/>
                  <a:pt x="7" y="224"/>
                  <a:pt x="7" y="224"/>
                </a:cubicBezTo>
                <a:cubicBezTo>
                  <a:pt x="9" y="224"/>
                  <a:pt x="9" y="224"/>
                  <a:pt x="9" y="224"/>
                </a:cubicBezTo>
                <a:cubicBezTo>
                  <a:pt x="9" y="218"/>
                  <a:pt x="9" y="218"/>
                  <a:pt x="9" y="218"/>
                </a:cubicBezTo>
                <a:cubicBezTo>
                  <a:pt x="5" y="195"/>
                  <a:pt x="5" y="195"/>
                  <a:pt x="5" y="195"/>
                </a:cubicBezTo>
                <a:cubicBezTo>
                  <a:pt x="7" y="195"/>
                  <a:pt x="7" y="195"/>
                  <a:pt x="7" y="195"/>
                </a:cubicBezTo>
                <a:cubicBezTo>
                  <a:pt x="7" y="192"/>
                  <a:pt x="7" y="192"/>
                  <a:pt x="7" y="192"/>
                </a:cubicBezTo>
                <a:cubicBezTo>
                  <a:pt x="6" y="185"/>
                  <a:pt x="6" y="185"/>
                  <a:pt x="6" y="185"/>
                </a:cubicBezTo>
                <a:cubicBezTo>
                  <a:pt x="8" y="185"/>
                  <a:pt x="8" y="185"/>
                  <a:pt x="8" y="185"/>
                </a:cubicBezTo>
                <a:cubicBezTo>
                  <a:pt x="7" y="179"/>
                  <a:pt x="7" y="179"/>
                  <a:pt x="7" y="179"/>
                </a:cubicBezTo>
                <a:cubicBezTo>
                  <a:pt x="3" y="179"/>
                  <a:pt x="3" y="179"/>
                  <a:pt x="3" y="179"/>
                </a:cubicBezTo>
                <a:cubicBezTo>
                  <a:pt x="5" y="172"/>
                  <a:pt x="5" y="172"/>
                  <a:pt x="5" y="172"/>
                </a:cubicBezTo>
                <a:cubicBezTo>
                  <a:pt x="5" y="145"/>
                  <a:pt x="5" y="145"/>
                  <a:pt x="5" y="145"/>
                </a:cubicBezTo>
                <a:cubicBezTo>
                  <a:pt x="5" y="145"/>
                  <a:pt x="5" y="145"/>
                  <a:pt x="5" y="145"/>
                </a:cubicBezTo>
                <a:cubicBezTo>
                  <a:pt x="5" y="141"/>
                  <a:pt x="5" y="141"/>
                  <a:pt x="5" y="141"/>
                </a:cubicBezTo>
                <a:cubicBezTo>
                  <a:pt x="2" y="135"/>
                  <a:pt x="2" y="135"/>
                  <a:pt x="2" y="135"/>
                </a:cubicBezTo>
                <a:cubicBezTo>
                  <a:pt x="4" y="135"/>
                  <a:pt x="4" y="135"/>
                  <a:pt x="4" y="135"/>
                </a:cubicBezTo>
                <a:cubicBezTo>
                  <a:pt x="4" y="133"/>
                  <a:pt x="4" y="133"/>
                  <a:pt x="4" y="133"/>
                </a:cubicBezTo>
                <a:cubicBezTo>
                  <a:pt x="4" y="133"/>
                  <a:pt x="4" y="133"/>
                  <a:pt x="4" y="133"/>
                </a:cubicBezTo>
                <a:cubicBezTo>
                  <a:pt x="5" y="127"/>
                  <a:pt x="5" y="127"/>
                  <a:pt x="5" y="127"/>
                </a:cubicBezTo>
                <a:cubicBezTo>
                  <a:pt x="5" y="125"/>
                  <a:pt x="5" y="125"/>
                  <a:pt x="5" y="125"/>
                </a:cubicBezTo>
                <a:cubicBezTo>
                  <a:pt x="4" y="125"/>
                  <a:pt x="4" y="125"/>
                  <a:pt x="4" y="125"/>
                </a:cubicBezTo>
                <a:cubicBezTo>
                  <a:pt x="4" y="112"/>
                  <a:pt x="4" y="112"/>
                  <a:pt x="4" y="112"/>
                </a:cubicBezTo>
                <a:cubicBezTo>
                  <a:pt x="5" y="112"/>
                  <a:pt x="5" y="112"/>
                  <a:pt x="5" y="112"/>
                </a:cubicBezTo>
                <a:cubicBezTo>
                  <a:pt x="5" y="112"/>
                  <a:pt x="5" y="112"/>
                  <a:pt x="5" y="112"/>
                </a:cubicBezTo>
                <a:cubicBezTo>
                  <a:pt x="5" y="111"/>
                  <a:pt x="5" y="111"/>
                  <a:pt x="5" y="111"/>
                </a:cubicBezTo>
                <a:cubicBezTo>
                  <a:pt x="6" y="110"/>
                  <a:pt x="6" y="110"/>
                  <a:pt x="6" y="109"/>
                </a:cubicBezTo>
                <a:cubicBezTo>
                  <a:pt x="6" y="109"/>
                  <a:pt x="6" y="109"/>
                  <a:pt x="6" y="109"/>
                </a:cubicBezTo>
                <a:cubicBezTo>
                  <a:pt x="6" y="107"/>
                  <a:pt x="6" y="107"/>
                  <a:pt x="6" y="107"/>
                </a:cubicBezTo>
                <a:cubicBezTo>
                  <a:pt x="3" y="107"/>
                  <a:pt x="3" y="107"/>
                  <a:pt x="3" y="107"/>
                </a:cubicBezTo>
                <a:cubicBezTo>
                  <a:pt x="5" y="100"/>
                  <a:pt x="5" y="100"/>
                  <a:pt x="5" y="100"/>
                </a:cubicBezTo>
                <a:cubicBezTo>
                  <a:pt x="4" y="100"/>
                  <a:pt x="4" y="100"/>
                  <a:pt x="4" y="100"/>
                </a:cubicBezTo>
                <a:cubicBezTo>
                  <a:pt x="4" y="93"/>
                  <a:pt x="4" y="93"/>
                  <a:pt x="4" y="93"/>
                </a:cubicBezTo>
                <a:cubicBezTo>
                  <a:pt x="3" y="93"/>
                  <a:pt x="3" y="93"/>
                  <a:pt x="3" y="93"/>
                </a:cubicBezTo>
                <a:cubicBezTo>
                  <a:pt x="4" y="90"/>
                  <a:pt x="4" y="90"/>
                  <a:pt x="4" y="90"/>
                </a:cubicBezTo>
                <a:cubicBezTo>
                  <a:pt x="4" y="87"/>
                  <a:pt x="4" y="87"/>
                  <a:pt x="4" y="87"/>
                </a:cubicBezTo>
                <a:cubicBezTo>
                  <a:pt x="5" y="87"/>
                  <a:pt x="5" y="87"/>
                  <a:pt x="5" y="87"/>
                </a:cubicBezTo>
                <a:cubicBezTo>
                  <a:pt x="6" y="79"/>
                  <a:pt x="6" y="79"/>
                  <a:pt x="6" y="79"/>
                </a:cubicBezTo>
                <a:cubicBezTo>
                  <a:pt x="8" y="78"/>
                  <a:pt x="8" y="78"/>
                  <a:pt x="8" y="78"/>
                </a:cubicBezTo>
                <a:cubicBezTo>
                  <a:pt x="8" y="77"/>
                  <a:pt x="8" y="75"/>
                  <a:pt x="7" y="74"/>
                </a:cubicBezTo>
                <a:cubicBezTo>
                  <a:pt x="7" y="70"/>
                  <a:pt x="6" y="64"/>
                  <a:pt x="8" y="58"/>
                </a:cubicBezTo>
                <a:cubicBezTo>
                  <a:pt x="9" y="55"/>
                  <a:pt x="9" y="55"/>
                  <a:pt x="9" y="55"/>
                </a:cubicBezTo>
                <a:cubicBezTo>
                  <a:pt x="9" y="52"/>
                  <a:pt x="9" y="52"/>
                  <a:pt x="9" y="52"/>
                </a:cubicBezTo>
                <a:cubicBezTo>
                  <a:pt x="7" y="49"/>
                  <a:pt x="7" y="47"/>
                  <a:pt x="8" y="46"/>
                </a:cubicBezTo>
                <a:cubicBezTo>
                  <a:pt x="8" y="42"/>
                  <a:pt x="8" y="42"/>
                  <a:pt x="8" y="42"/>
                </a:cubicBezTo>
                <a:cubicBezTo>
                  <a:pt x="8" y="28"/>
                  <a:pt x="8" y="28"/>
                  <a:pt x="8" y="28"/>
                </a:cubicBezTo>
                <a:cubicBezTo>
                  <a:pt x="6" y="28"/>
                  <a:pt x="6" y="28"/>
                  <a:pt x="6" y="28"/>
                </a:cubicBezTo>
                <a:cubicBezTo>
                  <a:pt x="6" y="25"/>
                  <a:pt x="6" y="25"/>
                  <a:pt x="6" y="25"/>
                </a:cubicBezTo>
                <a:cubicBezTo>
                  <a:pt x="3" y="25"/>
                  <a:pt x="3" y="25"/>
                  <a:pt x="3" y="25"/>
                </a:cubicBezTo>
                <a:cubicBezTo>
                  <a:pt x="7" y="13"/>
                  <a:pt x="7" y="13"/>
                  <a:pt x="7" y="13"/>
                </a:cubicBezTo>
                <a:cubicBezTo>
                  <a:pt x="7" y="12"/>
                  <a:pt x="7" y="12"/>
                  <a:pt x="7" y="12"/>
                </a:cubicBezTo>
                <a:cubicBezTo>
                  <a:pt x="7" y="12"/>
                  <a:pt x="7" y="12"/>
                  <a:pt x="7" y="12"/>
                </a:cubicBezTo>
                <a:cubicBezTo>
                  <a:pt x="8" y="9"/>
                  <a:pt x="8" y="9"/>
                  <a:pt x="8" y="9"/>
                </a:cubicBezTo>
                <a:cubicBezTo>
                  <a:pt x="12" y="11"/>
                  <a:pt x="12" y="11"/>
                  <a:pt x="12" y="11"/>
                </a:cubicBezTo>
                <a:cubicBezTo>
                  <a:pt x="13" y="11"/>
                  <a:pt x="14" y="11"/>
                  <a:pt x="14" y="11"/>
                </a:cubicBezTo>
                <a:cubicBezTo>
                  <a:pt x="15" y="9"/>
                  <a:pt x="15" y="9"/>
                  <a:pt x="15" y="9"/>
                </a:cubicBezTo>
                <a:cubicBezTo>
                  <a:pt x="25" y="9"/>
                  <a:pt x="25" y="9"/>
                  <a:pt x="25" y="9"/>
                </a:cubicBezTo>
                <a:cubicBezTo>
                  <a:pt x="32" y="6"/>
                  <a:pt x="32" y="6"/>
                  <a:pt x="32" y="6"/>
                </a:cubicBezTo>
                <a:cubicBezTo>
                  <a:pt x="32" y="8"/>
                  <a:pt x="32" y="8"/>
                  <a:pt x="32" y="8"/>
                </a:cubicBezTo>
                <a:cubicBezTo>
                  <a:pt x="42" y="8"/>
                  <a:pt x="42" y="8"/>
                  <a:pt x="42" y="8"/>
                </a:cubicBezTo>
                <a:cubicBezTo>
                  <a:pt x="42" y="9"/>
                  <a:pt x="42" y="9"/>
                  <a:pt x="42" y="9"/>
                </a:cubicBezTo>
                <a:cubicBezTo>
                  <a:pt x="52" y="9"/>
                  <a:pt x="52" y="9"/>
                  <a:pt x="52" y="9"/>
                </a:cubicBezTo>
                <a:cubicBezTo>
                  <a:pt x="52" y="11"/>
                  <a:pt x="52" y="11"/>
                  <a:pt x="52" y="11"/>
                </a:cubicBezTo>
                <a:cubicBezTo>
                  <a:pt x="59" y="11"/>
                  <a:pt x="59" y="11"/>
                  <a:pt x="59" y="11"/>
                </a:cubicBezTo>
                <a:cubicBezTo>
                  <a:pt x="59" y="12"/>
                  <a:pt x="59" y="12"/>
                  <a:pt x="59" y="12"/>
                </a:cubicBezTo>
                <a:cubicBezTo>
                  <a:pt x="61" y="12"/>
                  <a:pt x="63" y="12"/>
                  <a:pt x="66" y="11"/>
                </a:cubicBezTo>
                <a:cubicBezTo>
                  <a:pt x="71" y="9"/>
                  <a:pt x="71" y="9"/>
                  <a:pt x="71" y="9"/>
                </a:cubicBezTo>
                <a:cubicBezTo>
                  <a:pt x="72" y="11"/>
                  <a:pt x="72" y="11"/>
                  <a:pt x="72" y="11"/>
                </a:cubicBezTo>
                <a:cubicBezTo>
                  <a:pt x="72" y="11"/>
                  <a:pt x="72" y="11"/>
                  <a:pt x="72" y="11"/>
                </a:cubicBezTo>
                <a:cubicBezTo>
                  <a:pt x="89" y="11"/>
                  <a:pt x="89" y="11"/>
                  <a:pt x="89" y="11"/>
                </a:cubicBezTo>
                <a:cubicBezTo>
                  <a:pt x="89" y="12"/>
                  <a:pt x="89" y="12"/>
                  <a:pt x="89" y="12"/>
                </a:cubicBezTo>
                <a:cubicBezTo>
                  <a:pt x="91" y="12"/>
                  <a:pt x="93" y="13"/>
                  <a:pt x="95" y="13"/>
                </a:cubicBezTo>
                <a:cubicBezTo>
                  <a:pt x="97" y="13"/>
                  <a:pt x="99" y="13"/>
                  <a:pt x="102" y="13"/>
                </a:cubicBezTo>
                <a:cubicBezTo>
                  <a:pt x="104" y="13"/>
                  <a:pt x="104" y="13"/>
                  <a:pt x="104" y="13"/>
                </a:cubicBezTo>
                <a:cubicBezTo>
                  <a:pt x="106" y="10"/>
                  <a:pt x="106" y="10"/>
                  <a:pt x="106" y="10"/>
                </a:cubicBezTo>
                <a:cubicBezTo>
                  <a:pt x="106" y="8"/>
                  <a:pt x="106" y="8"/>
                  <a:pt x="106" y="8"/>
                </a:cubicBezTo>
                <a:cubicBezTo>
                  <a:pt x="120" y="8"/>
                  <a:pt x="120" y="8"/>
                  <a:pt x="120" y="8"/>
                </a:cubicBezTo>
                <a:cubicBezTo>
                  <a:pt x="120" y="8"/>
                  <a:pt x="120" y="8"/>
                  <a:pt x="120" y="8"/>
                </a:cubicBezTo>
                <a:cubicBezTo>
                  <a:pt x="121" y="8"/>
                  <a:pt x="121" y="8"/>
                  <a:pt x="121" y="8"/>
                </a:cubicBezTo>
                <a:cubicBezTo>
                  <a:pt x="124" y="7"/>
                  <a:pt x="124" y="7"/>
                  <a:pt x="124" y="7"/>
                </a:cubicBezTo>
                <a:cubicBezTo>
                  <a:pt x="125" y="8"/>
                  <a:pt x="125" y="8"/>
                  <a:pt x="125" y="8"/>
                </a:cubicBezTo>
                <a:cubicBezTo>
                  <a:pt x="126" y="8"/>
                  <a:pt x="126" y="8"/>
                  <a:pt x="126" y="8"/>
                </a:cubicBezTo>
                <a:cubicBezTo>
                  <a:pt x="128" y="8"/>
                  <a:pt x="129" y="9"/>
                  <a:pt x="130" y="10"/>
                </a:cubicBezTo>
                <a:cubicBezTo>
                  <a:pt x="135" y="8"/>
                  <a:pt x="135" y="8"/>
                  <a:pt x="135" y="8"/>
                </a:cubicBezTo>
                <a:cubicBezTo>
                  <a:pt x="136" y="11"/>
                  <a:pt x="136" y="11"/>
                  <a:pt x="136" y="11"/>
                </a:cubicBezTo>
                <a:cubicBezTo>
                  <a:pt x="138" y="11"/>
                  <a:pt x="139" y="11"/>
                  <a:pt x="139" y="12"/>
                </a:cubicBezTo>
                <a:cubicBezTo>
                  <a:pt x="140" y="12"/>
                  <a:pt x="140" y="12"/>
                  <a:pt x="140" y="12"/>
                </a:cubicBezTo>
                <a:cubicBezTo>
                  <a:pt x="141" y="11"/>
                  <a:pt x="141" y="11"/>
                  <a:pt x="142" y="11"/>
                </a:cubicBezTo>
                <a:cubicBezTo>
                  <a:pt x="142" y="11"/>
                  <a:pt x="142" y="11"/>
                  <a:pt x="142" y="11"/>
                </a:cubicBezTo>
                <a:cubicBezTo>
                  <a:pt x="144" y="11"/>
                  <a:pt x="144" y="11"/>
                  <a:pt x="144" y="11"/>
                </a:cubicBezTo>
                <a:cubicBezTo>
                  <a:pt x="144" y="11"/>
                  <a:pt x="145" y="11"/>
                  <a:pt x="146" y="11"/>
                </a:cubicBezTo>
                <a:cubicBezTo>
                  <a:pt x="152" y="11"/>
                  <a:pt x="152" y="11"/>
                  <a:pt x="152" y="11"/>
                </a:cubicBezTo>
                <a:cubicBezTo>
                  <a:pt x="152" y="11"/>
                  <a:pt x="152" y="10"/>
                  <a:pt x="153" y="10"/>
                </a:cubicBezTo>
                <a:cubicBezTo>
                  <a:pt x="153" y="9"/>
                  <a:pt x="153" y="9"/>
                  <a:pt x="153" y="9"/>
                </a:cubicBezTo>
                <a:cubicBezTo>
                  <a:pt x="159" y="9"/>
                  <a:pt x="159" y="9"/>
                  <a:pt x="159" y="9"/>
                </a:cubicBezTo>
                <a:cubicBezTo>
                  <a:pt x="160" y="10"/>
                  <a:pt x="162" y="10"/>
                  <a:pt x="163" y="10"/>
                </a:cubicBezTo>
                <a:cubicBezTo>
                  <a:pt x="163" y="11"/>
                  <a:pt x="164" y="11"/>
                  <a:pt x="164" y="11"/>
                </a:cubicBezTo>
                <a:cubicBezTo>
                  <a:pt x="165" y="11"/>
                  <a:pt x="166" y="10"/>
                  <a:pt x="166" y="10"/>
                </a:cubicBezTo>
                <a:cubicBezTo>
                  <a:pt x="170" y="8"/>
                  <a:pt x="175" y="6"/>
                  <a:pt x="181" y="7"/>
                </a:cubicBezTo>
                <a:cubicBezTo>
                  <a:pt x="182" y="7"/>
                  <a:pt x="182" y="7"/>
                  <a:pt x="182" y="7"/>
                </a:cubicBezTo>
                <a:cubicBezTo>
                  <a:pt x="192" y="5"/>
                  <a:pt x="192" y="5"/>
                  <a:pt x="192" y="5"/>
                </a:cubicBezTo>
                <a:cubicBezTo>
                  <a:pt x="194" y="8"/>
                  <a:pt x="194" y="8"/>
                  <a:pt x="194" y="8"/>
                </a:cubicBezTo>
                <a:cubicBezTo>
                  <a:pt x="198" y="8"/>
                  <a:pt x="198" y="8"/>
                  <a:pt x="198" y="8"/>
                </a:cubicBezTo>
                <a:cubicBezTo>
                  <a:pt x="198" y="9"/>
                  <a:pt x="198" y="9"/>
                  <a:pt x="198" y="9"/>
                </a:cubicBezTo>
                <a:cubicBezTo>
                  <a:pt x="205" y="9"/>
                  <a:pt x="205" y="9"/>
                  <a:pt x="205" y="9"/>
                </a:cubicBezTo>
                <a:cubicBezTo>
                  <a:pt x="205" y="11"/>
                  <a:pt x="205" y="11"/>
                  <a:pt x="205" y="11"/>
                </a:cubicBezTo>
                <a:cubicBezTo>
                  <a:pt x="207" y="11"/>
                  <a:pt x="207" y="11"/>
                  <a:pt x="207" y="11"/>
                </a:cubicBezTo>
                <a:cubicBezTo>
                  <a:pt x="215" y="7"/>
                  <a:pt x="215" y="7"/>
                  <a:pt x="215" y="7"/>
                </a:cubicBezTo>
                <a:cubicBezTo>
                  <a:pt x="215" y="13"/>
                  <a:pt x="215" y="13"/>
                  <a:pt x="215" y="13"/>
                </a:cubicBezTo>
                <a:cubicBezTo>
                  <a:pt x="216" y="13"/>
                  <a:pt x="218" y="13"/>
                  <a:pt x="220" y="13"/>
                </a:cubicBezTo>
                <a:cubicBezTo>
                  <a:pt x="220" y="11"/>
                  <a:pt x="220" y="11"/>
                  <a:pt x="220" y="11"/>
                </a:cubicBezTo>
                <a:cubicBezTo>
                  <a:pt x="222" y="11"/>
                  <a:pt x="222" y="11"/>
                  <a:pt x="222" y="11"/>
                </a:cubicBezTo>
                <a:cubicBezTo>
                  <a:pt x="222" y="10"/>
                  <a:pt x="222" y="10"/>
                  <a:pt x="222" y="10"/>
                </a:cubicBezTo>
                <a:cubicBezTo>
                  <a:pt x="228" y="9"/>
                  <a:pt x="228" y="9"/>
                  <a:pt x="228" y="9"/>
                </a:cubicBezTo>
                <a:cubicBezTo>
                  <a:pt x="230" y="9"/>
                  <a:pt x="231" y="10"/>
                  <a:pt x="232" y="11"/>
                </a:cubicBezTo>
                <a:cubicBezTo>
                  <a:pt x="239" y="11"/>
                  <a:pt x="239" y="11"/>
                  <a:pt x="239" y="11"/>
                </a:cubicBezTo>
                <a:cubicBezTo>
                  <a:pt x="239" y="7"/>
                  <a:pt x="239" y="7"/>
                  <a:pt x="239" y="7"/>
                </a:cubicBezTo>
                <a:cubicBezTo>
                  <a:pt x="247" y="11"/>
                  <a:pt x="247" y="11"/>
                  <a:pt x="247" y="11"/>
                </a:cubicBezTo>
                <a:cubicBezTo>
                  <a:pt x="249" y="11"/>
                  <a:pt x="249" y="11"/>
                  <a:pt x="249" y="11"/>
                </a:cubicBezTo>
                <a:cubicBezTo>
                  <a:pt x="251" y="10"/>
                  <a:pt x="254" y="9"/>
                  <a:pt x="258" y="10"/>
                </a:cubicBezTo>
                <a:cubicBezTo>
                  <a:pt x="258" y="10"/>
                  <a:pt x="258" y="10"/>
                  <a:pt x="258" y="10"/>
                </a:cubicBezTo>
                <a:cubicBezTo>
                  <a:pt x="260" y="9"/>
                  <a:pt x="260" y="9"/>
                  <a:pt x="260" y="9"/>
                </a:cubicBezTo>
                <a:cubicBezTo>
                  <a:pt x="262" y="9"/>
                  <a:pt x="264" y="10"/>
                  <a:pt x="269" y="12"/>
                </a:cubicBezTo>
                <a:cubicBezTo>
                  <a:pt x="279" y="8"/>
                  <a:pt x="279" y="8"/>
                  <a:pt x="279" y="8"/>
                </a:cubicBezTo>
                <a:cubicBezTo>
                  <a:pt x="279" y="12"/>
                  <a:pt x="279" y="12"/>
                  <a:pt x="279" y="12"/>
                </a:cubicBezTo>
                <a:cubicBezTo>
                  <a:pt x="280" y="12"/>
                  <a:pt x="280" y="12"/>
                  <a:pt x="280" y="12"/>
                </a:cubicBezTo>
                <a:cubicBezTo>
                  <a:pt x="280" y="9"/>
                  <a:pt x="280" y="9"/>
                  <a:pt x="280" y="9"/>
                </a:cubicBezTo>
                <a:cubicBezTo>
                  <a:pt x="287" y="9"/>
                  <a:pt x="287" y="9"/>
                  <a:pt x="287" y="9"/>
                </a:cubicBezTo>
                <a:cubicBezTo>
                  <a:pt x="287" y="8"/>
                  <a:pt x="287" y="8"/>
                  <a:pt x="287" y="8"/>
                </a:cubicBezTo>
                <a:cubicBezTo>
                  <a:pt x="294" y="9"/>
                  <a:pt x="294" y="9"/>
                  <a:pt x="294" y="9"/>
                </a:cubicBezTo>
                <a:cubicBezTo>
                  <a:pt x="300" y="10"/>
                  <a:pt x="300" y="10"/>
                  <a:pt x="300" y="10"/>
                </a:cubicBezTo>
                <a:cubicBezTo>
                  <a:pt x="301" y="10"/>
                  <a:pt x="301" y="10"/>
                  <a:pt x="302" y="10"/>
                </a:cubicBezTo>
                <a:cubicBezTo>
                  <a:pt x="303" y="8"/>
                  <a:pt x="303" y="8"/>
                  <a:pt x="303" y="8"/>
                </a:cubicBezTo>
                <a:cubicBezTo>
                  <a:pt x="305" y="8"/>
                  <a:pt x="305" y="8"/>
                  <a:pt x="305" y="8"/>
                </a:cubicBezTo>
                <a:cubicBezTo>
                  <a:pt x="307" y="7"/>
                  <a:pt x="309" y="6"/>
                  <a:pt x="311" y="7"/>
                </a:cubicBezTo>
                <a:cubicBezTo>
                  <a:pt x="311" y="5"/>
                  <a:pt x="311" y="5"/>
                  <a:pt x="311" y="5"/>
                </a:cubicBezTo>
                <a:cubicBezTo>
                  <a:pt x="321" y="8"/>
                  <a:pt x="321" y="8"/>
                  <a:pt x="321" y="8"/>
                </a:cubicBezTo>
                <a:cubicBezTo>
                  <a:pt x="333" y="8"/>
                  <a:pt x="333" y="8"/>
                  <a:pt x="333" y="8"/>
                </a:cubicBezTo>
                <a:cubicBezTo>
                  <a:pt x="340" y="6"/>
                  <a:pt x="340" y="6"/>
                  <a:pt x="340" y="6"/>
                </a:cubicBezTo>
                <a:cubicBezTo>
                  <a:pt x="340" y="9"/>
                  <a:pt x="340" y="9"/>
                  <a:pt x="340" y="9"/>
                </a:cubicBezTo>
                <a:cubicBezTo>
                  <a:pt x="344" y="9"/>
                  <a:pt x="344" y="9"/>
                  <a:pt x="344" y="9"/>
                </a:cubicBezTo>
                <a:cubicBezTo>
                  <a:pt x="345" y="11"/>
                  <a:pt x="345" y="11"/>
                  <a:pt x="345" y="11"/>
                </a:cubicBezTo>
                <a:cubicBezTo>
                  <a:pt x="348" y="11"/>
                  <a:pt x="352" y="10"/>
                  <a:pt x="355" y="11"/>
                </a:cubicBezTo>
                <a:cubicBezTo>
                  <a:pt x="357" y="12"/>
                  <a:pt x="357" y="12"/>
                  <a:pt x="357" y="12"/>
                </a:cubicBezTo>
                <a:cubicBezTo>
                  <a:pt x="361" y="11"/>
                  <a:pt x="361" y="11"/>
                  <a:pt x="361" y="11"/>
                </a:cubicBezTo>
                <a:cubicBezTo>
                  <a:pt x="361" y="8"/>
                  <a:pt x="361" y="8"/>
                  <a:pt x="361" y="8"/>
                </a:cubicBezTo>
                <a:cubicBezTo>
                  <a:pt x="367" y="8"/>
                  <a:pt x="367" y="8"/>
                  <a:pt x="367" y="8"/>
                </a:cubicBezTo>
                <a:cubicBezTo>
                  <a:pt x="370" y="7"/>
                  <a:pt x="370" y="7"/>
                  <a:pt x="370" y="7"/>
                </a:cubicBezTo>
                <a:cubicBezTo>
                  <a:pt x="371" y="7"/>
                  <a:pt x="373" y="7"/>
                  <a:pt x="374" y="7"/>
                </a:cubicBezTo>
                <a:cubicBezTo>
                  <a:pt x="378" y="7"/>
                  <a:pt x="382" y="8"/>
                  <a:pt x="385" y="9"/>
                </a:cubicBezTo>
                <a:cubicBezTo>
                  <a:pt x="385" y="9"/>
                  <a:pt x="385" y="9"/>
                  <a:pt x="385" y="9"/>
                </a:cubicBezTo>
                <a:cubicBezTo>
                  <a:pt x="387" y="9"/>
                  <a:pt x="387" y="9"/>
                  <a:pt x="387" y="9"/>
                </a:cubicBezTo>
                <a:cubicBezTo>
                  <a:pt x="387" y="8"/>
                  <a:pt x="387" y="8"/>
                  <a:pt x="387" y="8"/>
                </a:cubicBezTo>
                <a:cubicBezTo>
                  <a:pt x="392" y="8"/>
                  <a:pt x="392" y="8"/>
                  <a:pt x="392" y="8"/>
                </a:cubicBezTo>
                <a:cubicBezTo>
                  <a:pt x="398" y="7"/>
                  <a:pt x="398" y="7"/>
                  <a:pt x="398" y="7"/>
                </a:cubicBezTo>
                <a:cubicBezTo>
                  <a:pt x="398" y="8"/>
                  <a:pt x="398" y="8"/>
                  <a:pt x="398" y="8"/>
                </a:cubicBezTo>
                <a:cubicBezTo>
                  <a:pt x="403" y="8"/>
                  <a:pt x="403" y="8"/>
                  <a:pt x="403" y="8"/>
                </a:cubicBezTo>
                <a:cubicBezTo>
                  <a:pt x="403" y="1"/>
                  <a:pt x="403" y="1"/>
                  <a:pt x="403" y="1"/>
                </a:cubicBezTo>
                <a:cubicBezTo>
                  <a:pt x="412" y="4"/>
                  <a:pt x="412" y="4"/>
                  <a:pt x="412" y="4"/>
                </a:cubicBezTo>
                <a:cubicBezTo>
                  <a:pt x="414" y="4"/>
                  <a:pt x="416" y="5"/>
                  <a:pt x="417" y="7"/>
                </a:cubicBezTo>
                <a:cubicBezTo>
                  <a:pt x="418" y="7"/>
                  <a:pt x="418" y="7"/>
                  <a:pt x="418" y="7"/>
                </a:cubicBezTo>
                <a:cubicBezTo>
                  <a:pt x="419" y="7"/>
                  <a:pt x="419" y="7"/>
                  <a:pt x="419" y="7"/>
                </a:cubicBezTo>
                <a:cubicBezTo>
                  <a:pt x="419" y="8"/>
                  <a:pt x="420" y="8"/>
                  <a:pt x="420" y="8"/>
                </a:cubicBezTo>
                <a:cubicBezTo>
                  <a:pt x="421" y="8"/>
                  <a:pt x="421" y="8"/>
                  <a:pt x="422" y="8"/>
                </a:cubicBezTo>
                <a:cubicBezTo>
                  <a:pt x="422" y="8"/>
                  <a:pt x="422" y="8"/>
                  <a:pt x="422" y="8"/>
                </a:cubicBezTo>
                <a:cubicBezTo>
                  <a:pt x="431" y="8"/>
                  <a:pt x="431" y="8"/>
                  <a:pt x="431" y="8"/>
                </a:cubicBezTo>
                <a:cubicBezTo>
                  <a:pt x="431" y="9"/>
                  <a:pt x="431" y="9"/>
                  <a:pt x="431" y="9"/>
                </a:cubicBezTo>
                <a:cubicBezTo>
                  <a:pt x="437" y="9"/>
                  <a:pt x="437" y="9"/>
                  <a:pt x="437" y="9"/>
                </a:cubicBezTo>
                <a:cubicBezTo>
                  <a:pt x="443" y="8"/>
                  <a:pt x="443" y="8"/>
                  <a:pt x="443" y="8"/>
                </a:cubicBezTo>
                <a:cubicBezTo>
                  <a:pt x="443" y="9"/>
                  <a:pt x="443" y="9"/>
                  <a:pt x="443" y="9"/>
                </a:cubicBezTo>
                <a:cubicBezTo>
                  <a:pt x="443" y="9"/>
                  <a:pt x="443" y="9"/>
                  <a:pt x="443" y="9"/>
                </a:cubicBezTo>
                <a:cubicBezTo>
                  <a:pt x="445" y="10"/>
                  <a:pt x="445" y="10"/>
                  <a:pt x="445" y="10"/>
                </a:cubicBezTo>
                <a:cubicBezTo>
                  <a:pt x="447" y="10"/>
                  <a:pt x="447" y="10"/>
                  <a:pt x="447" y="10"/>
                </a:cubicBezTo>
                <a:cubicBezTo>
                  <a:pt x="453" y="7"/>
                  <a:pt x="453" y="7"/>
                  <a:pt x="453" y="7"/>
                </a:cubicBezTo>
                <a:cubicBezTo>
                  <a:pt x="453" y="8"/>
                  <a:pt x="453" y="8"/>
                  <a:pt x="453" y="8"/>
                </a:cubicBezTo>
                <a:cubicBezTo>
                  <a:pt x="463" y="7"/>
                  <a:pt x="463" y="7"/>
                  <a:pt x="463" y="7"/>
                </a:cubicBezTo>
                <a:cubicBezTo>
                  <a:pt x="463" y="7"/>
                  <a:pt x="463" y="7"/>
                  <a:pt x="463" y="7"/>
                </a:cubicBezTo>
                <a:cubicBezTo>
                  <a:pt x="468" y="7"/>
                  <a:pt x="468" y="7"/>
                  <a:pt x="468" y="7"/>
                </a:cubicBezTo>
                <a:cubicBezTo>
                  <a:pt x="468" y="6"/>
                  <a:pt x="468" y="6"/>
                  <a:pt x="468" y="6"/>
                </a:cubicBezTo>
                <a:cubicBezTo>
                  <a:pt x="479" y="6"/>
                  <a:pt x="479" y="6"/>
                  <a:pt x="479" y="6"/>
                </a:cubicBezTo>
                <a:cubicBezTo>
                  <a:pt x="480" y="7"/>
                  <a:pt x="480" y="7"/>
                  <a:pt x="480" y="7"/>
                </a:cubicBezTo>
                <a:cubicBezTo>
                  <a:pt x="488" y="6"/>
                  <a:pt x="488" y="6"/>
                  <a:pt x="488" y="6"/>
                </a:cubicBezTo>
                <a:cubicBezTo>
                  <a:pt x="488" y="8"/>
                  <a:pt x="488" y="8"/>
                  <a:pt x="488" y="8"/>
                </a:cubicBezTo>
                <a:cubicBezTo>
                  <a:pt x="496" y="8"/>
                  <a:pt x="496" y="8"/>
                  <a:pt x="496" y="8"/>
                </a:cubicBezTo>
                <a:cubicBezTo>
                  <a:pt x="496" y="9"/>
                  <a:pt x="496" y="9"/>
                  <a:pt x="496" y="9"/>
                </a:cubicBezTo>
                <a:cubicBezTo>
                  <a:pt x="500" y="9"/>
                  <a:pt x="500" y="9"/>
                  <a:pt x="500" y="9"/>
                </a:cubicBezTo>
                <a:cubicBezTo>
                  <a:pt x="504" y="9"/>
                  <a:pt x="504" y="9"/>
                  <a:pt x="504" y="9"/>
                </a:cubicBezTo>
                <a:cubicBezTo>
                  <a:pt x="504" y="10"/>
                  <a:pt x="504" y="10"/>
                  <a:pt x="504" y="10"/>
                </a:cubicBezTo>
                <a:cubicBezTo>
                  <a:pt x="505" y="10"/>
                  <a:pt x="505" y="10"/>
                  <a:pt x="505" y="10"/>
                </a:cubicBezTo>
                <a:cubicBezTo>
                  <a:pt x="511" y="7"/>
                  <a:pt x="511" y="7"/>
                  <a:pt x="511" y="7"/>
                </a:cubicBezTo>
                <a:cubicBezTo>
                  <a:pt x="512" y="11"/>
                  <a:pt x="512" y="11"/>
                  <a:pt x="512" y="11"/>
                </a:cubicBezTo>
                <a:cubicBezTo>
                  <a:pt x="517" y="10"/>
                  <a:pt x="517" y="10"/>
                  <a:pt x="517" y="10"/>
                </a:cubicBezTo>
                <a:cubicBezTo>
                  <a:pt x="518" y="12"/>
                  <a:pt x="518" y="12"/>
                  <a:pt x="518" y="12"/>
                </a:cubicBezTo>
                <a:cubicBezTo>
                  <a:pt x="520" y="11"/>
                  <a:pt x="522" y="11"/>
                  <a:pt x="524" y="11"/>
                </a:cubicBezTo>
                <a:cubicBezTo>
                  <a:pt x="524" y="10"/>
                  <a:pt x="524" y="10"/>
                  <a:pt x="524" y="10"/>
                </a:cubicBezTo>
                <a:cubicBezTo>
                  <a:pt x="551" y="13"/>
                  <a:pt x="551" y="13"/>
                  <a:pt x="551" y="13"/>
                </a:cubicBezTo>
                <a:cubicBezTo>
                  <a:pt x="552" y="11"/>
                  <a:pt x="552" y="11"/>
                  <a:pt x="552" y="11"/>
                </a:cubicBezTo>
                <a:cubicBezTo>
                  <a:pt x="555" y="11"/>
                  <a:pt x="555" y="11"/>
                  <a:pt x="555" y="11"/>
                </a:cubicBezTo>
                <a:cubicBezTo>
                  <a:pt x="555" y="9"/>
                  <a:pt x="555" y="9"/>
                  <a:pt x="555" y="9"/>
                </a:cubicBezTo>
                <a:cubicBezTo>
                  <a:pt x="569" y="9"/>
                  <a:pt x="569" y="9"/>
                  <a:pt x="569" y="9"/>
                </a:cubicBezTo>
                <a:cubicBezTo>
                  <a:pt x="569" y="11"/>
                  <a:pt x="569" y="11"/>
                  <a:pt x="569" y="11"/>
                </a:cubicBezTo>
                <a:cubicBezTo>
                  <a:pt x="575" y="11"/>
                  <a:pt x="575" y="11"/>
                  <a:pt x="575" y="11"/>
                </a:cubicBezTo>
                <a:cubicBezTo>
                  <a:pt x="575" y="13"/>
                  <a:pt x="575" y="13"/>
                  <a:pt x="575" y="13"/>
                </a:cubicBezTo>
                <a:cubicBezTo>
                  <a:pt x="576" y="13"/>
                  <a:pt x="576" y="13"/>
                  <a:pt x="576" y="13"/>
                </a:cubicBezTo>
                <a:cubicBezTo>
                  <a:pt x="576" y="9"/>
                  <a:pt x="576" y="9"/>
                  <a:pt x="576" y="9"/>
                </a:cubicBezTo>
                <a:cubicBezTo>
                  <a:pt x="583" y="11"/>
                  <a:pt x="583" y="11"/>
                  <a:pt x="583" y="11"/>
                </a:cubicBezTo>
                <a:cubicBezTo>
                  <a:pt x="583" y="6"/>
                  <a:pt x="583" y="6"/>
                  <a:pt x="583" y="6"/>
                </a:cubicBezTo>
                <a:cubicBezTo>
                  <a:pt x="591" y="9"/>
                  <a:pt x="591" y="9"/>
                  <a:pt x="591" y="9"/>
                </a:cubicBezTo>
                <a:cubicBezTo>
                  <a:pt x="593" y="9"/>
                  <a:pt x="593" y="9"/>
                  <a:pt x="593" y="9"/>
                </a:cubicBezTo>
                <a:cubicBezTo>
                  <a:pt x="593" y="8"/>
                  <a:pt x="593" y="8"/>
                  <a:pt x="593" y="8"/>
                </a:cubicBezTo>
                <a:cubicBezTo>
                  <a:pt x="607" y="8"/>
                  <a:pt x="607" y="8"/>
                  <a:pt x="607" y="8"/>
                </a:cubicBezTo>
                <a:cubicBezTo>
                  <a:pt x="608" y="8"/>
                  <a:pt x="608" y="8"/>
                  <a:pt x="609" y="8"/>
                </a:cubicBezTo>
                <a:cubicBezTo>
                  <a:pt x="612" y="8"/>
                  <a:pt x="612" y="8"/>
                  <a:pt x="612" y="8"/>
                </a:cubicBezTo>
                <a:cubicBezTo>
                  <a:pt x="612" y="8"/>
                  <a:pt x="613" y="8"/>
                  <a:pt x="613" y="8"/>
                </a:cubicBezTo>
                <a:cubicBezTo>
                  <a:pt x="614" y="8"/>
                  <a:pt x="614" y="8"/>
                  <a:pt x="614" y="8"/>
                </a:cubicBezTo>
                <a:cubicBezTo>
                  <a:pt x="614" y="8"/>
                  <a:pt x="615" y="8"/>
                  <a:pt x="615" y="8"/>
                </a:cubicBezTo>
                <a:cubicBezTo>
                  <a:pt x="616" y="8"/>
                  <a:pt x="617" y="8"/>
                  <a:pt x="618" y="9"/>
                </a:cubicBezTo>
                <a:cubicBezTo>
                  <a:pt x="624" y="7"/>
                  <a:pt x="624" y="7"/>
                  <a:pt x="624" y="7"/>
                </a:cubicBezTo>
                <a:cubicBezTo>
                  <a:pt x="625" y="9"/>
                  <a:pt x="625" y="9"/>
                  <a:pt x="625" y="9"/>
                </a:cubicBezTo>
                <a:cubicBezTo>
                  <a:pt x="629" y="8"/>
                  <a:pt x="629" y="8"/>
                  <a:pt x="629" y="8"/>
                </a:cubicBezTo>
                <a:cubicBezTo>
                  <a:pt x="630" y="11"/>
                  <a:pt x="630" y="11"/>
                  <a:pt x="630" y="11"/>
                </a:cubicBezTo>
                <a:cubicBezTo>
                  <a:pt x="637" y="8"/>
                  <a:pt x="637" y="8"/>
                  <a:pt x="637" y="8"/>
                </a:cubicBezTo>
                <a:cubicBezTo>
                  <a:pt x="637" y="12"/>
                  <a:pt x="637" y="12"/>
                  <a:pt x="637" y="12"/>
                </a:cubicBezTo>
                <a:cubicBezTo>
                  <a:pt x="646" y="12"/>
                  <a:pt x="646" y="12"/>
                  <a:pt x="646" y="12"/>
                </a:cubicBezTo>
                <a:cubicBezTo>
                  <a:pt x="646" y="13"/>
                  <a:pt x="646" y="13"/>
                  <a:pt x="646" y="13"/>
                </a:cubicBezTo>
                <a:cubicBezTo>
                  <a:pt x="653" y="14"/>
                  <a:pt x="653" y="14"/>
                  <a:pt x="653" y="14"/>
                </a:cubicBezTo>
                <a:cubicBezTo>
                  <a:pt x="653" y="13"/>
                  <a:pt x="653" y="13"/>
                  <a:pt x="653" y="13"/>
                </a:cubicBezTo>
                <a:cubicBezTo>
                  <a:pt x="659" y="13"/>
                  <a:pt x="659" y="13"/>
                  <a:pt x="659" y="13"/>
                </a:cubicBezTo>
                <a:cubicBezTo>
                  <a:pt x="659" y="13"/>
                  <a:pt x="659" y="13"/>
                  <a:pt x="659" y="13"/>
                </a:cubicBezTo>
                <a:cubicBezTo>
                  <a:pt x="664" y="12"/>
                  <a:pt x="664" y="12"/>
                  <a:pt x="664" y="12"/>
                </a:cubicBezTo>
                <a:cubicBezTo>
                  <a:pt x="664" y="12"/>
                  <a:pt x="665" y="12"/>
                  <a:pt x="665" y="12"/>
                </a:cubicBezTo>
                <a:cubicBezTo>
                  <a:pt x="668" y="12"/>
                  <a:pt x="668" y="12"/>
                  <a:pt x="668" y="12"/>
                </a:cubicBezTo>
                <a:cubicBezTo>
                  <a:pt x="669" y="13"/>
                  <a:pt x="669" y="13"/>
                  <a:pt x="669" y="13"/>
                </a:cubicBezTo>
                <a:cubicBezTo>
                  <a:pt x="670" y="13"/>
                  <a:pt x="670" y="13"/>
                  <a:pt x="670" y="13"/>
                </a:cubicBezTo>
                <a:cubicBezTo>
                  <a:pt x="670" y="11"/>
                  <a:pt x="670" y="11"/>
                  <a:pt x="670" y="11"/>
                </a:cubicBezTo>
                <a:cubicBezTo>
                  <a:pt x="672" y="11"/>
                  <a:pt x="672" y="11"/>
                  <a:pt x="672" y="11"/>
                </a:cubicBezTo>
                <a:cubicBezTo>
                  <a:pt x="672" y="7"/>
                  <a:pt x="672" y="7"/>
                  <a:pt x="672" y="7"/>
                </a:cubicBezTo>
                <a:cubicBezTo>
                  <a:pt x="680" y="10"/>
                  <a:pt x="680" y="10"/>
                  <a:pt x="680" y="10"/>
                </a:cubicBezTo>
                <a:cubicBezTo>
                  <a:pt x="681" y="10"/>
                  <a:pt x="681" y="10"/>
                  <a:pt x="682" y="10"/>
                </a:cubicBezTo>
                <a:cubicBezTo>
                  <a:pt x="693" y="8"/>
                  <a:pt x="693" y="8"/>
                  <a:pt x="693" y="8"/>
                </a:cubicBezTo>
                <a:cubicBezTo>
                  <a:pt x="693" y="7"/>
                  <a:pt x="693" y="7"/>
                  <a:pt x="693" y="7"/>
                </a:cubicBezTo>
                <a:cubicBezTo>
                  <a:pt x="696" y="8"/>
                  <a:pt x="696" y="8"/>
                  <a:pt x="696" y="8"/>
                </a:cubicBezTo>
                <a:cubicBezTo>
                  <a:pt x="699" y="7"/>
                  <a:pt x="699" y="7"/>
                  <a:pt x="699" y="7"/>
                </a:cubicBezTo>
                <a:cubicBezTo>
                  <a:pt x="699" y="8"/>
                  <a:pt x="699" y="8"/>
                  <a:pt x="699" y="8"/>
                </a:cubicBezTo>
                <a:cubicBezTo>
                  <a:pt x="706" y="10"/>
                  <a:pt x="706" y="10"/>
                  <a:pt x="706" y="10"/>
                </a:cubicBezTo>
                <a:cubicBezTo>
                  <a:pt x="706" y="9"/>
                  <a:pt x="706" y="9"/>
                  <a:pt x="706" y="9"/>
                </a:cubicBezTo>
                <a:cubicBezTo>
                  <a:pt x="710" y="9"/>
                  <a:pt x="710" y="9"/>
                  <a:pt x="710" y="9"/>
                </a:cubicBezTo>
                <a:cubicBezTo>
                  <a:pt x="710" y="8"/>
                  <a:pt x="710" y="8"/>
                  <a:pt x="710" y="8"/>
                </a:cubicBezTo>
                <a:cubicBezTo>
                  <a:pt x="723" y="8"/>
                  <a:pt x="723" y="8"/>
                  <a:pt x="723" y="8"/>
                </a:cubicBezTo>
                <a:cubicBezTo>
                  <a:pt x="730" y="7"/>
                  <a:pt x="730" y="7"/>
                  <a:pt x="730" y="7"/>
                </a:cubicBezTo>
                <a:cubicBezTo>
                  <a:pt x="730" y="9"/>
                  <a:pt x="730" y="9"/>
                  <a:pt x="730" y="9"/>
                </a:cubicBezTo>
                <a:cubicBezTo>
                  <a:pt x="732" y="9"/>
                  <a:pt x="732" y="9"/>
                  <a:pt x="732" y="9"/>
                </a:cubicBezTo>
                <a:cubicBezTo>
                  <a:pt x="733" y="11"/>
                  <a:pt x="733" y="11"/>
                  <a:pt x="733" y="11"/>
                </a:cubicBezTo>
                <a:cubicBezTo>
                  <a:pt x="738" y="12"/>
                  <a:pt x="738" y="12"/>
                  <a:pt x="738" y="12"/>
                </a:cubicBezTo>
                <a:cubicBezTo>
                  <a:pt x="738" y="10"/>
                  <a:pt x="738" y="10"/>
                  <a:pt x="738" y="10"/>
                </a:cubicBezTo>
                <a:cubicBezTo>
                  <a:pt x="746" y="12"/>
                  <a:pt x="746" y="12"/>
                  <a:pt x="746" y="12"/>
                </a:cubicBezTo>
                <a:cubicBezTo>
                  <a:pt x="747" y="11"/>
                  <a:pt x="747" y="11"/>
                  <a:pt x="747" y="11"/>
                </a:cubicBezTo>
                <a:cubicBezTo>
                  <a:pt x="749" y="10"/>
                  <a:pt x="749" y="10"/>
                  <a:pt x="749" y="10"/>
                </a:cubicBezTo>
                <a:cubicBezTo>
                  <a:pt x="752" y="8"/>
                  <a:pt x="757" y="9"/>
                  <a:pt x="761" y="10"/>
                </a:cubicBezTo>
                <a:cubicBezTo>
                  <a:pt x="761" y="9"/>
                  <a:pt x="761" y="9"/>
                  <a:pt x="761" y="9"/>
                </a:cubicBezTo>
                <a:cubicBezTo>
                  <a:pt x="772" y="9"/>
                  <a:pt x="772" y="9"/>
                  <a:pt x="772" y="9"/>
                </a:cubicBezTo>
                <a:cubicBezTo>
                  <a:pt x="774" y="7"/>
                  <a:pt x="774" y="7"/>
                  <a:pt x="774" y="7"/>
                </a:cubicBezTo>
                <a:cubicBezTo>
                  <a:pt x="777" y="8"/>
                  <a:pt x="777" y="8"/>
                  <a:pt x="777" y="8"/>
                </a:cubicBezTo>
                <a:cubicBezTo>
                  <a:pt x="777" y="7"/>
                  <a:pt x="777" y="7"/>
                  <a:pt x="777" y="7"/>
                </a:cubicBezTo>
                <a:cubicBezTo>
                  <a:pt x="782" y="8"/>
                  <a:pt x="782" y="8"/>
                  <a:pt x="782" y="8"/>
                </a:cubicBezTo>
                <a:cubicBezTo>
                  <a:pt x="782" y="0"/>
                  <a:pt x="782" y="0"/>
                  <a:pt x="782" y="0"/>
                </a:cubicBezTo>
                <a:cubicBezTo>
                  <a:pt x="791" y="5"/>
                  <a:pt x="791" y="5"/>
                  <a:pt x="791" y="5"/>
                </a:cubicBezTo>
                <a:cubicBezTo>
                  <a:pt x="791" y="6"/>
                  <a:pt x="792" y="6"/>
                  <a:pt x="793" y="7"/>
                </a:cubicBezTo>
                <a:cubicBezTo>
                  <a:pt x="799" y="7"/>
                  <a:pt x="799" y="7"/>
                  <a:pt x="799" y="7"/>
                </a:cubicBezTo>
                <a:cubicBezTo>
                  <a:pt x="799" y="8"/>
                  <a:pt x="799" y="8"/>
                  <a:pt x="799" y="8"/>
                </a:cubicBezTo>
                <a:cubicBezTo>
                  <a:pt x="800" y="8"/>
                  <a:pt x="800" y="8"/>
                  <a:pt x="800" y="8"/>
                </a:cubicBezTo>
                <a:cubicBezTo>
                  <a:pt x="800" y="8"/>
                  <a:pt x="800" y="8"/>
                  <a:pt x="800" y="8"/>
                </a:cubicBezTo>
                <a:cubicBezTo>
                  <a:pt x="817" y="5"/>
                  <a:pt x="817" y="5"/>
                  <a:pt x="817" y="5"/>
                </a:cubicBezTo>
                <a:cubicBezTo>
                  <a:pt x="818" y="7"/>
                  <a:pt x="818" y="7"/>
                  <a:pt x="818" y="7"/>
                </a:cubicBezTo>
                <a:cubicBezTo>
                  <a:pt x="818" y="7"/>
                  <a:pt x="819" y="7"/>
                  <a:pt x="820" y="7"/>
                </a:cubicBezTo>
                <a:cubicBezTo>
                  <a:pt x="822" y="7"/>
                  <a:pt x="822" y="7"/>
                  <a:pt x="822" y="7"/>
                </a:cubicBezTo>
                <a:cubicBezTo>
                  <a:pt x="826" y="8"/>
                  <a:pt x="826" y="8"/>
                  <a:pt x="826" y="8"/>
                </a:cubicBezTo>
                <a:cubicBezTo>
                  <a:pt x="826" y="10"/>
                  <a:pt x="826" y="10"/>
                  <a:pt x="826" y="10"/>
                </a:cubicBezTo>
                <a:cubicBezTo>
                  <a:pt x="830" y="11"/>
                  <a:pt x="830" y="11"/>
                  <a:pt x="830" y="11"/>
                </a:cubicBezTo>
                <a:cubicBezTo>
                  <a:pt x="836" y="8"/>
                  <a:pt x="836" y="8"/>
                  <a:pt x="836" y="8"/>
                </a:cubicBezTo>
                <a:cubicBezTo>
                  <a:pt x="836" y="12"/>
                  <a:pt x="836" y="12"/>
                  <a:pt x="836" y="12"/>
                </a:cubicBezTo>
                <a:cubicBezTo>
                  <a:pt x="839" y="12"/>
                  <a:pt x="841" y="11"/>
                  <a:pt x="842" y="10"/>
                </a:cubicBezTo>
                <a:cubicBezTo>
                  <a:pt x="844" y="9"/>
                  <a:pt x="844" y="9"/>
                  <a:pt x="844" y="9"/>
                </a:cubicBezTo>
                <a:cubicBezTo>
                  <a:pt x="848" y="10"/>
                  <a:pt x="848" y="10"/>
                  <a:pt x="848" y="10"/>
                </a:cubicBezTo>
                <a:cubicBezTo>
                  <a:pt x="849" y="10"/>
                  <a:pt x="850" y="10"/>
                  <a:pt x="851" y="9"/>
                </a:cubicBezTo>
                <a:cubicBezTo>
                  <a:pt x="853" y="8"/>
                  <a:pt x="854" y="8"/>
                  <a:pt x="856" y="7"/>
                </a:cubicBezTo>
                <a:cubicBezTo>
                  <a:pt x="858" y="0"/>
                  <a:pt x="858" y="0"/>
                  <a:pt x="858" y="0"/>
                </a:cubicBezTo>
                <a:cubicBezTo>
                  <a:pt x="864" y="2"/>
                  <a:pt x="864" y="2"/>
                  <a:pt x="864" y="2"/>
                </a:cubicBezTo>
                <a:cubicBezTo>
                  <a:pt x="865" y="3"/>
                  <a:pt x="869" y="4"/>
                  <a:pt x="870" y="7"/>
                </a:cubicBezTo>
                <a:cubicBezTo>
                  <a:pt x="873" y="7"/>
                  <a:pt x="873" y="7"/>
                  <a:pt x="873" y="7"/>
                </a:cubicBezTo>
                <a:cubicBezTo>
                  <a:pt x="873" y="8"/>
                  <a:pt x="873" y="8"/>
                  <a:pt x="873" y="8"/>
                </a:cubicBezTo>
                <a:cubicBezTo>
                  <a:pt x="879" y="6"/>
                  <a:pt x="879" y="6"/>
                  <a:pt x="879" y="6"/>
                </a:cubicBezTo>
                <a:cubicBezTo>
                  <a:pt x="879" y="9"/>
                  <a:pt x="879" y="9"/>
                  <a:pt x="879" y="9"/>
                </a:cubicBezTo>
                <a:cubicBezTo>
                  <a:pt x="881" y="9"/>
                  <a:pt x="881" y="9"/>
                  <a:pt x="881" y="9"/>
                </a:cubicBezTo>
                <a:cubicBezTo>
                  <a:pt x="881" y="11"/>
                  <a:pt x="881" y="11"/>
                  <a:pt x="881" y="11"/>
                </a:cubicBezTo>
                <a:cubicBezTo>
                  <a:pt x="893" y="12"/>
                  <a:pt x="893" y="12"/>
                  <a:pt x="893" y="12"/>
                </a:cubicBezTo>
                <a:cubicBezTo>
                  <a:pt x="897" y="11"/>
                  <a:pt x="897" y="11"/>
                  <a:pt x="897" y="11"/>
                </a:cubicBezTo>
                <a:cubicBezTo>
                  <a:pt x="898" y="11"/>
                  <a:pt x="898" y="11"/>
                  <a:pt x="899" y="11"/>
                </a:cubicBezTo>
                <a:cubicBezTo>
                  <a:pt x="902" y="11"/>
                  <a:pt x="902" y="11"/>
                  <a:pt x="902" y="11"/>
                </a:cubicBezTo>
                <a:cubicBezTo>
                  <a:pt x="903" y="12"/>
                  <a:pt x="903" y="12"/>
                  <a:pt x="903" y="12"/>
                </a:cubicBezTo>
                <a:cubicBezTo>
                  <a:pt x="905" y="12"/>
                  <a:pt x="905" y="12"/>
                  <a:pt x="905" y="12"/>
                </a:cubicBezTo>
                <a:cubicBezTo>
                  <a:pt x="907" y="11"/>
                  <a:pt x="907" y="11"/>
                  <a:pt x="907" y="11"/>
                </a:cubicBezTo>
                <a:cubicBezTo>
                  <a:pt x="910" y="10"/>
                  <a:pt x="912" y="10"/>
                  <a:pt x="915" y="10"/>
                </a:cubicBezTo>
                <a:cubicBezTo>
                  <a:pt x="918" y="10"/>
                  <a:pt x="921" y="10"/>
                  <a:pt x="923" y="11"/>
                </a:cubicBezTo>
                <a:cubicBezTo>
                  <a:pt x="924" y="11"/>
                  <a:pt x="925" y="11"/>
                  <a:pt x="926" y="11"/>
                </a:cubicBezTo>
                <a:cubicBezTo>
                  <a:pt x="926" y="9"/>
                  <a:pt x="926" y="9"/>
                  <a:pt x="926" y="9"/>
                </a:cubicBezTo>
                <a:cubicBezTo>
                  <a:pt x="934" y="8"/>
                  <a:pt x="934" y="8"/>
                  <a:pt x="934" y="8"/>
                </a:cubicBezTo>
                <a:cubicBezTo>
                  <a:pt x="934" y="7"/>
                  <a:pt x="934" y="7"/>
                  <a:pt x="934" y="7"/>
                </a:cubicBezTo>
                <a:cubicBezTo>
                  <a:pt x="937" y="7"/>
                  <a:pt x="937" y="7"/>
                  <a:pt x="937" y="7"/>
                </a:cubicBezTo>
                <a:cubicBezTo>
                  <a:pt x="941" y="6"/>
                  <a:pt x="941" y="6"/>
                  <a:pt x="941" y="6"/>
                </a:cubicBezTo>
                <a:cubicBezTo>
                  <a:pt x="941" y="7"/>
                  <a:pt x="941" y="7"/>
                  <a:pt x="941" y="7"/>
                </a:cubicBezTo>
                <a:cubicBezTo>
                  <a:pt x="947" y="7"/>
                  <a:pt x="947" y="7"/>
                  <a:pt x="947" y="7"/>
                </a:cubicBezTo>
                <a:cubicBezTo>
                  <a:pt x="947" y="8"/>
                  <a:pt x="947" y="8"/>
                  <a:pt x="947" y="8"/>
                </a:cubicBezTo>
                <a:cubicBezTo>
                  <a:pt x="953" y="6"/>
                  <a:pt x="953" y="6"/>
                  <a:pt x="953" y="6"/>
                </a:cubicBezTo>
                <a:cubicBezTo>
                  <a:pt x="953" y="9"/>
                  <a:pt x="953" y="9"/>
                  <a:pt x="953" y="9"/>
                </a:cubicBezTo>
                <a:cubicBezTo>
                  <a:pt x="954" y="9"/>
                  <a:pt x="954" y="9"/>
                  <a:pt x="954" y="9"/>
                </a:cubicBezTo>
                <a:cubicBezTo>
                  <a:pt x="955" y="9"/>
                  <a:pt x="955" y="9"/>
                  <a:pt x="956" y="9"/>
                </a:cubicBezTo>
                <a:cubicBezTo>
                  <a:pt x="957" y="8"/>
                  <a:pt x="957" y="8"/>
                  <a:pt x="957" y="8"/>
                </a:cubicBezTo>
                <a:cubicBezTo>
                  <a:pt x="957" y="7"/>
                  <a:pt x="957" y="7"/>
                  <a:pt x="957" y="7"/>
                </a:cubicBezTo>
                <a:cubicBezTo>
                  <a:pt x="970" y="7"/>
                  <a:pt x="970" y="7"/>
                  <a:pt x="970" y="7"/>
                </a:cubicBezTo>
                <a:cubicBezTo>
                  <a:pt x="970" y="8"/>
                  <a:pt x="970" y="8"/>
                  <a:pt x="970" y="8"/>
                </a:cubicBezTo>
                <a:cubicBezTo>
                  <a:pt x="971" y="8"/>
                  <a:pt x="971" y="8"/>
                  <a:pt x="971" y="8"/>
                </a:cubicBezTo>
                <a:cubicBezTo>
                  <a:pt x="977" y="7"/>
                  <a:pt x="977" y="7"/>
                  <a:pt x="977" y="7"/>
                </a:cubicBezTo>
                <a:cubicBezTo>
                  <a:pt x="977" y="7"/>
                  <a:pt x="977" y="7"/>
                  <a:pt x="977" y="7"/>
                </a:cubicBezTo>
                <a:cubicBezTo>
                  <a:pt x="977" y="7"/>
                  <a:pt x="977" y="7"/>
                  <a:pt x="977" y="7"/>
                </a:cubicBezTo>
                <a:cubicBezTo>
                  <a:pt x="977" y="4"/>
                  <a:pt x="977" y="4"/>
                  <a:pt x="977" y="4"/>
                </a:cubicBezTo>
                <a:cubicBezTo>
                  <a:pt x="981" y="6"/>
                  <a:pt x="981" y="6"/>
                  <a:pt x="981" y="6"/>
                </a:cubicBezTo>
                <a:cubicBezTo>
                  <a:pt x="981" y="6"/>
                  <a:pt x="981" y="6"/>
                  <a:pt x="981" y="6"/>
                </a:cubicBezTo>
                <a:cubicBezTo>
                  <a:pt x="981" y="6"/>
                  <a:pt x="981" y="6"/>
                  <a:pt x="981" y="6"/>
                </a:cubicBezTo>
                <a:cubicBezTo>
                  <a:pt x="984" y="8"/>
                  <a:pt x="984" y="8"/>
                  <a:pt x="984" y="8"/>
                </a:cubicBezTo>
                <a:cubicBezTo>
                  <a:pt x="987" y="8"/>
                  <a:pt x="987" y="8"/>
                  <a:pt x="987" y="8"/>
                </a:cubicBezTo>
                <a:cubicBezTo>
                  <a:pt x="987" y="8"/>
                  <a:pt x="987" y="8"/>
                  <a:pt x="987" y="8"/>
                </a:cubicBezTo>
                <a:cubicBezTo>
                  <a:pt x="1012" y="8"/>
                  <a:pt x="1012" y="8"/>
                  <a:pt x="1012" y="8"/>
                </a:cubicBezTo>
                <a:cubicBezTo>
                  <a:pt x="1019" y="6"/>
                  <a:pt x="1019" y="6"/>
                  <a:pt x="1019" y="6"/>
                </a:cubicBezTo>
                <a:cubicBezTo>
                  <a:pt x="1019" y="10"/>
                  <a:pt x="1019" y="10"/>
                  <a:pt x="1019" y="10"/>
                </a:cubicBezTo>
                <a:cubicBezTo>
                  <a:pt x="1024" y="11"/>
                  <a:pt x="1024" y="11"/>
                  <a:pt x="1024" y="11"/>
                </a:cubicBezTo>
                <a:cubicBezTo>
                  <a:pt x="1024" y="9"/>
                  <a:pt x="1024" y="9"/>
                  <a:pt x="1024" y="9"/>
                </a:cubicBezTo>
                <a:cubicBezTo>
                  <a:pt x="1030" y="11"/>
                  <a:pt x="1030" y="11"/>
                  <a:pt x="1030" y="11"/>
                </a:cubicBezTo>
                <a:cubicBezTo>
                  <a:pt x="1032" y="11"/>
                  <a:pt x="1032" y="11"/>
                  <a:pt x="1032" y="11"/>
                </a:cubicBezTo>
                <a:cubicBezTo>
                  <a:pt x="1032" y="8"/>
                  <a:pt x="1032" y="8"/>
                  <a:pt x="1032" y="8"/>
                </a:cubicBezTo>
                <a:cubicBezTo>
                  <a:pt x="1055" y="12"/>
                  <a:pt x="1055" y="12"/>
                  <a:pt x="1055" y="12"/>
                </a:cubicBezTo>
                <a:cubicBezTo>
                  <a:pt x="1059" y="12"/>
                  <a:pt x="1059" y="12"/>
                  <a:pt x="1059" y="12"/>
                </a:cubicBezTo>
                <a:cubicBezTo>
                  <a:pt x="1059" y="11"/>
                  <a:pt x="1059" y="11"/>
                  <a:pt x="1059" y="11"/>
                </a:cubicBezTo>
                <a:cubicBezTo>
                  <a:pt x="1072" y="11"/>
                  <a:pt x="1072" y="11"/>
                  <a:pt x="1072" y="11"/>
                </a:cubicBezTo>
                <a:cubicBezTo>
                  <a:pt x="1072" y="13"/>
                  <a:pt x="1072" y="13"/>
                  <a:pt x="1072" y="13"/>
                </a:cubicBezTo>
                <a:cubicBezTo>
                  <a:pt x="1073" y="13"/>
                  <a:pt x="1074" y="13"/>
                  <a:pt x="1074" y="13"/>
                </a:cubicBezTo>
                <a:cubicBezTo>
                  <a:pt x="1078" y="13"/>
                  <a:pt x="1080" y="12"/>
                  <a:pt x="1081" y="12"/>
                </a:cubicBezTo>
                <a:cubicBezTo>
                  <a:pt x="1083" y="8"/>
                  <a:pt x="1083" y="8"/>
                  <a:pt x="1083" y="8"/>
                </a:cubicBezTo>
                <a:cubicBezTo>
                  <a:pt x="1103" y="10"/>
                  <a:pt x="1103" y="10"/>
                  <a:pt x="1103" y="10"/>
                </a:cubicBezTo>
                <a:cubicBezTo>
                  <a:pt x="1103" y="11"/>
                  <a:pt x="1103" y="11"/>
                  <a:pt x="1103" y="11"/>
                </a:cubicBezTo>
                <a:cubicBezTo>
                  <a:pt x="1114" y="11"/>
                  <a:pt x="1114" y="11"/>
                  <a:pt x="1114" y="11"/>
                </a:cubicBezTo>
                <a:cubicBezTo>
                  <a:pt x="1114" y="12"/>
                  <a:pt x="1114" y="12"/>
                  <a:pt x="1114" y="12"/>
                </a:cubicBezTo>
                <a:cubicBezTo>
                  <a:pt x="1124" y="12"/>
                  <a:pt x="1124" y="12"/>
                  <a:pt x="1124" y="12"/>
                </a:cubicBezTo>
                <a:cubicBezTo>
                  <a:pt x="1124" y="12"/>
                  <a:pt x="1124" y="12"/>
                  <a:pt x="1124" y="12"/>
                </a:cubicBezTo>
                <a:cubicBezTo>
                  <a:pt x="1127" y="12"/>
                  <a:pt x="1127" y="12"/>
                  <a:pt x="1127" y="12"/>
                </a:cubicBezTo>
                <a:cubicBezTo>
                  <a:pt x="1127" y="11"/>
                  <a:pt x="1127" y="11"/>
                  <a:pt x="1127" y="11"/>
                </a:cubicBezTo>
                <a:cubicBezTo>
                  <a:pt x="1140" y="11"/>
                  <a:pt x="1140" y="11"/>
                  <a:pt x="1140" y="11"/>
                </a:cubicBezTo>
                <a:cubicBezTo>
                  <a:pt x="1140" y="12"/>
                  <a:pt x="1140" y="12"/>
                  <a:pt x="1140" y="12"/>
                </a:cubicBezTo>
                <a:cubicBezTo>
                  <a:pt x="1151" y="12"/>
                  <a:pt x="1151" y="12"/>
                  <a:pt x="1151" y="12"/>
                </a:cubicBezTo>
                <a:cubicBezTo>
                  <a:pt x="1151" y="11"/>
                  <a:pt x="1151" y="11"/>
                  <a:pt x="1151" y="11"/>
                </a:cubicBezTo>
                <a:cubicBezTo>
                  <a:pt x="1156" y="11"/>
                  <a:pt x="1156" y="11"/>
                  <a:pt x="1156" y="11"/>
                </a:cubicBezTo>
                <a:cubicBezTo>
                  <a:pt x="1160" y="10"/>
                  <a:pt x="1160" y="10"/>
                  <a:pt x="1160" y="10"/>
                </a:cubicBezTo>
                <a:cubicBezTo>
                  <a:pt x="1163" y="9"/>
                  <a:pt x="1167" y="10"/>
                  <a:pt x="1172" y="12"/>
                </a:cubicBezTo>
                <a:cubicBezTo>
                  <a:pt x="1172" y="12"/>
                  <a:pt x="1172" y="12"/>
                  <a:pt x="1172" y="12"/>
                </a:cubicBezTo>
                <a:cubicBezTo>
                  <a:pt x="1188" y="12"/>
                  <a:pt x="1188" y="12"/>
                  <a:pt x="1188" y="12"/>
                </a:cubicBezTo>
                <a:cubicBezTo>
                  <a:pt x="1188" y="11"/>
                  <a:pt x="1188" y="11"/>
                  <a:pt x="1188" y="11"/>
                </a:cubicBezTo>
                <a:cubicBezTo>
                  <a:pt x="1190" y="10"/>
                  <a:pt x="1190" y="10"/>
                  <a:pt x="1190" y="10"/>
                </a:cubicBezTo>
                <a:cubicBezTo>
                  <a:pt x="1194" y="8"/>
                  <a:pt x="1199" y="9"/>
                  <a:pt x="1204" y="10"/>
                </a:cubicBezTo>
                <a:cubicBezTo>
                  <a:pt x="1204" y="9"/>
                  <a:pt x="1204" y="9"/>
                  <a:pt x="1204" y="9"/>
                </a:cubicBezTo>
                <a:cubicBezTo>
                  <a:pt x="1207" y="9"/>
                  <a:pt x="1207" y="9"/>
                  <a:pt x="1207" y="9"/>
                </a:cubicBezTo>
                <a:cubicBezTo>
                  <a:pt x="1207" y="8"/>
                  <a:pt x="1207" y="8"/>
                  <a:pt x="1207" y="8"/>
                </a:cubicBezTo>
                <a:cubicBezTo>
                  <a:pt x="1211" y="8"/>
                  <a:pt x="1211" y="8"/>
                  <a:pt x="1211" y="8"/>
                </a:cubicBezTo>
                <a:cubicBezTo>
                  <a:pt x="1211" y="7"/>
                  <a:pt x="1211" y="7"/>
                  <a:pt x="1211" y="7"/>
                </a:cubicBezTo>
                <a:cubicBezTo>
                  <a:pt x="1224" y="7"/>
                  <a:pt x="1224" y="7"/>
                  <a:pt x="1224" y="7"/>
                </a:cubicBezTo>
                <a:cubicBezTo>
                  <a:pt x="1224" y="8"/>
                  <a:pt x="1224" y="8"/>
                  <a:pt x="1224" y="8"/>
                </a:cubicBezTo>
                <a:cubicBezTo>
                  <a:pt x="1225" y="8"/>
                  <a:pt x="1225" y="8"/>
                  <a:pt x="1225" y="8"/>
                </a:cubicBezTo>
                <a:cubicBezTo>
                  <a:pt x="1226" y="8"/>
                  <a:pt x="1227" y="8"/>
                  <a:pt x="1229" y="8"/>
                </a:cubicBezTo>
                <a:cubicBezTo>
                  <a:pt x="1229" y="8"/>
                  <a:pt x="1229" y="8"/>
                  <a:pt x="1229" y="8"/>
                </a:cubicBezTo>
                <a:cubicBezTo>
                  <a:pt x="1229" y="8"/>
                  <a:pt x="1229" y="8"/>
                  <a:pt x="1229" y="8"/>
                </a:cubicBezTo>
                <a:cubicBezTo>
                  <a:pt x="1234" y="9"/>
                  <a:pt x="1234" y="9"/>
                  <a:pt x="1234" y="9"/>
                </a:cubicBezTo>
                <a:cubicBezTo>
                  <a:pt x="1240" y="9"/>
                  <a:pt x="1240" y="9"/>
                  <a:pt x="1240" y="9"/>
                </a:cubicBezTo>
                <a:cubicBezTo>
                  <a:pt x="1240" y="11"/>
                  <a:pt x="1240" y="11"/>
                  <a:pt x="1240" y="11"/>
                </a:cubicBezTo>
                <a:cubicBezTo>
                  <a:pt x="1246" y="11"/>
                  <a:pt x="1246" y="11"/>
                  <a:pt x="1246" y="11"/>
                </a:cubicBezTo>
                <a:cubicBezTo>
                  <a:pt x="1246" y="12"/>
                  <a:pt x="1246" y="12"/>
                  <a:pt x="1246" y="12"/>
                </a:cubicBezTo>
                <a:cubicBezTo>
                  <a:pt x="1251" y="12"/>
                  <a:pt x="1251" y="12"/>
                  <a:pt x="1251" y="12"/>
                </a:cubicBezTo>
                <a:cubicBezTo>
                  <a:pt x="1251" y="11"/>
                  <a:pt x="1251" y="11"/>
                  <a:pt x="1251" y="11"/>
                </a:cubicBezTo>
                <a:cubicBezTo>
                  <a:pt x="1256" y="11"/>
                  <a:pt x="1256" y="11"/>
                  <a:pt x="1256" y="11"/>
                </a:cubicBezTo>
                <a:cubicBezTo>
                  <a:pt x="1257" y="9"/>
                  <a:pt x="1257" y="9"/>
                  <a:pt x="1257" y="9"/>
                </a:cubicBezTo>
                <a:cubicBezTo>
                  <a:pt x="1259" y="9"/>
                  <a:pt x="1259" y="9"/>
                  <a:pt x="1259" y="9"/>
                </a:cubicBezTo>
                <a:cubicBezTo>
                  <a:pt x="1260" y="8"/>
                  <a:pt x="1261" y="8"/>
                  <a:pt x="1262" y="8"/>
                </a:cubicBezTo>
                <a:cubicBezTo>
                  <a:pt x="1263" y="8"/>
                  <a:pt x="1264" y="8"/>
                  <a:pt x="1266" y="10"/>
                </a:cubicBezTo>
                <a:cubicBezTo>
                  <a:pt x="1267" y="10"/>
                  <a:pt x="1267" y="9"/>
                  <a:pt x="1268" y="9"/>
                </a:cubicBezTo>
                <a:cubicBezTo>
                  <a:pt x="1269" y="9"/>
                  <a:pt x="1270" y="9"/>
                  <a:pt x="1271" y="8"/>
                </a:cubicBezTo>
                <a:cubicBezTo>
                  <a:pt x="1278" y="7"/>
                  <a:pt x="1278" y="7"/>
                  <a:pt x="1278" y="7"/>
                </a:cubicBezTo>
                <a:cubicBezTo>
                  <a:pt x="1278" y="10"/>
                  <a:pt x="1278" y="10"/>
                  <a:pt x="1278" y="10"/>
                </a:cubicBezTo>
                <a:cubicBezTo>
                  <a:pt x="1280" y="10"/>
                  <a:pt x="1283" y="10"/>
                  <a:pt x="1285" y="10"/>
                </a:cubicBezTo>
                <a:cubicBezTo>
                  <a:pt x="1287" y="10"/>
                  <a:pt x="1288" y="10"/>
                  <a:pt x="1290" y="10"/>
                </a:cubicBezTo>
                <a:cubicBezTo>
                  <a:pt x="1294" y="10"/>
                  <a:pt x="1296" y="10"/>
                  <a:pt x="1299" y="10"/>
                </a:cubicBezTo>
                <a:cubicBezTo>
                  <a:pt x="1300" y="9"/>
                  <a:pt x="1300" y="9"/>
                  <a:pt x="1300" y="9"/>
                </a:cubicBezTo>
                <a:cubicBezTo>
                  <a:pt x="1316" y="9"/>
                  <a:pt x="1316" y="9"/>
                  <a:pt x="1316" y="9"/>
                </a:cubicBezTo>
                <a:cubicBezTo>
                  <a:pt x="1330" y="5"/>
                  <a:pt x="1330" y="5"/>
                  <a:pt x="1330" y="5"/>
                </a:cubicBezTo>
                <a:cubicBezTo>
                  <a:pt x="1330" y="9"/>
                  <a:pt x="1330" y="9"/>
                  <a:pt x="1330" y="9"/>
                </a:cubicBezTo>
                <a:cubicBezTo>
                  <a:pt x="1350" y="14"/>
                  <a:pt x="1350" y="14"/>
                  <a:pt x="1350" y="14"/>
                </a:cubicBezTo>
                <a:cubicBezTo>
                  <a:pt x="1352" y="13"/>
                  <a:pt x="1353" y="13"/>
                  <a:pt x="1355" y="13"/>
                </a:cubicBezTo>
                <a:cubicBezTo>
                  <a:pt x="1358" y="14"/>
                  <a:pt x="1358" y="14"/>
                  <a:pt x="1358" y="14"/>
                </a:cubicBezTo>
                <a:cubicBezTo>
                  <a:pt x="1360" y="11"/>
                  <a:pt x="1360" y="11"/>
                  <a:pt x="1360" y="11"/>
                </a:cubicBezTo>
                <a:cubicBezTo>
                  <a:pt x="1366" y="11"/>
                  <a:pt x="1366" y="11"/>
                  <a:pt x="1366" y="11"/>
                </a:cubicBezTo>
                <a:cubicBezTo>
                  <a:pt x="1367" y="12"/>
                  <a:pt x="1367" y="12"/>
                  <a:pt x="1367" y="12"/>
                </a:cubicBezTo>
                <a:cubicBezTo>
                  <a:pt x="1367" y="12"/>
                  <a:pt x="1367" y="12"/>
                  <a:pt x="1367" y="12"/>
                </a:cubicBezTo>
                <a:cubicBezTo>
                  <a:pt x="1367" y="12"/>
                  <a:pt x="1368" y="12"/>
                  <a:pt x="1369" y="12"/>
                </a:cubicBezTo>
                <a:cubicBezTo>
                  <a:pt x="1370" y="12"/>
                  <a:pt x="1371" y="12"/>
                  <a:pt x="1372" y="12"/>
                </a:cubicBezTo>
                <a:cubicBezTo>
                  <a:pt x="1374" y="12"/>
                  <a:pt x="1376" y="12"/>
                  <a:pt x="1378" y="12"/>
                </a:cubicBezTo>
                <a:cubicBezTo>
                  <a:pt x="1378" y="8"/>
                  <a:pt x="1378" y="8"/>
                  <a:pt x="1378" y="8"/>
                </a:cubicBezTo>
                <a:cubicBezTo>
                  <a:pt x="1383" y="10"/>
                  <a:pt x="1383" y="10"/>
                  <a:pt x="1383" y="10"/>
                </a:cubicBezTo>
                <a:cubicBezTo>
                  <a:pt x="1404" y="13"/>
                  <a:pt x="1404" y="13"/>
                  <a:pt x="1404" y="13"/>
                </a:cubicBezTo>
                <a:cubicBezTo>
                  <a:pt x="1416" y="11"/>
                  <a:pt x="1416" y="11"/>
                  <a:pt x="1416" y="11"/>
                </a:cubicBezTo>
                <a:cubicBezTo>
                  <a:pt x="1417" y="12"/>
                  <a:pt x="1417" y="12"/>
                  <a:pt x="1417" y="12"/>
                </a:cubicBezTo>
                <a:cubicBezTo>
                  <a:pt x="1420" y="12"/>
                  <a:pt x="1420" y="12"/>
                  <a:pt x="1420" y="12"/>
                </a:cubicBezTo>
                <a:cubicBezTo>
                  <a:pt x="1420" y="11"/>
                  <a:pt x="1420" y="11"/>
                  <a:pt x="1420" y="11"/>
                </a:cubicBezTo>
                <a:cubicBezTo>
                  <a:pt x="1424" y="11"/>
                  <a:pt x="1424" y="11"/>
                  <a:pt x="1424" y="11"/>
                </a:cubicBezTo>
                <a:cubicBezTo>
                  <a:pt x="1424" y="8"/>
                  <a:pt x="1424" y="8"/>
                  <a:pt x="1424" y="8"/>
                </a:cubicBezTo>
                <a:cubicBezTo>
                  <a:pt x="1437" y="11"/>
                  <a:pt x="1437" y="11"/>
                  <a:pt x="1437" y="11"/>
                </a:cubicBezTo>
                <a:cubicBezTo>
                  <a:pt x="1438" y="11"/>
                  <a:pt x="1438" y="10"/>
                  <a:pt x="1439" y="10"/>
                </a:cubicBezTo>
                <a:cubicBezTo>
                  <a:pt x="1442" y="10"/>
                  <a:pt x="1447" y="9"/>
                  <a:pt x="1451" y="10"/>
                </a:cubicBezTo>
                <a:cubicBezTo>
                  <a:pt x="1455" y="11"/>
                  <a:pt x="1455" y="11"/>
                  <a:pt x="1455" y="11"/>
                </a:cubicBezTo>
                <a:cubicBezTo>
                  <a:pt x="1469" y="11"/>
                  <a:pt x="1469" y="11"/>
                  <a:pt x="1469" y="11"/>
                </a:cubicBezTo>
                <a:cubicBezTo>
                  <a:pt x="1476" y="10"/>
                  <a:pt x="1476" y="10"/>
                  <a:pt x="1476" y="10"/>
                </a:cubicBezTo>
                <a:cubicBezTo>
                  <a:pt x="1476" y="12"/>
                  <a:pt x="1476" y="12"/>
                  <a:pt x="1476" y="12"/>
                </a:cubicBezTo>
                <a:cubicBezTo>
                  <a:pt x="1481" y="12"/>
                  <a:pt x="1481" y="12"/>
                  <a:pt x="1481" y="12"/>
                </a:cubicBezTo>
                <a:cubicBezTo>
                  <a:pt x="1481" y="13"/>
                  <a:pt x="1481" y="13"/>
                  <a:pt x="1481" y="13"/>
                </a:cubicBezTo>
                <a:cubicBezTo>
                  <a:pt x="1491" y="13"/>
                  <a:pt x="1491" y="13"/>
                  <a:pt x="1491" y="13"/>
                </a:cubicBezTo>
                <a:cubicBezTo>
                  <a:pt x="1491" y="14"/>
                  <a:pt x="1491" y="14"/>
                  <a:pt x="1491" y="14"/>
                </a:cubicBezTo>
                <a:cubicBezTo>
                  <a:pt x="1493" y="14"/>
                  <a:pt x="1493" y="14"/>
                  <a:pt x="1493" y="14"/>
                </a:cubicBezTo>
                <a:cubicBezTo>
                  <a:pt x="1496" y="11"/>
                  <a:pt x="1499" y="9"/>
                  <a:pt x="1505" y="9"/>
                </a:cubicBezTo>
                <a:cubicBezTo>
                  <a:pt x="1506" y="9"/>
                  <a:pt x="1508" y="9"/>
                  <a:pt x="1509" y="9"/>
                </a:cubicBezTo>
                <a:cubicBezTo>
                  <a:pt x="1510" y="9"/>
                  <a:pt x="1511" y="9"/>
                  <a:pt x="1512" y="9"/>
                </a:cubicBezTo>
                <a:cubicBezTo>
                  <a:pt x="1513" y="10"/>
                  <a:pt x="1513" y="10"/>
                  <a:pt x="1513" y="10"/>
                </a:cubicBezTo>
                <a:cubicBezTo>
                  <a:pt x="1515" y="6"/>
                  <a:pt x="1515" y="6"/>
                  <a:pt x="1515" y="6"/>
                </a:cubicBezTo>
                <a:cubicBezTo>
                  <a:pt x="1520" y="7"/>
                  <a:pt x="1520" y="7"/>
                  <a:pt x="1520" y="7"/>
                </a:cubicBezTo>
                <a:cubicBezTo>
                  <a:pt x="1528" y="11"/>
                  <a:pt x="1533" y="12"/>
                  <a:pt x="1545" y="12"/>
                </a:cubicBezTo>
                <a:cubicBezTo>
                  <a:pt x="1547" y="12"/>
                  <a:pt x="1547" y="12"/>
                  <a:pt x="1547" y="12"/>
                </a:cubicBezTo>
                <a:cubicBezTo>
                  <a:pt x="1547" y="11"/>
                  <a:pt x="1547" y="11"/>
                  <a:pt x="1547" y="11"/>
                </a:cubicBezTo>
                <a:cubicBezTo>
                  <a:pt x="1550" y="11"/>
                  <a:pt x="1550" y="11"/>
                  <a:pt x="1550" y="11"/>
                </a:cubicBezTo>
                <a:cubicBezTo>
                  <a:pt x="1550" y="7"/>
                  <a:pt x="1550" y="7"/>
                  <a:pt x="1550" y="7"/>
                </a:cubicBezTo>
                <a:cubicBezTo>
                  <a:pt x="1561" y="11"/>
                  <a:pt x="1561" y="11"/>
                  <a:pt x="1561" y="11"/>
                </a:cubicBezTo>
                <a:cubicBezTo>
                  <a:pt x="1561" y="7"/>
                  <a:pt x="1561" y="7"/>
                  <a:pt x="1561" y="7"/>
                </a:cubicBezTo>
                <a:cubicBezTo>
                  <a:pt x="1589" y="11"/>
                  <a:pt x="1589" y="11"/>
                  <a:pt x="1589" y="11"/>
                </a:cubicBezTo>
                <a:cubicBezTo>
                  <a:pt x="1589" y="11"/>
                  <a:pt x="1589" y="11"/>
                  <a:pt x="1589" y="11"/>
                </a:cubicBezTo>
                <a:cubicBezTo>
                  <a:pt x="1597" y="11"/>
                  <a:pt x="1597" y="11"/>
                  <a:pt x="1597" y="11"/>
                </a:cubicBezTo>
                <a:cubicBezTo>
                  <a:pt x="1597" y="11"/>
                  <a:pt x="1597" y="11"/>
                  <a:pt x="1597" y="11"/>
                </a:cubicBezTo>
                <a:cubicBezTo>
                  <a:pt x="1602" y="10"/>
                  <a:pt x="1602" y="10"/>
                  <a:pt x="1602" y="10"/>
                </a:cubicBezTo>
                <a:cubicBezTo>
                  <a:pt x="1602" y="9"/>
                  <a:pt x="1603" y="9"/>
                  <a:pt x="1603" y="9"/>
                </a:cubicBezTo>
                <a:cubicBezTo>
                  <a:pt x="1604" y="9"/>
                  <a:pt x="1606" y="10"/>
                  <a:pt x="1607" y="10"/>
                </a:cubicBezTo>
                <a:cubicBezTo>
                  <a:pt x="1612" y="10"/>
                  <a:pt x="1612" y="10"/>
                  <a:pt x="1612" y="10"/>
                </a:cubicBezTo>
                <a:cubicBezTo>
                  <a:pt x="1612" y="10"/>
                  <a:pt x="1612" y="10"/>
                  <a:pt x="1613" y="9"/>
                </a:cubicBezTo>
                <a:cubicBezTo>
                  <a:pt x="1616" y="8"/>
                  <a:pt x="1619" y="7"/>
                  <a:pt x="1623" y="7"/>
                </a:cubicBezTo>
                <a:cubicBezTo>
                  <a:pt x="1625" y="7"/>
                  <a:pt x="1627" y="7"/>
                  <a:pt x="1628" y="7"/>
                </a:cubicBezTo>
                <a:cubicBezTo>
                  <a:pt x="1632" y="9"/>
                  <a:pt x="1632" y="9"/>
                  <a:pt x="1632" y="9"/>
                </a:cubicBezTo>
                <a:cubicBezTo>
                  <a:pt x="1632" y="10"/>
                  <a:pt x="1632" y="10"/>
                  <a:pt x="1632" y="10"/>
                </a:cubicBezTo>
                <a:cubicBezTo>
                  <a:pt x="1634" y="11"/>
                  <a:pt x="1634" y="11"/>
                  <a:pt x="1634" y="11"/>
                </a:cubicBezTo>
                <a:cubicBezTo>
                  <a:pt x="1634" y="12"/>
                  <a:pt x="1634" y="12"/>
                  <a:pt x="1634" y="12"/>
                </a:cubicBezTo>
                <a:cubicBezTo>
                  <a:pt x="1644" y="12"/>
                  <a:pt x="1644" y="12"/>
                  <a:pt x="1644" y="12"/>
                </a:cubicBezTo>
                <a:cubicBezTo>
                  <a:pt x="1644" y="13"/>
                  <a:pt x="1644" y="13"/>
                  <a:pt x="1644" y="13"/>
                </a:cubicBezTo>
                <a:cubicBezTo>
                  <a:pt x="1648" y="13"/>
                  <a:pt x="1648" y="13"/>
                  <a:pt x="1648" y="13"/>
                </a:cubicBezTo>
                <a:cubicBezTo>
                  <a:pt x="1648" y="15"/>
                  <a:pt x="1648" y="15"/>
                  <a:pt x="1648" y="15"/>
                </a:cubicBezTo>
                <a:cubicBezTo>
                  <a:pt x="1649" y="15"/>
                  <a:pt x="1650" y="15"/>
                  <a:pt x="1652" y="15"/>
                </a:cubicBezTo>
                <a:cubicBezTo>
                  <a:pt x="1654" y="15"/>
                  <a:pt x="1655" y="15"/>
                  <a:pt x="1656" y="15"/>
                </a:cubicBezTo>
                <a:cubicBezTo>
                  <a:pt x="1659" y="10"/>
                  <a:pt x="1659" y="10"/>
                  <a:pt x="1659" y="10"/>
                </a:cubicBezTo>
                <a:cubicBezTo>
                  <a:pt x="1672" y="12"/>
                  <a:pt x="1672" y="12"/>
                  <a:pt x="1672" y="12"/>
                </a:cubicBezTo>
                <a:cubicBezTo>
                  <a:pt x="1673" y="11"/>
                  <a:pt x="1673" y="11"/>
                  <a:pt x="1673" y="11"/>
                </a:cubicBezTo>
                <a:cubicBezTo>
                  <a:pt x="1678" y="11"/>
                  <a:pt x="1678" y="11"/>
                  <a:pt x="1678" y="11"/>
                </a:cubicBezTo>
                <a:cubicBezTo>
                  <a:pt x="1695" y="12"/>
                  <a:pt x="1695" y="12"/>
                  <a:pt x="1695" y="12"/>
                </a:cubicBezTo>
                <a:cubicBezTo>
                  <a:pt x="1695" y="11"/>
                  <a:pt x="1695" y="11"/>
                  <a:pt x="1695" y="11"/>
                </a:cubicBezTo>
                <a:cubicBezTo>
                  <a:pt x="1698" y="11"/>
                  <a:pt x="1698" y="11"/>
                  <a:pt x="1698" y="11"/>
                </a:cubicBezTo>
                <a:cubicBezTo>
                  <a:pt x="1698" y="9"/>
                  <a:pt x="1698" y="9"/>
                  <a:pt x="1698" y="9"/>
                </a:cubicBezTo>
                <a:cubicBezTo>
                  <a:pt x="1705" y="9"/>
                  <a:pt x="1705" y="9"/>
                  <a:pt x="1705" y="9"/>
                </a:cubicBezTo>
                <a:cubicBezTo>
                  <a:pt x="1705" y="8"/>
                  <a:pt x="1705" y="8"/>
                  <a:pt x="1705" y="8"/>
                </a:cubicBezTo>
                <a:cubicBezTo>
                  <a:pt x="1718" y="8"/>
                  <a:pt x="1718" y="8"/>
                  <a:pt x="1718" y="8"/>
                </a:cubicBezTo>
                <a:cubicBezTo>
                  <a:pt x="1718" y="9"/>
                  <a:pt x="1718" y="9"/>
                  <a:pt x="1718" y="9"/>
                </a:cubicBezTo>
                <a:cubicBezTo>
                  <a:pt x="1720" y="9"/>
                  <a:pt x="1720" y="9"/>
                  <a:pt x="1720" y="9"/>
                </a:cubicBezTo>
                <a:cubicBezTo>
                  <a:pt x="1720" y="8"/>
                  <a:pt x="1720" y="8"/>
                  <a:pt x="1720" y="8"/>
                </a:cubicBezTo>
                <a:cubicBezTo>
                  <a:pt x="1740" y="8"/>
                  <a:pt x="1740" y="8"/>
                  <a:pt x="1740" y="8"/>
                </a:cubicBezTo>
                <a:cubicBezTo>
                  <a:pt x="1740" y="10"/>
                  <a:pt x="1740" y="10"/>
                  <a:pt x="1740" y="10"/>
                </a:cubicBezTo>
                <a:cubicBezTo>
                  <a:pt x="1740" y="9"/>
                  <a:pt x="1740" y="9"/>
                  <a:pt x="1740" y="9"/>
                </a:cubicBezTo>
                <a:cubicBezTo>
                  <a:pt x="1774" y="11"/>
                  <a:pt x="1774" y="11"/>
                  <a:pt x="1774" y="11"/>
                </a:cubicBezTo>
                <a:cubicBezTo>
                  <a:pt x="1774" y="12"/>
                  <a:pt x="1774" y="12"/>
                  <a:pt x="1774" y="12"/>
                </a:cubicBezTo>
                <a:cubicBezTo>
                  <a:pt x="1775" y="12"/>
                  <a:pt x="1775" y="12"/>
                  <a:pt x="1775" y="12"/>
                </a:cubicBezTo>
                <a:cubicBezTo>
                  <a:pt x="1776" y="12"/>
                  <a:pt x="1776" y="12"/>
                  <a:pt x="1777" y="12"/>
                </a:cubicBezTo>
                <a:cubicBezTo>
                  <a:pt x="1777" y="11"/>
                  <a:pt x="1777" y="11"/>
                  <a:pt x="1777" y="11"/>
                </a:cubicBezTo>
                <a:cubicBezTo>
                  <a:pt x="1780" y="11"/>
                  <a:pt x="1780" y="11"/>
                  <a:pt x="1780" y="11"/>
                </a:cubicBezTo>
                <a:cubicBezTo>
                  <a:pt x="1780" y="9"/>
                  <a:pt x="1780" y="9"/>
                  <a:pt x="1780" y="9"/>
                </a:cubicBezTo>
                <a:cubicBezTo>
                  <a:pt x="1800" y="9"/>
                  <a:pt x="1800" y="9"/>
                  <a:pt x="1800" y="9"/>
                </a:cubicBezTo>
                <a:cubicBezTo>
                  <a:pt x="1807" y="7"/>
                  <a:pt x="1807" y="7"/>
                  <a:pt x="1807" y="7"/>
                </a:cubicBezTo>
                <a:cubicBezTo>
                  <a:pt x="1807" y="11"/>
                  <a:pt x="1807" y="11"/>
                  <a:pt x="1807" y="11"/>
                </a:cubicBezTo>
                <a:cubicBezTo>
                  <a:pt x="1808" y="11"/>
                  <a:pt x="1809" y="11"/>
                  <a:pt x="1810" y="12"/>
                </a:cubicBezTo>
                <a:cubicBezTo>
                  <a:pt x="1811" y="11"/>
                  <a:pt x="1814" y="10"/>
                  <a:pt x="1817" y="11"/>
                </a:cubicBezTo>
                <a:cubicBezTo>
                  <a:pt x="1822" y="12"/>
                  <a:pt x="1822" y="12"/>
                  <a:pt x="1822" y="12"/>
                </a:cubicBezTo>
                <a:cubicBezTo>
                  <a:pt x="1822" y="12"/>
                  <a:pt x="1822" y="12"/>
                  <a:pt x="1822" y="12"/>
                </a:cubicBezTo>
                <a:cubicBezTo>
                  <a:pt x="1825" y="13"/>
                  <a:pt x="1825" y="13"/>
                  <a:pt x="1825" y="13"/>
                </a:cubicBezTo>
                <a:cubicBezTo>
                  <a:pt x="1825" y="12"/>
                  <a:pt x="1825" y="12"/>
                  <a:pt x="1825" y="12"/>
                </a:cubicBezTo>
                <a:cubicBezTo>
                  <a:pt x="1830" y="12"/>
                  <a:pt x="1830" y="12"/>
                  <a:pt x="1830" y="12"/>
                </a:cubicBezTo>
                <a:cubicBezTo>
                  <a:pt x="1830" y="11"/>
                  <a:pt x="1830" y="11"/>
                  <a:pt x="1830" y="11"/>
                </a:cubicBezTo>
                <a:cubicBezTo>
                  <a:pt x="1843" y="11"/>
                  <a:pt x="1843" y="11"/>
                  <a:pt x="1843" y="11"/>
                </a:cubicBezTo>
                <a:cubicBezTo>
                  <a:pt x="1843" y="12"/>
                  <a:pt x="1843" y="12"/>
                  <a:pt x="1843" y="12"/>
                </a:cubicBezTo>
                <a:cubicBezTo>
                  <a:pt x="1856" y="12"/>
                  <a:pt x="1856" y="12"/>
                  <a:pt x="1856" y="12"/>
                </a:cubicBezTo>
                <a:cubicBezTo>
                  <a:pt x="1856" y="7"/>
                  <a:pt x="1856" y="7"/>
                  <a:pt x="1856" y="7"/>
                </a:cubicBezTo>
                <a:cubicBezTo>
                  <a:pt x="1865" y="12"/>
                  <a:pt x="1865" y="12"/>
                  <a:pt x="1865" y="12"/>
                </a:cubicBezTo>
                <a:cubicBezTo>
                  <a:pt x="1869" y="11"/>
                  <a:pt x="1869" y="11"/>
                  <a:pt x="1869" y="11"/>
                </a:cubicBezTo>
                <a:cubicBezTo>
                  <a:pt x="1869" y="9"/>
                  <a:pt x="1869" y="9"/>
                  <a:pt x="1869" y="9"/>
                </a:cubicBezTo>
                <a:cubicBezTo>
                  <a:pt x="1872" y="9"/>
                  <a:pt x="1872" y="9"/>
                  <a:pt x="1872" y="9"/>
                </a:cubicBezTo>
                <a:cubicBezTo>
                  <a:pt x="1872" y="8"/>
                  <a:pt x="1872" y="8"/>
                  <a:pt x="1872" y="8"/>
                </a:cubicBezTo>
                <a:cubicBezTo>
                  <a:pt x="1878" y="8"/>
                  <a:pt x="1878" y="8"/>
                  <a:pt x="1878" y="8"/>
                </a:cubicBezTo>
                <a:cubicBezTo>
                  <a:pt x="1879" y="8"/>
                  <a:pt x="1880" y="9"/>
                  <a:pt x="1882" y="9"/>
                </a:cubicBezTo>
                <a:cubicBezTo>
                  <a:pt x="1883" y="9"/>
                  <a:pt x="1885" y="9"/>
                  <a:pt x="1887" y="10"/>
                </a:cubicBezTo>
                <a:cubicBezTo>
                  <a:pt x="1890" y="11"/>
                  <a:pt x="1890" y="11"/>
                  <a:pt x="1890" y="11"/>
                </a:cubicBezTo>
                <a:cubicBezTo>
                  <a:pt x="1896" y="11"/>
                  <a:pt x="1896" y="11"/>
                  <a:pt x="1896" y="11"/>
                </a:cubicBezTo>
                <a:cubicBezTo>
                  <a:pt x="1896" y="12"/>
                  <a:pt x="1896" y="12"/>
                  <a:pt x="1896" y="12"/>
                </a:cubicBezTo>
                <a:cubicBezTo>
                  <a:pt x="1901" y="12"/>
                  <a:pt x="1901" y="12"/>
                  <a:pt x="1901" y="12"/>
                </a:cubicBezTo>
                <a:cubicBezTo>
                  <a:pt x="1901" y="13"/>
                  <a:pt x="1901" y="13"/>
                  <a:pt x="1901" y="13"/>
                </a:cubicBezTo>
                <a:cubicBezTo>
                  <a:pt x="1902" y="13"/>
                  <a:pt x="1902" y="13"/>
                  <a:pt x="1902" y="13"/>
                </a:cubicBezTo>
                <a:cubicBezTo>
                  <a:pt x="1907" y="13"/>
                  <a:pt x="1907" y="13"/>
                  <a:pt x="1907" y="13"/>
                </a:cubicBezTo>
                <a:cubicBezTo>
                  <a:pt x="1907" y="14"/>
                  <a:pt x="1907" y="14"/>
                  <a:pt x="1907" y="14"/>
                </a:cubicBezTo>
                <a:cubicBezTo>
                  <a:pt x="1909" y="14"/>
                  <a:pt x="1909" y="14"/>
                  <a:pt x="1909" y="14"/>
                </a:cubicBezTo>
                <a:cubicBezTo>
                  <a:pt x="1912" y="13"/>
                  <a:pt x="1912" y="13"/>
                  <a:pt x="1912" y="13"/>
                </a:cubicBezTo>
                <a:cubicBezTo>
                  <a:pt x="1912" y="12"/>
                  <a:pt x="1912" y="12"/>
                  <a:pt x="1912" y="12"/>
                </a:cubicBezTo>
                <a:cubicBezTo>
                  <a:pt x="1916" y="11"/>
                  <a:pt x="1916" y="11"/>
                  <a:pt x="1916" y="11"/>
                </a:cubicBezTo>
                <a:cubicBezTo>
                  <a:pt x="1917" y="11"/>
                  <a:pt x="1918" y="11"/>
                  <a:pt x="1919" y="11"/>
                </a:cubicBezTo>
                <a:cubicBezTo>
                  <a:pt x="1919" y="11"/>
                  <a:pt x="1920" y="11"/>
                  <a:pt x="1920" y="11"/>
                </a:cubicBezTo>
                <a:cubicBezTo>
                  <a:pt x="1920" y="10"/>
                  <a:pt x="1921" y="10"/>
                  <a:pt x="1921" y="10"/>
                </a:cubicBezTo>
                <a:cubicBezTo>
                  <a:pt x="1921" y="10"/>
                  <a:pt x="1921" y="10"/>
                  <a:pt x="1921" y="10"/>
                </a:cubicBezTo>
                <a:cubicBezTo>
                  <a:pt x="1921" y="8"/>
                  <a:pt x="1921" y="8"/>
                  <a:pt x="1921" y="8"/>
                </a:cubicBezTo>
                <a:cubicBezTo>
                  <a:pt x="1926" y="8"/>
                  <a:pt x="1926" y="8"/>
                  <a:pt x="1926" y="8"/>
                </a:cubicBezTo>
                <a:cubicBezTo>
                  <a:pt x="1927" y="6"/>
                  <a:pt x="1927" y="6"/>
                  <a:pt x="1927" y="6"/>
                </a:cubicBezTo>
                <a:cubicBezTo>
                  <a:pt x="1943" y="6"/>
                  <a:pt x="1943" y="6"/>
                  <a:pt x="1943" y="6"/>
                </a:cubicBezTo>
                <a:cubicBezTo>
                  <a:pt x="1945" y="8"/>
                  <a:pt x="1945" y="8"/>
                  <a:pt x="1945" y="8"/>
                </a:cubicBezTo>
                <a:cubicBezTo>
                  <a:pt x="1952" y="8"/>
                  <a:pt x="1952" y="8"/>
                  <a:pt x="1952" y="8"/>
                </a:cubicBezTo>
                <a:cubicBezTo>
                  <a:pt x="1952" y="9"/>
                  <a:pt x="1952" y="9"/>
                  <a:pt x="1952" y="9"/>
                </a:cubicBezTo>
                <a:cubicBezTo>
                  <a:pt x="1960" y="9"/>
                  <a:pt x="1960" y="9"/>
                  <a:pt x="1960" y="9"/>
                </a:cubicBezTo>
                <a:cubicBezTo>
                  <a:pt x="1960" y="14"/>
                  <a:pt x="1960" y="14"/>
                  <a:pt x="1960" y="14"/>
                </a:cubicBezTo>
                <a:cubicBezTo>
                  <a:pt x="1961" y="16"/>
                  <a:pt x="1961" y="16"/>
                  <a:pt x="1961" y="16"/>
                </a:cubicBezTo>
                <a:cubicBezTo>
                  <a:pt x="1964" y="25"/>
                  <a:pt x="1964" y="25"/>
                  <a:pt x="1964" y="25"/>
                </a:cubicBezTo>
                <a:cubicBezTo>
                  <a:pt x="1960" y="25"/>
                  <a:pt x="1960" y="25"/>
                  <a:pt x="1960" y="25"/>
                </a:cubicBezTo>
                <a:cubicBezTo>
                  <a:pt x="1960" y="28"/>
                  <a:pt x="1960" y="28"/>
                  <a:pt x="1960" y="28"/>
                </a:cubicBezTo>
                <a:cubicBezTo>
                  <a:pt x="1959" y="28"/>
                  <a:pt x="1959" y="28"/>
                  <a:pt x="1959" y="28"/>
                </a:cubicBezTo>
                <a:cubicBezTo>
                  <a:pt x="1958" y="42"/>
                  <a:pt x="1958" y="42"/>
                  <a:pt x="1958" y="42"/>
                </a:cubicBezTo>
                <a:cubicBezTo>
                  <a:pt x="1959" y="46"/>
                  <a:pt x="1959" y="46"/>
                  <a:pt x="1959" y="46"/>
                </a:cubicBezTo>
                <a:cubicBezTo>
                  <a:pt x="1959" y="47"/>
                  <a:pt x="1960" y="49"/>
                  <a:pt x="1958" y="52"/>
                </a:cubicBezTo>
                <a:cubicBezTo>
                  <a:pt x="1958" y="55"/>
                  <a:pt x="1958" y="55"/>
                  <a:pt x="1958" y="55"/>
                </a:cubicBezTo>
                <a:cubicBezTo>
                  <a:pt x="1959" y="58"/>
                  <a:pt x="1959" y="58"/>
                  <a:pt x="1959" y="58"/>
                </a:cubicBezTo>
                <a:cubicBezTo>
                  <a:pt x="1961" y="64"/>
                  <a:pt x="1960" y="70"/>
                  <a:pt x="1959" y="74"/>
                </a:cubicBezTo>
                <a:cubicBezTo>
                  <a:pt x="1959" y="75"/>
                  <a:pt x="1959" y="77"/>
                  <a:pt x="1959" y="78"/>
                </a:cubicBezTo>
                <a:cubicBezTo>
                  <a:pt x="1961" y="79"/>
                  <a:pt x="1961" y="79"/>
                  <a:pt x="1961" y="79"/>
                </a:cubicBezTo>
                <a:cubicBezTo>
                  <a:pt x="1962" y="87"/>
                  <a:pt x="1962" y="87"/>
                  <a:pt x="1962" y="87"/>
                </a:cubicBezTo>
                <a:cubicBezTo>
                  <a:pt x="1963" y="87"/>
                  <a:pt x="1963" y="87"/>
                  <a:pt x="1963" y="87"/>
                </a:cubicBezTo>
                <a:cubicBezTo>
                  <a:pt x="1963" y="90"/>
                  <a:pt x="1963" y="90"/>
                  <a:pt x="1963" y="90"/>
                </a:cubicBezTo>
                <a:cubicBezTo>
                  <a:pt x="1963" y="93"/>
                  <a:pt x="1963" y="93"/>
                  <a:pt x="1963" y="93"/>
                </a:cubicBezTo>
                <a:cubicBezTo>
                  <a:pt x="1963" y="94"/>
                  <a:pt x="1963" y="94"/>
                  <a:pt x="1963" y="94"/>
                </a:cubicBezTo>
                <a:cubicBezTo>
                  <a:pt x="1963" y="100"/>
                  <a:pt x="1963" y="100"/>
                  <a:pt x="1963" y="100"/>
                </a:cubicBezTo>
                <a:cubicBezTo>
                  <a:pt x="1962" y="100"/>
                  <a:pt x="1962" y="100"/>
                  <a:pt x="1962" y="100"/>
                </a:cubicBezTo>
                <a:cubicBezTo>
                  <a:pt x="1963" y="107"/>
                  <a:pt x="1963" y="107"/>
                  <a:pt x="1963" y="107"/>
                </a:cubicBezTo>
                <a:cubicBezTo>
                  <a:pt x="1960" y="107"/>
                  <a:pt x="1960" y="107"/>
                  <a:pt x="1960" y="107"/>
                </a:cubicBezTo>
                <a:cubicBezTo>
                  <a:pt x="1960" y="109"/>
                  <a:pt x="1960" y="109"/>
                  <a:pt x="1960" y="109"/>
                </a:cubicBezTo>
                <a:cubicBezTo>
                  <a:pt x="1960" y="109"/>
                  <a:pt x="1960" y="109"/>
                  <a:pt x="1960" y="109"/>
                </a:cubicBezTo>
                <a:cubicBezTo>
                  <a:pt x="1961" y="110"/>
                  <a:pt x="1961" y="110"/>
                  <a:pt x="1961" y="111"/>
                </a:cubicBezTo>
                <a:cubicBezTo>
                  <a:pt x="1962" y="112"/>
                  <a:pt x="1962" y="112"/>
                  <a:pt x="1962" y="112"/>
                </a:cubicBezTo>
                <a:cubicBezTo>
                  <a:pt x="1963" y="112"/>
                  <a:pt x="1963" y="112"/>
                  <a:pt x="1963" y="112"/>
                </a:cubicBezTo>
                <a:cubicBezTo>
                  <a:pt x="1963" y="125"/>
                  <a:pt x="1963" y="125"/>
                  <a:pt x="1963" y="125"/>
                </a:cubicBezTo>
                <a:cubicBezTo>
                  <a:pt x="1962" y="125"/>
                  <a:pt x="1962" y="125"/>
                  <a:pt x="1962" y="125"/>
                </a:cubicBezTo>
                <a:cubicBezTo>
                  <a:pt x="1962" y="127"/>
                  <a:pt x="1962" y="127"/>
                  <a:pt x="1962" y="127"/>
                </a:cubicBezTo>
                <a:cubicBezTo>
                  <a:pt x="1963" y="133"/>
                  <a:pt x="1963" y="133"/>
                  <a:pt x="1963" y="133"/>
                </a:cubicBezTo>
                <a:cubicBezTo>
                  <a:pt x="1962" y="133"/>
                  <a:pt x="1962" y="133"/>
                  <a:pt x="1962" y="133"/>
                </a:cubicBezTo>
                <a:cubicBezTo>
                  <a:pt x="1963" y="135"/>
                  <a:pt x="1963" y="135"/>
                  <a:pt x="1963" y="135"/>
                </a:cubicBezTo>
                <a:cubicBezTo>
                  <a:pt x="1965" y="135"/>
                  <a:pt x="1965" y="135"/>
                  <a:pt x="1965" y="135"/>
                </a:cubicBezTo>
                <a:cubicBezTo>
                  <a:pt x="1962" y="141"/>
                  <a:pt x="1962" y="141"/>
                  <a:pt x="1962" y="141"/>
                </a:cubicBezTo>
                <a:cubicBezTo>
                  <a:pt x="1961" y="145"/>
                  <a:pt x="1961" y="145"/>
                  <a:pt x="1961" y="145"/>
                </a:cubicBezTo>
                <a:cubicBezTo>
                  <a:pt x="1962" y="145"/>
                  <a:pt x="1962" y="145"/>
                  <a:pt x="1962" y="145"/>
                </a:cubicBezTo>
                <a:cubicBezTo>
                  <a:pt x="1962" y="172"/>
                  <a:pt x="1962" y="172"/>
                  <a:pt x="1962" y="172"/>
                </a:cubicBezTo>
                <a:cubicBezTo>
                  <a:pt x="1963" y="179"/>
                  <a:pt x="1963" y="179"/>
                  <a:pt x="1963" y="179"/>
                </a:cubicBezTo>
                <a:cubicBezTo>
                  <a:pt x="1960" y="179"/>
                  <a:pt x="1960" y="179"/>
                  <a:pt x="1960" y="179"/>
                </a:cubicBezTo>
                <a:cubicBezTo>
                  <a:pt x="1959" y="185"/>
                  <a:pt x="1959" y="185"/>
                  <a:pt x="1959" y="185"/>
                </a:cubicBezTo>
                <a:cubicBezTo>
                  <a:pt x="1960" y="185"/>
                  <a:pt x="1960" y="185"/>
                  <a:pt x="1960" y="185"/>
                </a:cubicBezTo>
                <a:cubicBezTo>
                  <a:pt x="1959" y="192"/>
                  <a:pt x="1959" y="192"/>
                  <a:pt x="1959" y="192"/>
                </a:cubicBezTo>
                <a:cubicBezTo>
                  <a:pt x="1959" y="192"/>
                  <a:pt x="1959" y="192"/>
                  <a:pt x="1959" y="192"/>
                </a:cubicBezTo>
                <a:cubicBezTo>
                  <a:pt x="1959" y="195"/>
                  <a:pt x="1959" y="195"/>
                  <a:pt x="1959" y="195"/>
                </a:cubicBezTo>
                <a:cubicBezTo>
                  <a:pt x="1961" y="195"/>
                  <a:pt x="1961" y="195"/>
                  <a:pt x="1961" y="195"/>
                </a:cubicBezTo>
                <a:cubicBezTo>
                  <a:pt x="1958" y="219"/>
                  <a:pt x="1958" y="219"/>
                  <a:pt x="1958" y="219"/>
                </a:cubicBezTo>
                <a:cubicBezTo>
                  <a:pt x="1958" y="224"/>
                  <a:pt x="1958" y="224"/>
                  <a:pt x="1958" y="224"/>
                </a:cubicBezTo>
                <a:cubicBezTo>
                  <a:pt x="1959" y="224"/>
                  <a:pt x="1959" y="224"/>
                  <a:pt x="1959" y="224"/>
                </a:cubicBezTo>
                <a:cubicBezTo>
                  <a:pt x="1959" y="237"/>
                  <a:pt x="1959" y="237"/>
                  <a:pt x="1959" y="237"/>
                </a:cubicBezTo>
                <a:cubicBezTo>
                  <a:pt x="1958" y="237"/>
                  <a:pt x="1958" y="237"/>
                  <a:pt x="1958" y="237"/>
                </a:cubicBezTo>
                <a:cubicBezTo>
                  <a:pt x="1957" y="241"/>
                  <a:pt x="1958" y="246"/>
                  <a:pt x="1958" y="248"/>
                </a:cubicBezTo>
                <a:cubicBezTo>
                  <a:pt x="1962" y="250"/>
                  <a:pt x="1962" y="250"/>
                  <a:pt x="1962" y="250"/>
                </a:cubicBezTo>
                <a:cubicBezTo>
                  <a:pt x="1960" y="271"/>
                  <a:pt x="1960" y="271"/>
                  <a:pt x="1960" y="271"/>
                </a:cubicBezTo>
                <a:cubicBezTo>
                  <a:pt x="1959" y="271"/>
                  <a:pt x="1959" y="271"/>
                  <a:pt x="1959" y="271"/>
                </a:cubicBezTo>
                <a:cubicBezTo>
                  <a:pt x="1959" y="283"/>
                  <a:pt x="1959" y="283"/>
                  <a:pt x="1959" y="283"/>
                </a:cubicBezTo>
                <a:cubicBezTo>
                  <a:pt x="1958" y="283"/>
                  <a:pt x="1958" y="283"/>
                  <a:pt x="1958" y="283"/>
                </a:cubicBezTo>
                <a:cubicBezTo>
                  <a:pt x="1958" y="294"/>
                  <a:pt x="1958" y="294"/>
                  <a:pt x="1958" y="294"/>
                </a:cubicBezTo>
                <a:cubicBezTo>
                  <a:pt x="1958" y="294"/>
                  <a:pt x="1958" y="294"/>
                  <a:pt x="1958" y="295"/>
                </a:cubicBezTo>
                <a:cubicBezTo>
                  <a:pt x="1958" y="299"/>
                  <a:pt x="1958" y="299"/>
                  <a:pt x="1958" y="299"/>
                </a:cubicBezTo>
                <a:cubicBezTo>
                  <a:pt x="1959" y="299"/>
                  <a:pt x="1959" y="299"/>
                  <a:pt x="1959" y="299"/>
                </a:cubicBezTo>
                <a:cubicBezTo>
                  <a:pt x="1959" y="312"/>
                  <a:pt x="1959" y="312"/>
                  <a:pt x="1959" y="312"/>
                </a:cubicBezTo>
                <a:cubicBezTo>
                  <a:pt x="1958" y="312"/>
                  <a:pt x="1958" y="312"/>
                  <a:pt x="1958" y="312"/>
                </a:cubicBezTo>
                <a:cubicBezTo>
                  <a:pt x="1958" y="325"/>
                  <a:pt x="1958" y="325"/>
                  <a:pt x="1958" y="325"/>
                </a:cubicBezTo>
                <a:cubicBezTo>
                  <a:pt x="1959" y="325"/>
                  <a:pt x="1959" y="325"/>
                  <a:pt x="1959" y="325"/>
                </a:cubicBezTo>
                <a:cubicBezTo>
                  <a:pt x="1959" y="330"/>
                  <a:pt x="1959" y="330"/>
                  <a:pt x="1959" y="330"/>
                </a:cubicBezTo>
                <a:cubicBezTo>
                  <a:pt x="1960" y="334"/>
                  <a:pt x="1960" y="334"/>
                  <a:pt x="1960" y="334"/>
                </a:cubicBezTo>
                <a:cubicBezTo>
                  <a:pt x="1961" y="337"/>
                  <a:pt x="1960" y="341"/>
                  <a:pt x="1958" y="346"/>
                </a:cubicBezTo>
                <a:cubicBezTo>
                  <a:pt x="1958" y="346"/>
                  <a:pt x="1958" y="347"/>
                  <a:pt x="1958" y="347"/>
                </a:cubicBezTo>
                <a:cubicBezTo>
                  <a:pt x="1958" y="365"/>
                  <a:pt x="1958" y="365"/>
                  <a:pt x="1958" y="365"/>
                </a:cubicBezTo>
                <a:cubicBezTo>
                  <a:pt x="1959" y="366"/>
                  <a:pt x="1959" y="366"/>
                  <a:pt x="1959" y="366"/>
                </a:cubicBezTo>
                <a:cubicBezTo>
                  <a:pt x="1960" y="368"/>
                  <a:pt x="1960" y="368"/>
                  <a:pt x="1960" y="368"/>
                </a:cubicBezTo>
                <a:cubicBezTo>
                  <a:pt x="1961" y="371"/>
                  <a:pt x="1961" y="374"/>
                  <a:pt x="1961" y="379"/>
                </a:cubicBezTo>
                <a:cubicBezTo>
                  <a:pt x="1961" y="380"/>
                  <a:pt x="1960" y="381"/>
                  <a:pt x="1960" y="383"/>
                </a:cubicBezTo>
                <a:cubicBezTo>
                  <a:pt x="1960" y="383"/>
                  <a:pt x="1960" y="383"/>
                  <a:pt x="1960" y="383"/>
                </a:cubicBezTo>
                <a:cubicBezTo>
                  <a:pt x="1960" y="387"/>
                  <a:pt x="1960" y="387"/>
                  <a:pt x="1960" y="387"/>
                </a:cubicBezTo>
                <a:cubicBezTo>
                  <a:pt x="1962" y="387"/>
                  <a:pt x="1962" y="387"/>
                  <a:pt x="1962" y="387"/>
                </a:cubicBezTo>
                <a:cubicBezTo>
                  <a:pt x="1962" y="390"/>
                  <a:pt x="1962" y="390"/>
                  <a:pt x="1962" y="390"/>
                </a:cubicBezTo>
                <a:cubicBezTo>
                  <a:pt x="1963" y="390"/>
                  <a:pt x="1963" y="390"/>
                  <a:pt x="1963" y="390"/>
                </a:cubicBezTo>
                <a:cubicBezTo>
                  <a:pt x="1963" y="404"/>
                  <a:pt x="1963" y="404"/>
                  <a:pt x="1963" y="404"/>
                </a:cubicBezTo>
                <a:cubicBezTo>
                  <a:pt x="1962" y="404"/>
                  <a:pt x="1962" y="404"/>
                  <a:pt x="1962" y="404"/>
                </a:cubicBezTo>
                <a:cubicBezTo>
                  <a:pt x="1962" y="406"/>
                  <a:pt x="1962" y="406"/>
                  <a:pt x="1962" y="406"/>
                </a:cubicBezTo>
                <a:cubicBezTo>
                  <a:pt x="1962" y="407"/>
                  <a:pt x="1962" y="408"/>
                  <a:pt x="1962" y="409"/>
                </a:cubicBezTo>
                <a:cubicBezTo>
                  <a:pt x="1962" y="409"/>
                  <a:pt x="1962" y="409"/>
                  <a:pt x="1962" y="409"/>
                </a:cubicBezTo>
                <a:cubicBezTo>
                  <a:pt x="1961" y="409"/>
                  <a:pt x="1961" y="410"/>
                  <a:pt x="1961" y="410"/>
                </a:cubicBezTo>
                <a:cubicBezTo>
                  <a:pt x="1960" y="415"/>
                  <a:pt x="1960" y="415"/>
                  <a:pt x="1960" y="415"/>
                </a:cubicBezTo>
                <a:cubicBezTo>
                  <a:pt x="1960" y="421"/>
                  <a:pt x="1960" y="421"/>
                  <a:pt x="1960" y="421"/>
                </a:cubicBezTo>
                <a:cubicBezTo>
                  <a:pt x="1959" y="421"/>
                  <a:pt x="1959" y="421"/>
                  <a:pt x="1959" y="421"/>
                </a:cubicBezTo>
                <a:cubicBezTo>
                  <a:pt x="1959" y="428"/>
                  <a:pt x="1959" y="428"/>
                  <a:pt x="1959" y="428"/>
                </a:cubicBezTo>
                <a:cubicBezTo>
                  <a:pt x="1958" y="428"/>
                  <a:pt x="1958" y="428"/>
                  <a:pt x="1958" y="428"/>
                </a:cubicBezTo>
                <a:cubicBezTo>
                  <a:pt x="1958" y="434"/>
                  <a:pt x="1958" y="434"/>
                  <a:pt x="1958" y="434"/>
                </a:cubicBezTo>
                <a:cubicBezTo>
                  <a:pt x="1959" y="434"/>
                  <a:pt x="1959" y="434"/>
                  <a:pt x="1959" y="434"/>
                </a:cubicBezTo>
                <a:cubicBezTo>
                  <a:pt x="1959" y="440"/>
                  <a:pt x="1959" y="440"/>
                  <a:pt x="1959" y="440"/>
                </a:cubicBezTo>
                <a:cubicBezTo>
                  <a:pt x="1961" y="441"/>
                  <a:pt x="1961" y="441"/>
                  <a:pt x="1961" y="441"/>
                </a:cubicBezTo>
                <a:cubicBezTo>
                  <a:pt x="1961" y="443"/>
                  <a:pt x="1961" y="443"/>
                  <a:pt x="1961" y="443"/>
                </a:cubicBezTo>
                <a:cubicBezTo>
                  <a:pt x="1962" y="445"/>
                  <a:pt x="1962" y="448"/>
                  <a:pt x="1960" y="450"/>
                </a:cubicBezTo>
                <a:cubicBezTo>
                  <a:pt x="1960" y="451"/>
                  <a:pt x="1960" y="451"/>
                  <a:pt x="1961" y="452"/>
                </a:cubicBezTo>
                <a:cubicBezTo>
                  <a:pt x="1961" y="453"/>
                  <a:pt x="1961" y="454"/>
                  <a:pt x="1961" y="456"/>
                </a:cubicBezTo>
                <a:cubicBezTo>
                  <a:pt x="1963" y="462"/>
                  <a:pt x="1963" y="462"/>
                  <a:pt x="1963" y="462"/>
                </a:cubicBezTo>
                <a:cubicBezTo>
                  <a:pt x="1960" y="462"/>
                  <a:pt x="1960" y="462"/>
                  <a:pt x="1960" y="462"/>
                </a:cubicBezTo>
                <a:cubicBezTo>
                  <a:pt x="1960" y="465"/>
                  <a:pt x="1960" y="468"/>
                  <a:pt x="1960" y="471"/>
                </a:cubicBezTo>
                <a:cubicBezTo>
                  <a:pt x="1960" y="477"/>
                  <a:pt x="1960" y="482"/>
                  <a:pt x="1960" y="486"/>
                </a:cubicBezTo>
                <a:cubicBezTo>
                  <a:pt x="1960" y="487"/>
                  <a:pt x="1960" y="487"/>
                  <a:pt x="1960" y="487"/>
                </a:cubicBezTo>
                <a:cubicBezTo>
                  <a:pt x="1960" y="505"/>
                  <a:pt x="1960" y="505"/>
                  <a:pt x="1960" y="505"/>
                </a:cubicBezTo>
                <a:cubicBezTo>
                  <a:pt x="1965" y="520"/>
                  <a:pt x="1965" y="520"/>
                  <a:pt x="1965" y="520"/>
                </a:cubicBezTo>
                <a:cubicBezTo>
                  <a:pt x="1961" y="520"/>
                  <a:pt x="1961" y="520"/>
                  <a:pt x="1961" y="520"/>
                </a:cubicBezTo>
                <a:cubicBezTo>
                  <a:pt x="1956" y="543"/>
                  <a:pt x="1956" y="543"/>
                  <a:pt x="1956" y="543"/>
                </a:cubicBezTo>
                <a:cubicBezTo>
                  <a:pt x="1957" y="544"/>
                  <a:pt x="1957" y="546"/>
                  <a:pt x="1957" y="548"/>
                </a:cubicBezTo>
                <a:cubicBezTo>
                  <a:pt x="1956" y="551"/>
                  <a:pt x="1956" y="551"/>
                  <a:pt x="1956" y="551"/>
                </a:cubicBezTo>
                <a:cubicBezTo>
                  <a:pt x="1959" y="553"/>
                  <a:pt x="1959" y="553"/>
                  <a:pt x="1959" y="553"/>
                </a:cubicBezTo>
                <a:cubicBezTo>
                  <a:pt x="1959" y="559"/>
                  <a:pt x="1959" y="559"/>
                  <a:pt x="1959" y="559"/>
                </a:cubicBezTo>
                <a:cubicBezTo>
                  <a:pt x="1959" y="561"/>
                  <a:pt x="1959" y="561"/>
                  <a:pt x="1959" y="561"/>
                </a:cubicBezTo>
                <a:cubicBezTo>
                  <a:pt x="1958" y="561"/>
                  <a:pt x="1958" y="564"/>
                  <a:pt x="1958" y="566"/>
                </a:cubicBezTo>
                <a:cubicBezTo>
                  <a:pt x="1958" y="568"/>
                  <a:pt x="1959" y="571"/>
                  <a:pt x="1958" y="573"/>
                </a:cubicBezTo>
                <a:cubicBezTo>
                  <a:pt x="1961" y="573"/>
                  <a:pt x="1961" y="573"/>
                  <a:pt x="1961" y="573"/>
                </a:cubicBezTo>
                <a:cubicBezTo>
                  <a:pt x="1960" y="578"/>
                  <a:pt x="1960" y="578"/>
                  <a:pt x="1960" y="578"/>
                </a:cubicBezTo>
                <a:cubicBezTo>
                  <a:pt x="1958" y="601"/>
                  <a:pt x="1958" y="601"/>
                  <a:pt x="1958" y="601"/>
                </a:cubicBezTo>
                <a:cubicBezTo>
                  <a:pt x="1959" y="614"/>
                  <a:pt x="1959" y="614"/>
                  <a:pt x="1959" y="614"/>
                </a:cubicBezTo>
                <a:cubicBezTo>
                  <a:pt x="1958" y="614"/>
                  <a:pt x="1958" y="614"/>
                  <a:pt x="1958" y="614"/>
                </a:cubicBezTo>
                <a:cubicBezTo>
                  <a:pt x="1958" y="620"/>
                  <a:pt x="1958" y="620"/>
                  <a:pt x="1958" y="620"/>
                </a:cubicBezTo>
                <a:cubicBezTo>
                  <a:pt x="1959" y="620"/>
                  <a:pt x="1959" y="620"/>
                  <a:pt x="1959" y="620"/>
                </a:cubicBezTo>
                <a:cubicBezTo>
                  <a:pt x="1959" y="624"/>
                  <a:pt x="1959" y="624"/>
                  <a:pt x="1959" y="624"/>
                </a:cubicBezTo>
                <a:cubicBezTo>
                  <a:pt x="1961" y="624"/>
                  <a:pt x="1961" y="624"/>
                  <a:pt x="1961" y="624"/>
                </a:cubicBezTo>
                <a:cubicBezTo>
                  <a:pt x="1959" y="638"/>
                  <a:pt x="1959" y="638"/>
                  <a:pt x="1959" y="638"/>
                </a:cubicBezTo>
                <a:cubicBezTo>
                  <a:pt x="1959" y="638"/>
                  <a:pt x="1960" y="639"/>
                  <a:pt x="1960" y="640"/>
                </a:cubicBezTo>
                <a:cubicBezTo>
                  <a:pt x="1960" y="643"/>
                  <a:pt x="1961" y="648"/>
                  <a:pt x="1960" y="652"/>
                </a:cubicBezTo>
                <a:cubicBezTo>
                  <a:pt x="1959" y="656"/>
                  <a:pt x="1959" y="656"/>
                  <a:pt x="1959" y="656"/>
                </a:cubicBezTo>
                <a:cubicBezTo>
                  <a:pt x="1959" y="672"/>
                  <a:pt x="1959" y="672"/>
                  <a:pt x="1959" y="672"/>
                </a:cubicBezTo>
                <a:cubicBezTo>
                  <a:pt x="1959" y="672"/>
                  <a:pt x="1959" y="672"/>
                  <a:pt x="1959" y="672"/>
                </a:cubicBezTo>
                <a:cubicBezTo>
                  <a:pt x="1960" y="680"/>
                  <a:pt x="1960" y="680"/>
                  <a:pt x="1960" y="680"/>
                </a:cubicBezTo>
                <a:cubicBezTo>
                  <a:pt x="1958" y="680"/>
                  <a:pt x="1958" y="680"/>
                  <a:pt x="1958" y="680"/>
                </a:cubicBezTo>
                <a:cubicBezTo>
                  <a:pt x="1958" y="685"/>
                  <a:pt x="1958" y="685"/>
                  <a:pt x="1958" y="685"/>
                </a:cubicBezTo>
                <a:cubicBezTo>
                  <a:pt x="1957" y="685"/>
                  <a:pt x="1957" y="685"/>
                  <a:pt x="1957" y="685"/>
                </a:cubicBezTo>
                <a:cubicBezTo>
                  <a:pt x="1957" y="696"/>
                  <a:pt x="1957" y="696"/>
                  <a:pt x="1957" y="696"/>
                </a:cubicBezTo>
                <a:cubicBezTo>
                  <a:pt x="1957" y="696"/>
                  <a:pt x="1957" y="696"/>
                  <a:pt x="1957" y="696"/>
                </a:cubicBezTo>
                <a:cubicBezTo>
                  <a:pt x="1956" y="700"/>
                  <a:pt x="1956" y="700"/>
                  <a:pt x="1956" y="700"/>
                </a:cubicBezTo>
                <a:cubicBezTo>
                  <a:pt x="1961" y="704"/>
                  <a:pt x="1961" y="711"/>
                  <a:pt x="1961" y="716"/>
                </a:cubicBezTo>
                <a:cubicBezTo>
                  <a:pt x="1960" y="721"/>
                  <a:pt x="1960" y="721"/>
                  <a:pt x="1960" y="721"/>
                </a:cubicBezTo>
                <a:cubicBezTo>
                  <a:pt x="1964" y="723"/>
                  <a:pt x="1964" y="723"/>
                  <a:pt x="1964" y="723"/>
                </a:cubicBezTo>
                <a:cubicBezTo>
                  <a:pt x="1962" y="727"/>
                  <a:pt x="1962" y="727"/>
                  <a:pt x="1962" y="727"/>
                </a:cubicBezTo>
                <a:cubicBezTo>
                  <a:pt x="1959" y="737"/>
                  <a:pt x="1958" y="743"/>
                  <a:pt x="1958" y="756"/>
                </a:cubicBezTo>
                <a:cubicBezTo>
                  <a:pt x="1958" y="758"/>
                  <a:pt x="1958" y="758"/>
                  <a:pt x="1958" y="758"/>
                </a:cubicBezTo>
                <a:cubicBezTo>
                  <a:pt x="1959" y="758"/>
                  <a:pt x="1959" y="758"/>
                  <a:pt x="1959" y="758"/>
                </a:cubicBezTo>
                <a:cubicBezTo>
                  <a:pt x="1959" y="762"/>
                  <a:pt x="1959" y="762"/>
                  <a:pt x="1959" y="762"/>
                </a:cubicBezTo>
                <a:cubicBezTo>
                  <a:pt x="1962" y="762"/>
                  <a:pt x="1962" y="762"/>
                  <a:pt x="1962" y="762"/>
                </a:cubicBezTo>
                <a:cubicBezTo>
                  <a:pt x="1959" y="774"/>
                  <a:pt x="1959" y="774"/>
                  <a:pt x="1959" y="774"/>
                </a:cubicBezTo>
                <a:cubicBezTo>
                  <a:pt x="1962" y="774"/>
                  <a:pt x="1962" y="774"/>
                  <a:pt x="1962" y="774"/>
                </a:cubicBezTo>
                <a:cubicBezTo>
                  <a:pt x="1959" y="805"/>
                  <a:pt x="1959" y="805"/>
                  <a:pt x="1959" y="805"/>
                </a:cubicBezTo>
                <a:cubicBezTo>
                  <a:pt x="1959" y="805"/>
                  <a:pt x="1959" y="805"/>
                  <a:pt x="1959" y="805"/>
                </a:cubicBezTo>
                <a:cubicBezTo>
                  <a:pt x="1959" y="813"/>
                  <a:pt x="1959" y="813"/>
                  <a:pt x="1959" y="813"/>
                </a:cubicBezTo>
                <a:cubicBezTo>
                  <a:pt x="1960" y="813"/>
                  <a:pt x="1960" y="813"/>
                  <a:pt x="1960" y="813"/>
                </a:cubicBezTo>
                <a:cubicBezTo>
                  <a:pt x="1960" y="818"/>
                  <a:pt x="1960" y="818"/>
                  <a:pt x="1960" y="818"/>
                </a:cubicBezTo>
                <a:cubicBezTo>
                  <a:pt x="1961" y="820"/>
                  <a:pt x="1960" y="822"/>
                  <a:pt x="1960" y="823"/>
                </a:cubicBezTo>
                <a:cubicBezTo>
                  <a:pt x="1961" y="830"/>
                  <a:pt x="1961" y="830"/>
                  <a:pt x="1961" y="830"/>
                </a:cubicBezTo>
                <a:cubicBezTo>
                  <a:pt x="1963" y="837"/>
                  <a:pt x="1964" y="842"/>
                  <a:pt x="1962" y="846"/>
                </a:cubicBezTo>
                <a:cubicBezTo>
                  <a:pt x="1961" y="850"/>
                  <a:pt x="1961" y="850"/>
                  <a:pt x="1961" y="850"/>
                </a:cubicBezTo>
                <a:cubicBezTo>
                  <a:pt x="1960" y="850"/>
                  <a:pt x="1960" y="850"/>
                  <a:pt x="1960" y="850"/>
                </a:cubicBezTo>
                <a:cubicBezTo>
                  <a:pt x="1960" y="852"/>
                  <a:pt x="1960" y="852"/>
                  <a:pt x="1960" y="852"/>
                </a:cubicBezTo>
                <a:cubicBezTo>
                  <a:pt x="1958" y="853"/>
                  <a:pt x="1958" y="853"/>
                  <a:pt x="1958" y="853"/>
                </a:cubicBezTo>
                <a:cubicBezTo>
                  <a:pt x="1958" y="864"/>
                  <a:pt x="1958" y="864"/>
                  <a:pt x="1958" y="864"/>
                </a:cubicBezTo>
                <a:cubicBezTo>
                  <a:pt x="1957" y="864"/>
                  <a:pt x="1957" y="864"/>
                  <a:pt x="1957" y="864"/>
                </a:cubicBezTo>
                <a:cubicBezTo>
                  <a:pt x="1957" y="868"/>
                  <a:pt x="1957" y="868"/>
                  <a:pt x="1957" y="868"/>
                </a:cubicBezTo>
                <a:cubicBezTo>
                  <a:pt x="1955" y="868"/>
                  <a:pt x="1955" y="868"/>
                  <a:pt x="1955" y="868"/>
                </a:cubicBezTo>
                <a:cubicBezTo>
                  <a:pt x="1955" y="871"/>
                  <a:pt x="1955" y="876"/>
                  <a:pt x="1955" y="878"/>
                </a:cubicBezTo>
                <a:cubicBezTo>
                  <a:pt x="1960" y="882"/>
                  <a:pt x="1960" y="882"/>
                  <a:pt x="1960" y="882"/>
                </a:cubicBezTo>
                <a:cubicBezTo>
                  <a:pt x="1958" y="896"/>
                  <a:pt x="1958" y="896"/>
                  <a:pt x="1958" y="896"/>
                </a:cubicBezTo>
                <a:cubicBezTo>
                  <a:pt x="1959" y="897"/>
                  <a:pt x="1959" y="897"/>
                  <a:pt x="1959" y="897"/>
                </a:cubicBezTo>
                <a:cubicBezTo>
                  <a:pt x="1958" y="921"/>
                  <a:pt x="1958" y="921"/>
                  <a:pt x="1958" y="921"/>
                </a:cubicBezTo>
                <a:cubicBezTo>
                  <a:pt x="1959" y="921"/>
                  <a:pt x="1959" y="921"/>
                  <a:pt x="1959" y="921"/>
                </a:cubicBezTo>
                <a:cubicBezTo>
                  <a:pt x="1959" y="923"/>
                  <a:pt x="1959" y="923"/>
                  <a:pt x="1959" y="923"/>
                </a:cubicBezTo>
                <a:cubicBezTo>
                  <a:pt x="1960" y="923"/>
                  <a:pt x="1960" y="923"/>
                  <a:pt x="1960" y="923"/>
                </a:cubicBezTo>
                <a:cubicBezTo>
                  <a:pt x="1960" y="931"/>
                  <a:pt x="1960" y="931"/>
                  <a:pt x="1960" y="931"/>
                </a:cubicBezTo>
                <a:cubicBezTo>
                  <a:pt x="1962" y="931"/>
                  <a:pt x="1962" y="931"/>
                  <a:pt x="1962" y="931"/>
                </a:cubicBezTo>
                <a:cubicBezTo>
                  <a:pt x="1962" y="945"/>
                  <a:pt x="1962" y="945"/>
                  <a:pt x="1962" y="945"/>
                </a:cubicBezTo>
                <a:cubicBezTo>
                  <a:pt x="1960" y="945"/>
                  <a:pt x="1960" y="945"/>
                  <a:pt x="1960" y="945"/>
                </a:cubicBezTo>
                <a:cubicBezTo>
                  <a:pt x="1960" y="947"/>
                  <a:pt x="1960" y="947"/>
                  <a:pt x="1960" y="947"/>
                </a:cubicBezTo>
                <a:cubicBezTo>
                  <a:pt x="1962" y="947"/>
                  <a:pt x="1962" y="947"/>
                  <a:pt x="1962" y="947"/>
                </a:cubicBezTo>
                <a:cubicBezTo>
                  <a:pt x="1962" y="969"/>
                  <a:pt x="1962" y="969"/>
                  <a:pt x="1962" y="969"/>
                </a:cubicBezTo>
                <a:cubicBezTo>
                  <a:pt x="1960" y="969"/>
                  <a:pt x="1960" y="969"/>
                  <a:pt x="1960" y="969"/>
                </a:cubicBezTo>
                <a:cubicBezTo>
                  <a:pt x="1960" y="970"/>
                  <a:pt x="1960" y="970"/>
                  <a:pt x="1960" y="970"/>
                </a:cubicBezTo>
                <a:cubicBezTo>
                  <a:pt x="1961" y="970"/>
                  <a:pt x="1961" y="970"/>
                  <a:pt x="1961" y="970"/>
                </a:cubicBezTo>
                <a:cubicBezTo>
                  <a:pt x="1959" y="1006"/>
                  <a:pt x="1959" y="1006"/>
                  <a:pt x="1959" y="1006"/>
                </a:cubicBezTo>
                <a:cubicBezTo>
                  <a:pt x="1958" y="1006"/>
                  <a:pt x="1958" y="1006"/>
                  <a:pt x="1958" y="1006"/>
                </a:cubicBezTo>
                <a:cubicBezTo>
                  <a:pt x="1958" y="1007"/>
                  <a:pt x="1958" y="1008"/>
                  <a:pt x="1958" y="1008"/>
                </a:cubicBezTo>
                <a:cubicBezTo>
                  <a:pt x="1958" y="1009"/>
                  <a:pt x="1958" y="1009"/>
                  <a:pt x="1958" y="1010"/>
                </a:cubicBezTo>
                <a:cubicBezTo>
                  <a:pt x="1959" y="1010"/>
                  <a:pt x="1959" y="1010"/>
                  <a:pt x="1959" y="1010"/>
                </a:cubicBezTo>
                <a:cubicBezTo>
                  <a:pt x="1959" y="1014"/>
                  <a:pt x="1959" y="1014"/>
                  <a:pt x="1959" y="1014"/>
                </a:cubicBezTo>
                <a:cubicBezTo>
                  <a:pt x="1960" y="1014"/>
                  <a:pt x="1960" y="1014"/>
                  <a:pt x="1960" y="1014"/>
                </a:cubicBezTo>
                <a:cubicBezTo>
                  <a:pt x="1960" y="1035"/>
                  <a:pt x="1960" y="1035"/>
                  <a:pt x="1960" y="1035"/>
                </a:cubicBezTo>
                <a:cubicBezTo>
                  <a:pt x="1962" y="1042"/>
                  <a:pt x="1962" y="1042"/>
                  <a:pt x="1962" y="1042"/>
                </a:cubicBezTo>
                <a:cubicBezTo>
                  <a:pt x="1959" y="1042"/>
                  <a:pt x="1959" y="1042"/>
                  <a:pt x="1959" y="1042"/>
                </a:cubicBezTo>
                <a:cubicBezTo>
                  <a:pt x="1959" y="1043"/>
                  <a:pt x="1959" y="1044"/>
                  <a:pt x="1958" y="1046"/>
                </a:cubicBezTo>
                <a:cubicBezTo>
                  <a:pt x="1959" y="1047"/>
                  <a:pt x="1960" y="1050"/>
                  <a:pt x="1959" y="1053"/>
                </a:cubicBezTo>
                <a:cubicBezTo>
                  <a:pt x="1958" y="1058"/>
                  <a:pt x="1958" y="1058"/>
                  <a:pt x="1958" y="1058"/>
                </a:cubicBezTo>
                <a:cubicBezTo>
                  <a:pt x="1958" y="1058"/>
                  <a:pt x="1958" y="1058"/>
                  <a:pt x="1958" y="1058"/>
                </a:cubicBezTo>
                <a:cubicBezTo>
                  <a:pt x="1957" y="1063"/>
                  <a:pt x="1957" y="1063"/>
                  <a:pt x="1957" y="1063"/>
                </a:cubicBezTo>
                <a:cubicBezTo>
                  <a:pt x="1958" y="1063"/>
                  <a:pt x="1958" y="1063"/>
                  <a:pt x="1958" y="1063"/>
                </a:cubicBezTo>
                <a:cubicBezTo>
                  <a:pt x="1958" y="1069"/>
                  <a:pt x="1958" y="1069"/>
                  <a:pt x="1958" y="1069"/>
                </a:cubicBezTo>
                <a:cubicBezTo>
                  <a:pt x="1959" y="1069"/>
                  <a:pt x="1959" y="1069"/>
                  <a:pt x="1959" y="1069"/>
                </a:cubicBezTo>
                <a:cubicBezTo>
                  <a:pt x="1959" y="1082"/>
                  <a:pt x="1959" y="1082"/>
                  <a:pt x="1959" y="1082"/>
                </a:cubicBezTo>
                <a:cubicBezTo>
                  <a:pt x="1958" y="1082"/>
                  <a:pt x="1958" y="1082"/>
                  <a:pt x="1958" y="1082"/>
                </a:cubicBezTo>
                <a:cubicBezTo>
                  <a:pt x="1958" y="1097"/>
                  <a:pt x="1958" y="1097"/>
                  <a:pt x="1958" y="1097"/>
                </a:cubicBezTo>
                <a:cubicBezTo>
                  <a:pt x="1962" y="1097"/>
                  <a:pt x="1962" y="1097"/>
                  <a:pt x="1962" y="1097"/>
                </a:cubicBezTo>
                <a:cubicBezTo>
                  <a:pt x="1958" y="1106"/>
                  <a:pt x="1958" y="1106"/>
                  <a:pt x="1958" y="1106"/>
                </a:cubicBezTo>
                <a:cubicBezTo>
                  <a:pt x="1959" y="1111"/>
                  <a:pt x="1959" y="1111"/>
                  <a:pt x="1959" y="1111"/>
                </a:cubicBezTo>
                <a:cubicBezTo>
                  <a:pt x="1960" y="1111"/>
                  <a:pt x="1960" y="1111"/>
                  <a:pt x="1960" y="1111"/>
                </a:cubicBezTo>
                <a:cubicBezTo>
                  <a:pt x="1960" y="1114"/>
                  <a:pt x="1960" y="1114"/>
                  <a:pt x="1960" y="1114"/>
                </a:cubicBezTo>
                <a:cubicBezTo>
                  <a:pt x="1962" y="1114"/>
                  <a:pt x="1962" y="1114"/>
                  <a:pt x="1962" y="1114"/>
                </a:cubicBezTo>
                <a:cubicBezTo>
                  <a:pt x="1962" y="1120"/>
                  <a:pt x="1962" y="1120"/>
                  <a:pt x="1962" y="1120"/>
                </a:cubicBezTo>
                <a:cubicBezTo>
                  <a:pt x="1961" y="1122"/>
                  <a:pt x="1961" y="1123"/>
                  <a:pt x="1960" y="1124"/>
                </a:cubicBezTo>
                <a:cubicBezTo>
                  <a:pt x="1961" y="1126"/>
                  <a:pt x="1961" y="1127"/>
                  <a:pt x="1960" y="1129"/>
                </a:cubicBezTo>
                <a:cubicBezTo>
                  <a:pt x="1959" y="1134"/>
                  <a:pt x="1959" y="1134"/>
                  <a:pt x="1959" y="1134"/>
                </a:cubicBezTo>
                <a:cubicBezTo>
                  <a:pt x="1959" y="1139"/>
                  <a:pt x="1959" y="1139"/>
                  <a:pt x="1959" y="1139"/>
                </a:cubicBezTo>
                <a:cubicBezTo>
                  <a:pt x="1958" y="1139"/>
                  <a:pt x="1958" y="1139"/>
                  <a:pt x="1958" y="1139"/>
                </a:cubicBezTo>
                <a:cubicBezTo>
                  <a:pt x="1958" y="1145"/>
                  <a:pt x="1958" y="1145"/>
                  <a:pt x="1958" y="1145"/>
                </a:cubicBezTo>
                <a:cubicBezTo>
                  <a:pt x="1957" y="1145"/>
                  <a:pt x="1957" y="1145"/>
                  <a:pt x="1957" y="1145"/>
                </a:cubicBezTo>
                <a:cubicBezTo>
                  <a:pt x="1957" y="1147"/>
                  <a:pt x="1957" y="1147"/>
                  <a:pt x="1957" y="1147"/>
                </a:cubicBezTo>
                <a:cubicBezTo>
                  <a:pt x="1957" y="1151"/>
                  <a:pt x="1957" y="1151"/>
                  <a:pt x="1957" y="1151"/>
                </a:cubicBezTo>
                <a:cubicBezTo>
                  <a:pt x="1957" y="1151"/>
                  <a:pt x="1957" y="1151"/>
                  <a:pt x="1957" y="1151"/>
                </a:cubicBezTo>
                <a:cubicBezTo>
                  <a:pt x="1956" y="1155"/>
                  <a:pt x="1956" y="1155"/>
                  <a:pt x="1956" y="1155"/>
                </a:cubicBezTo>
                <a:cubicBezTo>
                  <a:pt x="1957" y="1158"/>
                  <a:pt x="1957" y="1158"/>
                  <a:pt x="1957" y="1158"/>
                </a:cubicBezTo>
                <a:cubicBezTo>
                  <a:pt x="1958" y="1158"/>
                  <a:pt x="1958" y="1158"/>
                  <a:pt x="1958" y="1158"/>
                </a:cubicBezTo>
                <a:cubicBezTo>
                  <a:pt x="1959" y="1162"/>
                  <a:pt x="1959" y="1162"/>
                  <a:pt x="1959" y="1162"/>
                </a:cubicBezTo>
                <a:cubicBezTo>
                  <a:pt x="1960" y="1164"/>
                  <a:pt x="1960" y="1166"/>
                  <a:pt x="1959" y="1167"/>
                </a:cubicBezTo>
                <a:cubicBezTo>
                  <a:pt x="1960" y="1167"/>
                  <a:pt x="1960" y="1168"/>
                  <a:pt x="1960" y="1168"/>
                </a:cubicBezTo>
                <a:cubicBezTo>
                  <a:pt x="1960" y="1169"/>
                  <a:pt x="1960" y="1169"/>
                  <a:pt x="1960" y="1169"/>
                </a:cubicBezTo>
                <a:cubicBezTo>
                  <a:pt x="1962" y="1169"/>
                  <a:pt x="1962" y="1169"/>
                  <a:pt x="1962" y="1169"/>
                </a:cubicBezTo>
                <a:cubicBezTo>
                  <a:pt x="1962" y="1174"/>
                  <a:pt x="1962" y="1174"/>
                  <a:pt x="1962" y="1174"/>
                </a:cubicBezTo>
                <a:cubicBezTo>
                  <a:pt x="1964" y="1175"/>
                  <a:pt x="1964" y="1175"/>
                  <a:pt x="1964" y="1175"/>
                </a:cubicBezTo>
                <a:cubicBezTo>
                  <a:pt x="1964" y="1191"/>
                  <a:pt x="1964" y="1191"/>
                  <a:pt x="1964" y="1191"/>
                </a:cubicBezTo>
                <a:cubicBezTo>
                  <a:pt x="1962" y="1193"/>
                  <a:pt x="1962" y="1193"/>
                  <a:pt x="1962" y="1193"/>
                </a:cubicBezTo>
                <a:cubicBezTo>
                  <a:pt x="1962" y="1201"/>
                  <a:pt x="1962" y="1201"/>
                  <a:pt x="1962" y="1201"/>
                </a:cubicBezTo>
                <a:cubicBezTo>
                  <a:pt x="1960" y="1201"/>
                  <a:pt x="1960" y="1201"/>
                  <a:pt x="1960" y="1201"/>
                </a:cubicBezTo>
                <a:cubicBezTo>
                  <a:pt x="1960" y="1210"/>
                  <a:pt x="1960" y="1210"/>
                  <a:pt x="1960" y="1210"/>
                </a:cubicBezTo>
                <a:cubicBezTo>
                  <a:pt x="1959" y="1210"/>
                  <a:pt x="1959" y="1210"/>
                  <a:pt x="1959" y="1210"/>
                </a:cubicBezTo>
                <a:cubicBezTo>
                  <a:pt x="1958" y="1216"/>
                  <a:pt x="1958" y="1216"/>
                  <a:pt x="1958" y="1216"/>
                </a:cubicBezTo>
                <a:cubicBezTo>
                  <a:pt x="1962" y="1226"/>
                  <a:pt x="1962" y="1226"/>
                  <a:pt x="1962" y="1226"/>
                </a:cubicBezTo>
                <a:cubicBezTo>
                  <a:pt x="1959" y="1226"/>
                  <a:pt x="1959" y="1226"/>
                  <a:pt x="1959" y="1226"/>
                </a:cubicBezTo>
                <a:cubicBezTo>
                  <a:pt x="1959" y="1233"/>
                  <a:pt x="1959" y="1233"/>
                  <a:pt x="1959" y="1233"/>
                </a:cubicBezTo>
                <a:cubicBezTo>
                  <a:pt x="1958" y="1233"/>
                  <a:pt x="1958" y="1233"/>
                  <a:pt x="1958" y="1233"/>
                </a:cubicBezTo>
                <a:cubicBezTo>
                  <a:pt x="1958" y="1238"/>
                  <a:pt x="1958" y="1238"/>
                  <a:pt x="1958" y="1238"/>
                </a:cubicBezTo>
                <a:cubicBezTo>
                  <a:pt x="1958" y="1238"/>
                  <a:pt x="1958" y="1238"/>
                  <a:pt x="1958" y="1238"/>
                </a:cubicBezTo>
                <a:cubicBezTo>
                  <a:pt x="1959" y="1243"/>
                  <a:pt x="1959" y="1243"/>
                  <a:pt x="1959" y="1243"/>
                </a:cubicBezTo>
                <a:cubicBezTo>
                  <a:pt x="1960" y="1245"/>
                  <a:pt x="1959" y="1247"/>
                  <a:pt x="1958" y="1249"/>
                </a:cubicBezTo>
                <a:cubicBezTo>
                  <a:pt x="1958" y="1251"/>
                  <a:pt x="1958" y="1251"/>
                  <a:pt x="1958" y="1251"/>
                </a:cubicBezTo>
                <a:cubicBezTo>
                  <a:pt x="1962" y="1251"/>
                  <a:pt x="1962" y="1251"/>
                  <a:pt x="1962" y="1251"/>
                </a:cubicBezTo>
                <a:cubicBezTo>
                  <a:pt x="1958" y="1261"/>
                  <a:pt x="1958" y="1261"/>
                  <a:pt x="1958" y="1261"/>
                </a:cubicBezTo>
                <a:cubicBezTo>
                  <a:pt x="1959" y="1261"/>
                  <a:pt x="1959" y="1261"/>
                  <a:pt x="1959" y="1261"/>
                </a:cubicBezTo>
                <a:cubicBezTo>
                  <a:pt x="1959" y="1269"/>
                  <a:pt x="1959" y="1269"/>
                  <a:pt x="1959" y="1269"/>
                </a:cubicBezTo>
                <a:cubicBezTo>
                  <a:pt x="1960" y="1271"/>
                  <a:pt x="1960" y="1271"/>
                  <a:pt x="1960" y="1271"/>
                </a:cubicBezTo>
                <a:cubicBezTo>
                  <a:pt x="1961" y="1275"/>
                  <a:pt x="1960" y="1279"/>
                  <a:pt x="1959" y="1282"/>
                </a:cubicBezTo>
                <a:cubicBezTo>
                  <a:pt x="1960" y="1287"/>
                  <a:pt x="1960" y="1287"/>
                  <a:pt x="1960" y="1287"/>
                </a:cubicBezTo>
                <a:cubicBezTo>
                  <a:pt x="1961" y="1290"/>
                  <a:pt x="1960" y="1293"/>
                  <a:pt x="1959" y="1295"/>
                </a:cubicBezTo>
                <a:cubicBezTo>
                  <a:pt x="1959" y="1295"/>
                  <a:pt x="1959" y="1295"/>
                  <a:pt x="1959" y="1295"/>
                </a:cubicBezTo>
                <a:cubicBezTo>
                  <a:pt x="1960" y="1296"/>
                  <a:pt x="1960" y="1296"/>
                  <a:pt x="1960" y="1296"/>
                </a:cubicBezTo>
                <a:cubicBezTo>
                  <a:pt x="1960" y="1298"/>
                  <a:pt x="1960" y="1298"/>
                  <a:pt x="1960" y="1298"/>
                </a:cubicBezTo>
                <a:cubicBezTo>
                  <a:pt x="1967" y="1301"/>
                  <a:pt x="1967" y="1301"/>
                  <a:pt x="1967" y="1301"/>
                </a:cubicBezTo>
                <a:cubicBezTo>
                  <a:pt x="1963" y="1307"/>
                  <a:pt x="1963" y="1307"/>
                  <a:pt x="1963" y="1307"/>
                </a:cubicBezTo>
                <a:cubicBezTo>
                  <a:pt x="1962" y="1308"/>
                  <a:pt x="1961" y="1309"/>
                  <a:pt x="1961" y="1310"/>
                </a:cubicBezTo>
                <a:cubicBezTo>
                  <a:pt x="1963" y="1317"/>
                  <a:pt x="1963" y="1317"/>
                  <a:pt x="1963" y="1317"/>
                </a:cubicBezTo>
                <a:cubicBezTo>
                  <a:pt x="1959" y="1317"/>
                  <a:pt x="1959" y="1317"/>
                  <a:pt x="1959" y="1317"/>
                </a:cubicBezTo>
                <a:cubicBezTo>
                  <a:pt x="1959" y="1327"/>
                  <a:pt x="1959" y="1327"/>
                  <a:pt x="1959" y="1327"/>
                </a:cubicBezTo>
                <a:cubicBezTo>
                  <a:pt x="1958" y="1327"/>
                  <a:pt x="1958" y="1327"/>
                  <a:pt x="1958" y="1327"/>
                </a:cubicBezTo>
                <a:cubicBezTo>
                  <a:pt x="1957" y="1342"/>
                  <a:pt x="1957" y="1342"/>
                  <a:pt x="1957" y="1342"/>
                </a:cubicBezTo>
                <a:cubicBezTo>
                  <a:pt x="1958" y="1343"/>
                  <a:pt x="1958" y="1344"/>
                  <a:pt x="1958" y="1346"/>
                </a:cubicBezTo>
                <a:cubicBezTo>
                  <a:pt x="1958" y="1347"/>
                  <a:pt x="1958" y="1347"/>
                  <a:pt x="1958" y="1347"/>
                </a:cubicBezTo>
                <a:cubicBezTo>
                  <a:pt x="1958" y="1359"/>
                  <a:pt x="1958" y="1359"/>
                  <a:pt x="1958" y="1359"/>
                </a:cubicBezTo>
                <a:cubicBezTo>
                  <a:pt x="1952" y="1359"/>
                  <a:pt x="1952" y="1359"/>
                  <a:pt x="1952" y="1359"/>
                </a:cubicBezTo>
                <a:cubicBezTo>
                  <a:pt x="1952" y="1361"/>
                  <a:pt x="1952" y="1361"/>
                  <a:pt x="1952" y="1361"/>
                </a:cubicBezTo>
                <a:cubicBezTo>
                  <a:pt x="1945" y="1361"/>
                  <a:pt x="1945" y="1361"/>
                  <a:pt x="1945" y="1361"/>
                </a:cubicBezTo>
                <a:cubicBezTo>
                  <a:pt x="1943" y="1363"/>
                  <a:pt x="1943" y="1363"/>
                  <a:pt x="1943" y="1363"/>
                </a:cubicBezTo>
                <a:cubicBezTo>
                  <a:pt x="1927" y="1363"/>
                  <a:pt x="1927" y="1363"/>
                  <a:pt x="1927" y="1363"/>
                </a:cubicBezTo>
                <a:cubicBezTo>
                  <a:pt x="1926" y="1361"/>
                  <a:pt x="1926" y="1361"/>
                  <a:pt x="1926" y="1361"/>
                </a:cubicBezTo>
                <a:cubicBezTo>
                  <a:pt x="1921" y="1361"/>
                  <a:pt x="1921" y="1361"/>
                  <a:pt x="1921" y="1361"/>
                </a:cubicBezTo>
                <a:cubicBezTo>
                  <a:pt x="1921" y="1359"/>
                  <a:pt x="1921" y="1359"/>
                  <a:pt x="1921" y="1359"/>
                </a:cubicBezTo>
                <a:cubicBezTo>
                  <a:pt x="1921" y="1359"/>
                  <a:pt x="1921" y="1359"/>
                  <a:pt x="1921" y="1359"/>
                </a:cubicBezTo>
                <a:cubicBezTo>
                  <a:pt x="1921" y="1358"/>
                  <a:pt x="1920" y="1358"/>
                  <a:pt x="1920" y="1358"/>
                </a:cubicBezTo>
                <a:cubicBezTo>
                  <a:pt x="1920" y="1358"/>
                  <a:pt x="1919" y="1358"/>
                  <a:pt x="1919" y="1358"/>
                </a:cubicBezTo>
                <a:cubicBezTo>
                  <a:pt x="1918" y="1358"/>
                  <a:pt x="1917" y="1358"/>
                  <a:pt x="1916" y="1358"/>
                </a:cubicBezTo>
                <a:cubicBezTo>
                  <a:pt x="1912" y="1356"/>
                  <a:pt x="1912" y="1356"/>
                  <a:pt x="1912" y="1356"/>
                </a:cubicBezTo>
                <a:cubicBezTo>
                  <a:pt x="1912" y="1355"/>
                  <a:pt x="1912" y="1355"/>
                  <a:pt x="1912" y="1355"/>
                </a:cubicBezTo>
                <a:cubicBezTo>
                  <a:pt x="1909" y="1355"/>
                  <a:pt x="1909" y="1355"/>
                  <a:pt x="1909" y="1355"/>
                </a:cubicBezTo>
                <a:cubicBezTo>
                  <a:pt x="1907" y="1355"/>
                  <a:pt x="1907" y="1355"/>
                  <a:pt x="1907" y="1355"/>
                </a:cubicBezTo>
                <a:cubicBezTo>
                  <a:pt x="1907" y="1356"/>
                  <a:pt x="1907" y="1356"/>
                  <a:pt x="1907" y="1356"/>
                </a:cubicBezTo>
                <a:cubicBezTo>
                  <a:pt x="1901" y="1356"/>
                  <a:pt x="1901" y="1356"/>
                  <a:pt x="1901" y="1356"/>
                </a:cubicBezTo>
                <a:cubicBezTo>
                  <a:pt x="1901" y="1357"/>
                  <a:pt x="1901" y="1357"/>
                  <a:pt x="1901" y="1357"/>
                </a:cubicBezTo>
                <a:cubicBezTo>
                  <a:pt x="1896" y="1357"/>
                  <a:pt x="1896" y="1357"/>
                  <a:pt x="1896" y="1357"/>
                </a:cubicBezTo>
                <a:cubicBezTo>
                  <a:pt x="1896" y="1358"/>
                  <a:pt x="1896" y="1358"/>
                  <a:pt x="1896" y="1358"/>
                </a:cubicBezTo>
                <a:cubicBezTo>
                  <a:pt x="1890" y="1358"/>
                  <a:pt x="1890" y="1358"/>
                  <a:pt x="1890" y="1358"/>
                </a:cubicBezTo>
                <a:cubicBezTo>
                  <a:pt x="1887" y="1359"/>
                  <a:pt x="1887" y="1359"/>
                  <a:pt x="1887" y="1359"/>
                </a:cubicBezTo>
                <a:cubicBezTo>
                  <a:pt x="1885" y="1360"/>
                  <a:pt x="1883" y="1360"/>
                  <a:pt x="1882" y="1359"/>
                </a:cubicBezTo>
                <a:cubicBezTo>
                  <a:pt x="1880" y="1360"/>
                  <a:pt x="1879" y="1361"/>
                  <a:pt x="1878" y="1361"/>
                </a:cubicBezTo>
                <a:cubicBezTo>
                  <a:pt x="1872" y="1361"/>
                  <a:pt x="1872" y="1361"/>
                  <a:pt x="1872" y="1361"/>
                </a:cubicBezTo>
                <a:cubicBezTo>
                  <a:pt x="1872" y="1359"/>
                  <a:pt x="1872" y="1359"/>
                  <a:pt x="1872" y="1359"/>
                </a:cubicBezTo>
                <a:cubicBezTo>
                  <a:pt x="1869" y="1359"/>
                  <a:pt x="1869" y="1359"/>
                  <a:pt x="1869" y="1359"/>
                </a:cubicBezTo>
                <a:cubicBezTo>
                  <a:pt x="1869" y="1357"/>
                  <a:pt x="1869" y="1357"/>
                  <a:pt x="1869" y="1357"/>
                </a:cubicBezTo>
                <a:cubicBezTo>
                  <a:pt x="1865" y="1357"/>
                  <a:pt x="1865" y="1357"/>
                  <a:pt x="1865" y="1357"/>
                </a:cubicBezTo>
                <a:cubicBezTo>
                  <a:pt x="1856" y="1362"/>
                  <a:pt x="1856" y="1362"/>
                  <a:pt x="1856" y="1362"/>
                </a:cubicBezTo>
                <a:cubicBezTo>
                  <a:pt x="1856" y="1357"/>
                  <a:pt x="1856" y="1357"/>
                  <a:pt x="1856" y="1357"/>
                </a:cubicBezTo>
                <a:cubicBezTo>
                  <a:pt x="1843" y="1357"/>
                  <a:pt x="1843" y="1357"/>
                  <a:pt x="1843" y="1357"/>
                </a:cubicBezTo>
                <a:cubicBezTo>
                  <a:pt x="1843" y="1358"/>
                  <a:pt x="1843" y="1358"/>
                  <a:pt x="1843" y="1358"/>
                </a:cubicBezTo>
                <a:cubicBezTo>
                  <a:pt x="1830" y="1358"/>
                  <a:pt x="1830" y="1358"/>
                  <a:pt x="1830" y="1358"/>
                </a:cubicBezTo>
                <a:cubicBezTo>
                  <a:pt x="1830" y="1357"/>
                  <a:pt x="1830" y="1357"/>
                  <a:pt x="1830" y="1357"/>
                </a:cubicBezTo>
                <a:cubicBezTo>
                  <a:pt x="1825" y="1357"/>
                  <a:pt x="1825" y="1357"/>
                  <a:pt x="1825" y="1357"/>
                </a:cubicBezTo>
                <a:cubicBezTo>
                  <a:pt x="1825" y="1356"/>
                  <a:pt x="1825" y="1356"/>
                  <a:pt x="1825" y="1356"/>
                </a:cubicBezTo>
                <a:cubicBezTo>
                  <a:pt x="1822" y="1356"/>
                  <a:pt x="1822" y="1356"/>
                  <a:pt x="1822" y="1356"/>
                </a:cubicBezTo>
                <a:cubicBezTo>
                  <a:pt x="1822" y="1357"/>
                  <a:pt x="1822" y="1357"/>
                  <a:pt x="1822" y="1357"/>
                </a:cubicBezTo>
                <a:cubicBezTo>
                  <a:pt x="1817" y="1358"/>
                  <a:pt x="1817" y="1358"/>
                  <a:pt x="1817" y="1358"/>
                </a:cubicBezTo>
                <a:cubicBezTo>
                  <a:pt x="1814" y="1359"/>
                  <a:pt x="1811" y="1358"/>
                  <a:pt x="1810" y="1357"/>
                </a:cubicBezTo>
                <a:cubicBezTo>
                  <a:pt x="1809" y="1358"/>
                  <a:pt x="1808" y="1358"/>
                  <a:pt x="1807" y="1358"/>
                </a:cubicBezTo>
                <a:cubicBezTo>
                  <a:pt x="1807" y="1362"/>
                  <a:pt x="1807" y="1362"/>
                  <a:pt x="1807" y="1362"/>
                </a:cubicBezTo>
                <a:cubicBezTo>
                  <a:pt x="1800" y="1359"/>
                  <a:pt x="1800" y="1359"/>
                  <a:pt x="1800" y="1359"/>
                </a:cubicBezTo>
                <a:cubicBezTo>
                  <a:pt x="1780" y="1359"/>
                  <a:pt x="1780" y="1359"/>
                  <a:pt x="1780" y="1359"/>
                </a:cubicBezTo>
                <a:cubicBezTo>
                  <a:pt x="1780" y="1358"/>
                  <a:pt x="1780" y="1358"/>
                  <a:pt x="1780" y="1358"/>
                </a:cubicBezTo>
                <a:cubicBezTo>
                  <a:pt x="1777" y="1358"/>
                  <a:pt x="1777" y="1358"/>
                  <a:pt x="1777" y="1358"/>
                </a:cubicBezTo>
                <a:cubicBezTo>
                  <a:pt x="1777" y="1357"/>
                  <a:pt x="1777" y="1357"/>
                  <a:pt x="1777" y="1357"/>
                </a:cubicBezTo>
                <a:cubicBezTo>
                  <a:pt x="1776" y="1357"/>
                  <a:pt x="1776" y="1357"/>
                  <a:pt x="1775" y="1357"/>
                </a:cubicBezTo>
                <a:cubicBezTo>
                  <a:pt x="1775" y="1357"/>
                  <a:pt x="1775" y="1357"/>
                  <a:pt x="1774" y="1357"/>
                </a:cubicBezTo>
                <a:cubicBezTo>
                  <a:pt x="1774" y="1358"/>
                  <a:pt x="1774" y="1358"/>
                  <a:pt x="1774" y="1358"/>
                </a:cubicBezTo>
                <a:cubicBezTo>
                  <a:pt x="1740" y="1360"/>
                  <a:pt x="1740" y="1360"/>
                  <a:pt x="1740" y="1360"/>
                </a:cubicBezTo>
                <a:cubicBezTo>
                  <a:pt x="1740" y="1359"/>
                  <a:pt x="1740" y="1359"/>
                  <a:pt x="1740" y="1359"/>
                </a:cubicBezTo>
                <a:cubicBezTo>
                  <a:pt x="1740" y="1359"/>
                  <a:pt x="1740" y="1359"/>
                  <a:pt x="1740" y="1359"/>
                </a:cubicBezTo>
                <a:cubicBezTo>
                  <a:pt x="1740" y="1361"/>
                  <a:pt x="1740" y="1361"/>
                  <a:pt x="1740" y="1361"/>
                </a:cubicBezTo>
                <a:cubicBezTo>
                  <a:pt x="1720" y="1361"/>
                  <a:pt x="1720" y="1361"/>
                  <a:pt x="1720" y="1361"/>
                </a:cubicBezTo>
                <a:cubicBezTo>
                  <a:pt x="1720" y="1359"/>
                  <a:pt x="1720" y="1359"/>
                  <a:pt x="1720" y="1359"/>
                </a:cubicBezTo>
                <a:cubicBezTo>
                  <a:pt x="1718" y="1359"/>
                  <a:pt x="1718" y="1359"/>
                  <a:pt x="1718" y="1359"/>
                </a:cubicBezTo>
                <a:cubicBezTo>
                  <a:pt x="1718" y="1361"/>
                  <a:pt x="1718" y="1361"/>
                  <a:pt x="1718" y="1361"/>
                </a:cubicBezTo>
                <a:cubicBezTo>
                  <a:pt x="1705" y="1361"/>
                  <a:pt x="1705" y="1361"/>
                  <a:pt x="1705" y="1361"/>
                </a:cubicBezTo>
                <a:cubicBezTo>
                  <a:pt x="1705" y="1359"/>
                  <a:pt x="1705" y="1359"/>
                  <a:pt x="1705" y="1359"/>
                </a:cubicBezTo>
                <a:cubicBezTo>
                  <a:pt x="1698" y="1359"/>
                  <a:pt x="1698" y="1359"/>
                  <a:pt x="1698" y="1359"/>
                </a:cubicBezTo>
                <a:cubicBezTo>
                  <a:pt x="1698" y="1358"/>
                  <a:pt x="1698" y="1358"/>
                  <a:pt x="1698" y="1358"/>
                </a:cubicBezTo>
                <a:cubicBezTo>
                  <a:pt x="1695" y="1358"/>
                  <a:pt x="1695" y="1358"/>
                  <a:pt x="1695" y="1358"/>
                </a:cubicBezTo>
                <a:cubicBezTo>
                  <a:pt x="1695" y="1357"/>
                  <a:pt x="1695" y="1357"/>
                  <a:pt x="1695" y="1357"/>
                </a:cubicBezTo>
                <a:cubicBezTo>
                  <a:pt x="1673" y="1358"/>
                  <a:pt x="1673" y="1358"/>
                  <a:pt x="1673" y="1358"/>
                </a:cubicBezTo>
                <a:cubicBezTo>
                  <a:pt x="1672" y="1356"/>
                  <a:pt x="1672" y="1356"/>
                  <a:pt x="1672" y="1356"/>
                </a:cubicBezTo>
                <a:cubicBezTo>
                  <a:pt x="1659" y="1359"/>
                  <a:pt x="1659" y="1359"/>
                  <a:pt x="1659" y="1359"/>
                </a:cubicBezTo>
                <a:cubicBezTo>
                  <a:pt x="1656" y="1354"/>
                  <a:pt x="1656" y="1354"/>
                  <a:pt x="1656" y="1354"/>
                </a:cubicBezTo>
                <a:cubicBezTo>
                  <a:pt x="1655" y="1354"/>
                  <a:pt x="1654" y="1354"/>
                  <a:pt x="1652" y="1354"/>
                </a:cubicBezTo>
                <a:cubicBezTo>
                  <a:pt x="1650" y="1354"/>
                  <a:pt x="1649" y="1354"/>
                  <a:pt x="1648" y="1354"/>
                </a:cubicBezTo>
                <a:cubicBezTo>
                  <a:pt x="1648" y="1356"/>
                  <a:pt x="1648" y="1356"/>
                  <a:pt x="1648" y="1356"/>
                </a:cubicBezTo>
                <a:cubicBezTo>
                  <a:pt x="1644" y="1356"/>
                  <a:pt x="1644" y="1356"/>
                  <a:pt x="1644" y="1356"/>
                </a:cubicBezTo>
                <a:cubicBezTo>
                  <a:pt x="1644" y="1357"/>
                  <a:pt x="1644" y="1357"/>
                  <a:pt x="1644" y="1357"/>
                </a:cubicBezTo>
                <a:cubicBezTo>
                  <a:pt x="1634" y="1357"/>
                  <a:pt x="1634" y="1357"/>
                  <a:pt x="1634" y="1357"/>
                </a:cubicBezTo>
                <a:cubicBezTo>
                  <a:pt x="1634" y="1358"/>
                  <a:pt x="1634" y="1358"/>
                  <a:pt x="1634" y="1358"/>
                </a:cubicBezTo>
                <a:cubicBezTo>
                  <a:pt x="1632" y="1359"/>
                  <a:pt x="1632" y="1359"/>
                  <a:pt x="1632" y="1359"/>
                </a:cubicBezTo>
                <a:cubicBezTo>
                  <a:pt x="1632" y="1360"/>
                  <a:pt x="1632" y="1360"/>
                  <a:pt x="1632" y="1360"/>
                </a:cubicBezTo>
                <a:cubicBezTo>
                  <a:pt x="1628" y="1361"/>
                  <a:pt x="1628" y="1361"/>
                  <a:pt x="1628" y="1361"/>
                </a:cubicBezTo>
                <a:cubicBezTo>
                  <a:pt x="1627" y="1362"/>
                  <a:pt x="1625" y="1362"/>
                  <a:pt x="1623" y="1362"/>
                </a:cubicBezTo>
                <a:cubicBezTo>
                  <a:pt x="1619" y="1362"/>
                  <a:pt x="1615" y="1360"/>
                  <a:pt x="1613" y="1359"/>
                </a:cubicBezTo>
                <a:cubicBezTo>
                  <a:pt x="1612" y="1359"/>
                  <a:pt x="1612" y="1359"/>
                  <a:pt x="1612" y="1359"/>
                </a:cubicBezTo>
                <a:cubicBezTo>
                  <a:pt x="1607" y="1358"/>
                  <a:pt x="1607" y="1358"/>
                  <a:pt x="1607" y="1358"/>
                </a:cubicBezTo>
                <a:cubicBezTo>
                  <a:pt x="1606" y="1359"/>
                  <a:pt x="1604" y="1359"/>
                  <a:pt x="1603" y="1359"/>
                </a:cubicBezTo>
                <a:cubicBezTo>
                  <a:pt x="1603" y="1359"/>
                  <a:pt x="1602" y="1359"/>
                  <a:pt x="1602" y="1359"/>
                </a:cubicBezTo>
                <a:cubicBezTo>
                  <a:pt x="1597" y="1358"/>
                  <a:pt x="1597" y="1358"/>
                  <a:pt x="1597" y="1358"/>
                </a:cubicBezTo>
                <a:cubicBezTo>
                  <a:pt x="1597" y="1358"/>
                  <a:pt x="1597" y="1358"/>
                  <a:pt x="1597" y="1358"/>
                </a:cubicBezTo>
                <a:cubicBezTo>
                  <a:pt x="1589" y="1358"/>
                  <a:pt x="1589" y="1358"/>
                  <a:pt x="1589" y="1358"/>
                </a:cubicBezTo>
                <a:cubicBezTo>
                  <a:pt x="1589" y="1358"/>
                  <a:pt x="1589" y="1358"/>
                  <a:pt x="1589" y="1358"/>
                </a:cubicBezTo>
                <a:cubicBezTo>
                  <a:pt x="1561" y="1361"/>
                  <a:pt x="1561" y="1361"/>
                  <a:pt x="1561" y="1361"/>
                </a:cubicBezTo>
                <a:cubicBezTo>
                  <a:pt x="1561" y="1358"/>
                  <a:pt x="1561" y="1358"/>
                  <a:pt x="1561" y="1358"/>
                </a:cubicBezTo>
                <a:cubicBezTo>
                  <a:pt x="1550" y="1362"/>
                  <a:pt x="1550" y="1362"/>
                  <a:pt x="1550" y="1362"/>
                </a:cubicBezTo>
                <a:cubicBezTo>
                  <a:pt x="1550" y="1358"/>
                  <a:pt x="1550" y="1358"/>
                  <a:pt x="1550" y="1358"/>
                </a:cubicBezTo>
                <a:cubicBezTo>
                  <a:pt x="1547" y="1358"/>
                  <a:pt x="1547" y="1358"/>
                  <a:pt x="1547" y="1358"/>
                </a:cubicBezTo>
                <a:cubicBezTo>
                  <a:pt x="1547" y="1357"/>
                  <a:pt x="1547" y="1357"/>
                  <a:pt x="1547" y="1357"/>
                </a:cubicBezTo>
                <a:cubicBezTo>
                  <a:pt x="1545" y="1357"/>
                  <a:pt x="1545" y="1357"/>
                  <a:pt x="1545" y="1357"/>
                </a:cubicBezTo>
                <a:cubicBezTo>
                  <a:pt x="1533" y="1357"/>
                  <a:pt x="1528" y="1358"/>
                  <a:pt x="1520" y="1361"/>
                </a:cubicBezTo>
                <a:cubicBezTo>
                  <a:pt x="1515" y="1363"/>
                  <a:pt x="1515" y="1363"/>
                  <a:pt x="1515" y="1363"/>
                </a:cubicBezTo>
                <a:cubicBezTo>
                  <a:pt x="1513" y="1359"/>
                  <a:pt x="1513" y="1359"/>
                  <a:pt x="1513" y="1359"/>
                </a:cubicBezTo>
                <a:cubicBezTo>
                  <a:pt x="1512" y="1359"/>
                  <a:pt x="1512" y="1359"/>
                  <a:pt x="1512" y="1359"/>
                </a:cubicBezTo>
                <a:cubicBezTo>
                  <a:pt x="1511" y="1359"/>
                  <a:pt x="1510" y="1359"/>
                  <a:pt x="1509" y="1359"/>
                </a:cubicBezTo>
                <a:cubicBezTo>
                  <a:pt x="1508" y="1360"/>
                  <a:pt x="1506" y="1360"/>
                  <a:pt x="1505" y="1360"/>
                </a:cubicBezTo>
                <a:cubicBezTo>
                  <a:pt x="1499" y="1360"/>
                  <a:pt x="1496" y="1358"/>
                  <a:pt x="1493" y="1355"/>
                </a:cubicBezTo>
                <a:cubicBezTo>
                  <a:pt x="1491" y="1355"/>
                  <a:pt x="1491" y="1355"/>
                  <a:pt x="1491" y="1355"/>
                </a:cubicBezTo>
                <a:cubicBezTo>
                  <a:pt x="1491" y="1356"/>
                  <a:pt x="1491" y="1356"/>
                  <a:pt x="1491" y="1356"/>
                </a:cubicBezTo>
                <a:cubicBezTo>
                  <a:pt x="1481" y="1356"/>
                  <a:pt x="1481" y="1356"/>
                  <a:pt x="1481" y="1356"/>
                </a:cubicBezTo>
                <a:cubicBezTo>
                  <a:pt x="1481" y="1357"/>
                  <a:pt x="1481" y="1357"/>
                  <a:pt x="1481" y="1357"/>
                </a:cubicBezTo>
                <a:cubicBezTo>
                  <a:pt x="1476" y="1357"/>
                  <a:pt x="1476" y="1357"/>
                  <a:pt x="1476" y="1357"/>
                </a:cubicBezTo>
                <a:cubicBezTo>
                  <a:pt x="1476" y="1359"/>
                  <a:pt x="1476" y="1359"/>
                  <a:pt x="1476" y="1359"/>
                </a:cubicBezTo>
                <a:cubicBezTo>
                  <a:pt x="1469" y="1358"/>
                  <a:pt x="1469" y="1358"/>
                  <a:pt x="1469" y="1358"/>
                </a:cubicBezTo>
                <a:cubicBezTo>
                  <a:pt x="1469" y="1358"/>
                  <a:pt x="1469" y="1358"/>
                  <a:pt x="1469" y="1358"/>
                </a:cubicBezTo>
                <a:cubicBezTo>
                  <a:pt x="1455" y="1358"/>
                  <a:pt x="1455" y="1358"/>
                  <a:pt x="1455" y="1358"/>
                </a:cubicBezTo>
                <a:cubicBezTo>
                  <a:pt x="1451" y="1359"/>
                  <a:pt x="1451" y="1359"/>
                  <a:pt x="1451" y="1359"/>
                </a:cubicBezTo>
                <a:cubicBezTo>
                  <a:pt x="1447" y="1360"/>
                  <a:pt x="1442" y="1359"/>
                  <a:pt x="1439" y="1358"/>
                </a:cubicBezTo>
                <a:cubicBezTo>
                  <a:pt x="1438" y="1358"/>
                  <a:pt x="1438" y="1358"/>
                  <a:pt x="1437" y="1358"/>
                </a:cubicBezTo>
                <a:cubicBezTo>
                  <a:pt x="1424" y="1360"/>
                  <a:pt x="1424" y="1360"/>
                  <a:pt x="1424" y="1360"/>
                </a:cubicBezTo>
                <a:cubicBezTo>
                  <a:pt x="1424" y="1358"/>
                  <a:pt x="1424" y="1358"/>
                  <a:pt x="1424" y="1358"/>
                </a:cubicBezTo>
                <a:cubicBezTo>
                  <a:pt x="1420" y="1358"/>
                  <a:pt x="1420" y="1358"/>
                  <a:pt x="1420" y="1358"/>
                </a:cubicBezTo>
                <a:cubicBezTo>
                  <a:pt x="1420" y="1357"/>
                  <a:pt x="1420" y="1357"/>
                  <a:pt x="1420" y="1357"/>
                </a:cubicBezTo>
                <a:cubicBezTo>
                  <a:pt x="1416" y="1357"/>
                  <a:pt x="1416" y="1357"/>
                  <a:pt x="1416" y="1357"/>
                </a:cubicBezTo>
                <a:cubicBezTo>
                  <a:pt x="1416" y="1357"/>
                  <a:pt x="1416" y="1357"/>
                  <a:pt x="1416" y="1357"/>
                </a:cubicBezTo>
                <a:cubicBezTo>
                  <a:pt x="1404" y="1356"/>
                  <a:pt x="1404" y="1356"/>
                  <a:pt x="1404" y="1356"/>
                </a:cubicBezTo>
                <a:cubicBezTo>
                  <a:pt x="1383" y="1359"/>
                  <a:pt x="1383" y="1359"/>
                  <a:pt x="1383" y="1359"/>
                </a:cubicBezTo>
                <a:cubicBezTo>
                  <a:pt x="1378" y="1360"/>
                  <a:pt x="1378" y="1360"/>
                  <a:pt x="1378" y="1360"/>
                </a:cubicBezTo>
                <a:cubicBezTo>
                  <a:pt x="1378" y="1357"/>
                  <a:pt x="1378" y="1357"/>
                  <a:pt x="1378" y="1357"/>
                </a:cubicBezTo>
                <a:cubicBezTo>
                  <a:pt x="1376" y="1357"/>
                  <a:pt x="1374" y="1357"/>
                  <a:pt x="1372" y="1357"/>
                </a:cubicBezTo>
                <a:cubicBezTo>
                  <a:pt x="1371" y="1357"/>
                  <a:pt x="1370" y="1357"/>
                  <a:pt x="1369" y="1357"/>
                </a:cubicBezTo>
                <a:cubicBezTo>
                  <a:pt x="1368" y="1357"/>
                  <a:pt x="1367" y="1357"/>
                  <a:pt x="1367" y="1357"/>
                </a:cubicBezTo>
                <a:cubicBezTo>
                  <a:pt x="1366" y="1358"/>
                  <a:pt x="1366" y="1358"/>
                  <a:pt x="1366" y="1358"/>
                </a:cubicBezTo>
                <a:cubicBezTo>
                  <a:pt x="1360" y="1358"/>
                  <a:pt x="1360" y="1358"/>
                  <a:pt x="1360" y="1358"/>
                </a:cubicBezTo>
                <a:cubicBezTo>
                  <a:pt x="1358" y="1355"/>
                  <a:pt x="1358" y="1355"/>
                  <a:pt x="1358" y="1355"/>
                </a:cubicBezTo>
                <a:cubicBezTo>
                  <a:pt x="1355" y="1356"/>
                  <a:pt x="1355" y="1356"/>
                  <a:pt x="1355" y="1356"/>
                </a:cubicBezTo>
                <a:cubicBezTo>
                  <a:pt x="1353" y="1356"/>
                  <a:pt x="1352" y="1356"/>
                  <a:pt x="1350" y="1355"/>
                </a:cubicBezTo>
                <a:cubicBezTo>
                  <a:pt x="1330" y="1359"/>
                  <a:pt x="1330" y="1359"/>
                  <a:pt x="1330" y="1359"/>
                </a:cubicBezTo>
                <a:cubicBezTo>
                  <a:pt x="1330" y="1364"/>
                  <a:pt x="1330" y="1364"/>
                  <a:pt x="1330" y="1364"/>
                </a:cubicBezTo>
                <a:cubicBezTo>
                  <a:pt x="1316" y="1359"/>
                  <a:pt x="1316" y="1359"/>
                  <a:pt x="1316" y="1359"/>
                </a:cubicBezTo>
                <a:cubicBezTo>
                  <a:pt x="1299" y="1359"/>
                  <a:pt x="1299" y="1359"/>
                  <a:pt x="1299" y="1359"/>
                </a:cubicBezTo>
                <a:cubicBezTo>
                  <a:pt x="1296" y="1359"/>
                  <a:pt x="1294" y="1359"/>
                  <a:pt x="1290" y="1359"/>
                </a:cubicBezTo>
                <a:cubicBezTo>
                  <a:pt x="1288" y="1359"/>
                  <a:pt x="1287" y="1359"/>
                  <a:pt x="1285" y="1359"/>
                </a:cubicBezTo>
                <a:cubicBezTo>
                  <a:pt x="1283" y="1359"/>
                  <a:pt x="1280" y="1359"/>
                  <a:pt x="1278" y="1359"/>
                </a:cubicBezTo>
                <a:cubicBezTo>
                  <a:pt x="1278" y="1362"/>
                  <a:pt x="1278" y="1362"/>
                  <a:pt x="1278" y="1362"/>
                </a:cubicBezTo>
                <a:cubicBezTo>
                  <a:pt x="1271" y="1360"/>
                  <a:pt x="1271" y="1360"/>
                  <a:pt x="1271" y="1360"/>
                </a:cubicBezTo>
                <a:cubicBezTo>
                  <a:pt x="1270" y="1360"/>
                  <a:pt x="1269" y="1360"/>
                  <a:pt x="1268" y="1360"/>
                </a:cubicBezTo>
                <a:cubicBezTo>
                  <a:pt x="1267" y="1359"/>
                  <a:pt x="1267" y="1359"/>
                  <a:pt x="1266" y="1359"/>
                </a:cubicBezTo>
                <a:cubicBezTo>
                  <a:pt x="1264" y="1361"/>
                  <a:pt x="1263" y="1361"/>
                  <a:pt x="1262" y="1361"/>
                </a:cubicBezTo>
                <a:cubicBezTo>
                  <a:pt x="1261" y="1361"/>
                  <a:pt x="1260" y="1361"/>
                  <a:pt x="1259" y="1360"/>
                </a:cubicBezTo>
                <a:cubicBezTo>
                  <a:pt x="1257" y="1359"/>
                  <a:pt x="1257" y="1359"/>
                  <a:pt x="1257" y="1359"/>
                </a:cubicBezTo>
                <a:cubicBezTo>
                  <a:pt x="1256" y="1358"/>
                  <a:pt x="1256" y="1358"/>
                  <a:pt x="1256" y="1358"/>
                </a:cubicBezTo>
                <a:cubicBezTo>
                  <a:pt x="1251" y="1358"/>
                  <a:pt x="1251" y="1358"/>
                  <a:pt x="1251" y="1358"/>
                </a:cubicBezTo>
                <a:cubicBezTo>
                  <a:pt x="1251" y="1357"/>
                  <a:pt x="1251" y="1357"/>
                  <a:pt x="1251" y="1357"/>
                </a:cubicBezTo>
                <a:cubicBezTo>
                  <a:pt x="1246" y="1357"/>
                  <a:pt x="1246" y="1357"/>
                  <a:pt x="1246" y="1357"/>
                </a:cubicBezTo>
                <a:cubicBezTo>
                  <a:pt x="1246" y="1358"/>
                  <a:pt x="1246" y="1358"/>
                  <a:pt x="1246" y="1358"/>
                </a:cubicBezTo>
                <a:cubicBezTo>
                  <a:pt x="1240" y="1358"/>
                  <a:pt x="1240" y="1358"/>
                  <a:pt x="1240" y="1358"/>
                </a:cubicBezTo>
                <a:cubicBezTo>
                  <a:pt x="1240" y="1359"/>
                  <a:pt x="1240" y="1359"/>
                  <a:pt x="1240" y="1359"/>
                </a:cubicBezTo>
                <a:cubicBezTo>
                  <a:pt x="1234" y="1359"/>
                  <a:pt x="1234" y="1359"/>
                  <a:pt x="1234" y="1359"/>
                </a:cubicBezTo>
                <a:cubicBezTo>
                  <a:pt x="1229" y="1360"/>
                  <a:pt x="1229" y="1360"/>
                  <a:pt x="1229" y="1360"/>
                </a:cubicBezTo>
                <a:cubicBezTo>
                  <a:pt x="1229" y="1360"/>
                  <a:pt x="1229" y="1360"/>
                  <a:pt x="1229" y="1360"/>
                </a:cubicBezTo>
                <a:cubicBezTo>
                  <a:pt x="1229" y="1361"/>
                  <a:pt x="1229" y="1361"/>
                  <a:pt x="1229" y="1361"/>
                </a:cubicBezTo>
                <a:cubicBezTo>
                  <a:pt x="1229" y="1361"/>
                  <a:pt x="1229" y="1361"/>
                  <a:pt x="1229" y="1361"/>
                </a:cubicBezTo>
                <a:cubicBezTo>
                  <a:pt x="1227" y="1361"/>
                  <a:pt x="1226" y="1361"/>
                  <a:pt x="1225" y="1361"/>
                </a:cubicBezTo>
                <a:cubicBezTo>
                  <a:pt x="1224" y="1361"/>
                  <a:pt x="1224" y="1361"/>
                  <a:pt x="1224" y="1361"/>
                </a:cubicBezTo>
                <a:cubicBezTo>
                  <a:pt x="1224" y="1362"/>
                  <a:pt x="1224" y="1362"/>
                  <a:pt x="1224" y="1362"/>
                </a:cubicBezTo>
                <a:cubicBezTo>
                  <a:pt x="1211" y="1362"/>
                  <a:pt x="1211" y="1362"/>
                  <a:pt x="1211" y="1362"/>
                </a:cubicBezTo>
                <a:cubicBezTo>
                  <a:pt x="1211" y="1361"/>
                  <a:pt x="1211" y="1361"/>
                  <a:pt x="1211" y="1361"/>
                </a:cubicBezTo>
                <a:cubicBezTo>
                  <a:pt x="1207" y="1361"/>
                  <a:pt x="1207" y="1361"/>
                  <a:pt x="1207" y="1361"/>
                </a:cubicBezTo>
                <a:cubicBezTo>
                  <a:pt x="1207" y="1359"/>
                  <a:pt x="1207" y="1359"/>
                  <a:pt x="1207" y="1359"/>
                </a:cubicBezTo>
                <a:cubicBezTo>
                  <a:pt x="1204" y="1359"/>
                  <a:pt x="1204" y="1359"/>
                  <a:pt x="1204" y="1359"/>
                </a:cubicBezTo>
                <a:cubicBezTo>
                  <a:pt x="1199" y="1360"/>
                  <a:pt x="1194" y="1360"/>
                  <a:pt x="1190" y="1359"/>
                </a:cubicBezTo>
                <a:cubicBezTo>
                  <a:pt x="1188" y="1358"/>
                  <a:pt x="1188" y="1358"/>
                  <a:pt x="1188" y="1358"/>
                </a:cubicBezTo>
                <a:cubicBezTo>
                  <a:pt x="1188" y="1357"/>
                  <a:pt x="1188" y="1357"/>
                  <a:pt x="1188" y="1357"/>
                </a:cubicBezTo>
                <a:cubicBezTo>
                  <a:pt x="1172" y="1357"/>
                  <a:pt x="1172" y="1357"/>
                  <a:pt x="1172" y="1357"/>
                </a:cubicBezTo>
                <a:cubicBezTo>
                  <a:pt x="1172" y="1357"/>
                  <a:pt x="1172" y="1357"/>
                  <a:pt x="1171" y="1357"/>
                </a:cubicBezTo>
                <a:cubicBezTo>
                  <a:pt x="1167" y="1359"/>
                  <a:pt x="1163" y="1360"/>
                  <a:pt x="1160" y="1359"/>
                </a:cubicBezTo>
                <a:cubicBezTo>
                  <a:pt x="1156" y="1358"/>
                  <a:pt x="1156" y="1358"/>
                  <a:pt x="1156" y="1358"/>
                </a:cubicBezTo>
                <a:cubicBezTo>
                  <a:pt x="1151" y="1358"/>
                  <a:pt x="1151" y="1358"/>
                  <a:pt x="1151" y="1358"/>
                </a:cubicBezTo>
                <a:cubicBezTo>
                  <a:pt x="1151" y="1357"/>
                  <a:pt x="1151" y="1357"/>
                  <a:pt x="1151" y="1357"/>
                </a:cubicBezTo>
                <a:cubicBezTo>
                  <a:pt x="1140" y="1357"/>
                  <a:pt x="1140" y="1357"/>
                  <a:pt x="1140" y="1357"/>
                </a:cubicBezTo>
                <a:cubicBezTo>
                  <a:pt x="1140" y="1358"/>
                  <a:pt x="1140" y="1358"/>
                  <a:pt x="1140" y="1358"/>
                </a:cubicBezTo>
                <a:cubicBezTo>
                  <a:pt x="1127" y="1358"/>
                  <a:pt x="1127" y="1358"/>
                  <a:pt x="1127" y="1358"/>
                </a:cubicBezTo>
                <a:cubicBezTo>
                  <a:pt x="1127" y="1357"/>
                  <a:pt x="1127" y="1357"/>
                  <a:pt x="1127" y="1357"/>
                </a:cubicBezTo>
                <a:cubicBezTo>
                  <a:pt x="1124" y="1357"/>
                  <a:pt x="1124" y="1357"/>
                  <a:pt x="1124" y="1357"/>
                </a:cubicBezTo>
                <a:cubicBezTo>
                  <a:pt x="1124" y="1357"/>
                  <a:pt x="1124" y="1357"/>
                  <a:pt x="1124" y="1357"/>
                </a:cubicBezTo>
                <a:cubicBezTo>
                  <a:pt x="1114" y="1357"/>
                  <a:pt x="1114" y="1357"/>
                  <a:pt x="1114" y="1357"/>
                </a:cubicBezTo>
                <a:cubicBezTo>
                  <a:pt x="1114" y="1358"/>
                  <a:pt x="1114" y="1358"/>
                  <a:pt x="1114" y="1358"/>
                </a:cubicBezTo>
                <a:cubicBezTo>
                  <a:pt x="1103" y="1358"/>
                  <a:pt x="1103" y="1358"/>
                  <a:pt x="1103" y="1358"/>
                </a:cubicBezTo>
                <a:cubicBezTo>
                  <a:pt x="1103" y="1359"/>
                  <a:pt x="1103" y="1359"/>
                  <a:pt x="1103" y="1359"/>
                </a:cubicBezTo>
                <a:cubicBezTo>
                  <a:pt x="1083" y="1361"/>
                  <a:pt x="1083" y="1361"/>
                  <a:pt x="1083" y="1361"/>
                </a:cubicBezTo>
                <a:cubicBezTo>
                  <a:pt x="1081" y="1357"/>
                  <a:pt x="1081" y="1357"/>
                  <a:pt x="1081" y="1357"/>
                </a:cubicBezTo>
                <a:cubicBezTo>
                  <a:pt x="1080" y="1356"/>
                  <a:pt x="1078" y="1356"/>
                  <a:pt x="1074" y="1356"/>
                </a:cubicBezTo>
                <a:cubicBezTo>
                  <a:pt x="1074" y="1356"/>
                  <a:pt x="1073" y="1356"/>
                  <a:pt x="1072" y="1356"/>
                </a:cubicBezTo>
                <a:cubicBezTo>
                  <a:pt x="1072" y="1358"/>
                  <a:pt x="1072" y="1358"/>
                  <a:pt x="1072" y="1358"/>
                </a:cubicBezTo>
                <a:cubicBezTo>
                  <a:pt x="1059" y="1358"/>
                  <a:pt x="1059" y="1358"/>
                  <a:pt x="1059" y="1358"/>
                </a:cubicBezTo>
                <a:cubicBezTo>
                  <a:pt x="1059" y="1357"/>
                  <a:pt x="1059" y="1357"/>
                  <a:pt x="1059" y="1357"/>
                </a:cubicBezTo>
                <a:cubicBezTo>
                  <a:pt x="1055" y="1357"/>
                  <a:pt x="1055" y="1357"/>
                  <a:pt x="1055" y="1357"/>
                </a:cubicBezTo>
                <a:cubicBezTo>
                  <a:pt x="1032" y="1360"/>
                  <a:pt x="1032" y="1360"/>
                  <a:pt x="1032" y="1360"/>
                </a:cubicBezTo>
                <a:cubicBezTo>
                  <a:pt x="1032" y="1358"/>
                  <a:pt x="1032" y="1358"/>
                  <a:pt x="1032" y="1358"/>
                </a:cubicBezTo>
                <a:cubicBezTo>
                  <a:pt x="1030" y="1358"/>
                  <a:pt x="1030" y="1358"/>
                  <a:pt x="1030" y="1358"/>
                </a:cubicBezTo>
                <a:cubicBezTo>
                  <a:pt x="1024" y="1359"/>
                  <a:pt x="1024" y="1359"/>
                  <a:pt x="1024" y="1359"/>
                </a:cubicBezTo>
                <a:cubicBezTo>
                  <a:pt x="1024" y="1358"/>
                  <a:pt x="1024" y="1358"/>
                  <a:pt x="1024" y="1358"/>
                </a:cubicBezTo>
                <a:cubicBezTo>
                  <a:pt x="1019" y="1359"/>
                  <a:pt x="1019" y="1359"/>
                  <a:pt x="1019" y="1359"/>
                </a:cubicBezTo>
                <a:cubicBezTo>
                  <a:pt x="1019" y="1363"/>
                  <a:pt x="1019" y="1363"/>
                  <a:pt x="1019" y="1363"/>
                </a:cubicBezTo>
                <a:cubicBezTo>
                  <a:pt x="1012" y="1361"/>
                  <a:pt x="1012" y="1361"/>
                  <a:pt x="1012" y="1361"/>
                </a:cubicBezTo>
                <a:cubicBezTo>
                  <a:pt x="987" y="1360"/>
                  <a:pt x="987" y="1360"/>
                  <a:pt x="987" y="1360"/>
                </a:cubicBezTo>
                <a:cubicBezTo>
                  <a:pt x="984" y="1361"/>
                  <a:pt x="984" y="1361"/>
                  <a:pt x="984" y="1361"/>
                </a:cubicBezTo>
                <a:cubicBezTo>
                  <a:pt x="981" y="1363"/>
                  <a:pt x="981" y="1363"/>
                  <a:pt x="981" y="1363"/>
                </a:cubicBezTo>
                <a:cubicBezTo>
                  <a:pt x="981" y="1363"/>
                  <a:pt x="981" y="1363"/>
                  <a:pt x="981" y="1363"/>
                </a:cubicBezTo>
                <a:cubicBezTo>
                  <a:pt x="981" y="1363"/>
                  <a:pt x="981" y="1363"/>
                  <a:pt x="981" y="1363"/>
                </a:cubicBezTo>
                <a:cubicBezTo>
                  <a:pt x="977" y="1364"/>
                  <a:pt x="977" y="1364"/>
                  <a:pt x="977" y="1364"/>
                </a:cubicBezTo>
                <a:cubicBezTo>
                  <a:pt x="977" y="1362"/>
                  <a:pt x="977" y="1362"/>
                  <a:pt x="977" y="1362"/>
                </a:cubicBezTo>
                <a:cubicBezTo>
                  <a:pt x="977" y="1362"/>
                  <a:pt x="977" y="1362"/>
                  <a:pt x="977" y="1362"/>
                </a:cubicBezTo>
                <a:cubicBezTo>
                  <a:pt x="970" y="1361"/>
                  <a:pt x="970" y="1361"/>
                  <a:pt x="970" y="1361"/>
                </a:cubicBezTo>
                <a:cubicBezTo>
                  <a:pt x="970" y="1362"/>
                  <a:pt x="970" y="1362"/>
                  <a:pt x="970" y="1362"/>
                </a:cubicBezTo>
                <a:cubicBezTo>
                  <a:pt x="957" y="1362"/>
                  <a:pt x="957" y="1362"/>
                  <a:pt x="957" y="1362"/>
                </a:cubicBezTo>
                <a:cubicBezTo>
                  <a:pt x="957" y="1361"/>
                  <a:pt x="957" y="1361"/>
                  <a:pt x="957" y="1361"/>
                </a:cubicBezTo>
                <a:cubicBezTo>
                  <a:pt x="956" y="1360"/>
                  <a:pt x="956" y="1360"/>
                  <a:pt x="956" y="1360"/>
                </a:cubicBezTo>
                <a:cubicBezTo>
                  <a:pt x="955" y="1360"/>
                  <a:pt x="955" y="1360"/>
                  <a:pt x="954" y="1359"/>
                </a:cubicBezTo>
                <a:cubicBezTo>
                  <a:pt x="953" y="1359"/>
                  <a:pt x="953" y="1359"/>
                  <a:pt x="953" y="1359"/>
                </a:cubicBezTo>
                <a:cubicBezTo>
                  <a:pt x="953" y="1363"/>
                  <a:pt x="953" y="1363"/>
                  <a:pt x="953" y="1363"/>
                </a:cubicBezTo>
                <a:cubicBezTo>
                  <a:pt x="947" y="1361"/>
                  <a:pt x="947" y="1361"/>
                  <a:pt x="947" y="1361"/>
                </a:cubicBezTo>
                <a:cubicBezTo>
                  <a:pt x="947" y="1362"/>
                  <a:pt x="947" y="1362"/>
                  <a:pt x="947" y="1362"/>
                </a:cubicBezTo>
                <a:cubicBezTo>
                  <a:pt x="941" y="1362"/>
                  <a:pt x="941" y="1362"/>
                  <a:pt x="941" y="1362"/>
                </a:cubicBezTo>
                <a:cubicBezTo>
                  <a:pt x="941" y="1363"/>
                  <a:pt x="941" y="1363"/>
                  <a:pt x="941" y="1363"/>
                </a:cubicBezTo>
                <a:cubicBezTo>
                  <a:pt x="937" y="1362"/>
                  <a:pt x="937" y="1362"/>
                  <a:pt x="937" y="1362"/>
                </a:cubicBezTo>
                <a:cubicBezTo>
                  <a:pt x="934" y="1362"/>
                  <a:pt x="934" y="1362"/>
                  <a:pt x="934" y="1362"/>
                </a:cubicBezTo>
                <a:cubicBezTo>
                  <a:pt x="934" y="1361"/>
                  <a:pt x="934" y="1361"/>
                  <a:pt x="934" y="1361"/>
                </a:cubicBezTo>
                <a:cubicBezTo>
                  <a:pt x="926" y="1360"/>
                  <a:pt x="926" y="1360"/>
                  <a:pt x="926" y="1360"/>
                </a:cubicBezTo>
                <a:cubicBezTo>
                  <a:pt x="926" y="1358"/>
                  <a:pt x="926" y="1358"/>
                  <a:pt x="926" y="1358"/>
                </a:cubicBezTo>
                <a:cubicBezTo>
                  <a:pt x="925" y="1358"/>
                  <a:pt x="924" y="1358"/>
                  <a:pt x="923" y="1358"/>
                </a:cubicBezTo>
                <a:cubicBezTo>
                  <a:pt x="921" y="1358"/>
                  <a:pt x="918" y="1359"/>
                  <a:pt x="915" y="1359"/>
                </a:cubicBezTo>
                <a:cubicBezTo>
                  <a:pt x="912" y="1359"/>
                  <a:pt x="910" y="1359"/>
                  <a:pt x="907" y="1358"/>
                </a:cubicBezTo>
                <a:cubicBezTo>
                  <a:pt x="905" y="1357"/>
                  <a:pt x="905" y="1357"/>
                  <a:pt x="905" y="1357"/>
                </a:cubicBezTo>
                <a:cubicBezTo>
                  <a:pt x="903" y="1357"/>
                  <a:pt x="903" y="1357"/>
                  <a:pt x="903" y="1357"/>
                </a:cubicBezTo>
                <a:cubicBezTo>
                  <a:pt x="902" y="1358"/>
                  <a:pt x="902" y="1358"/>
                  <a:pt x="902" y="1358"/>
                </a:cubicBezTo>
                <a:cubicBezTo>
                  <a:pt x="899" y="1358"/>
                  <a:pt x="899" y="1358"/>
                  <a:pt x="899" y="1358"/>
                </a:cubicBezTo>
                <a:cubicBezTo>
                  <a:pt x="898" y="1358"/>
                  <a:pt x="898" y="1358"/>
                  <a:pt x="897" y="1358"/>
                </a:cubicBezTo>
                <a:cubicBezTo>
                  <a:pt x="893" y="1357"/>
                  <a:pt x="893" y="1357"/>
                  <a:pt x="893" y="1357"/>
                </a:cubicBezTo>
                <a:cubicBezTo>
                  <a:pt x="881" y="1358"/>
                  <a:pt x="881" y="1358"/>
                  <a:pt x="881" y="1358"/>
                </a:cubicBezTo>
                <a:cubicBezTo>
                  <a:pt x="881" y="1359"/>
                  <a:pt x="881" y="1359"/>
                  <a:pt x="881" y="1359"/>
                </a:cubicBezTo>
                <a:cubicBezTo>
                  <a:pt x="879" y="1359"/>
                  <a:pt x="879" y="1359"/>
                  <a:pt x="879" y="1359"/>
                </a:cubicBezTo>
                <a:cubicBezTo>
                  <a:pt x="879" y="1363"/>
                  <a:pt x="879" y="1363"/>
                  <a:pt x="879" y="1363"/>
                </a:cubicBezTo>
                <a:cubicBezTo>
                  <a:pt x="873" y="1361"/>
                  <a:pt x="873" y="1361"/>
                  <a:pt x="873" y="1361"/>
                </a:cubicBezTo>
                <a:cubicBezTo>
                  <a:pt x="873" y="1362"/>
                  <a:pt x="873" y="1362"/>
                  <a:pt x="873" y="1362"/>
                </a:cubicBezTo>
                <a:cubicBezTo>
                  <a:pt x="870" y="1362"/>
                  <a:pt x="870" y="1362"/>
                  <a:pt x="870" y="1362"/>
                </a:cubicBezTo>
                <a:cubicBezTo>
                  <a:pt x="869" y="1365"/>
                  <a:pt x="865" y="1366"/>
                  <a:pt x="864" y="1366"/>
                </a:cubicBezTo>
                <a:cubicBezTo>
                  <a:pt x="858" y="1368"/>
                  <a:pt x="858" y="1368"/>
                  <a:pt x="858" y="1368"/>
                </a:cubicBezTo>
                <a:cubicBezTo>
                  <a:pt x="856" y="1362"/>
                  <a:pt x="856" y="1362"/>
                  <a:pt x="856" y="1362"/>
                </a:cubicBezTo>
                <a:cubicBezTo>
                  <a:pt x="854" y="1361"/>
                  <a:pt x="853" y="1360"/>
                  <a:pt x="851" y="1360"/>
                </a:cubicBezTo>
                <a:cubicBezTo>
                  <a:pt x="850" y="1359"/>
                  <a:pt x="849" y="1359"/>
                  <a:pt x="848" y="1358"/>
                </a:cubicBezTo>
                <a:cubicBezTo>
                  <a:pt x="844" y="1360"/>
                  <a:pt x="844" y="1360"/>
                  <a:pt x="844" y="1360"/>
                </a:cubicBezTo>
                <a:cubicBezTo>
                  <a:pt x="842" y="1359"/>
                  <a:pt x="842" y="1359"/>
                  <a:pt x="842" y="1359"/>
                </a:cubicBezTo>
                <a:cubicBezTo>
                  <a:pt x="841" y="1358"/>
                  <a:pt x="839" y="1357"/>
                  <a:pt x="836" y="1357"/>
                </a:cubicBezTo>
                <a:cubicBezTo>
                  <a:pt x="836" y="1360"/>
                  <a:pt x="836" y="1360"/>
                  <a:pt x="836" y="1360"/>
                </a:cubicBezTo>
                <a:cubicBezTo>
                  <a:pt x="830" y="1358"/>
                  <a:pt x="830" y="1358"/>
                  <a:pt x="830" y="1358"/>
                </a:cubicBezTo>
                <a:cubicBezTo>
                  <a:pt x="830" y="1358"/>
                  <a:pt x="830" y="1358"/>
                  <a:pt x="830" y="1358"/>
                </a:cubicBezTo>
                <a:cubicBezTo>
                  <a:pt x="826" y="1359"/>
                  <a:pt x="826" y="1359"/>
                  <a:pt x="826" y="1359"/>
                </a:cubicBezTo>
                <a:cubicBezTo>
                  <a:pt x="826" y="1361"/>
                  <a:pt x="826" y="1361"/>
                  <a:pt x="826" y="1361"/>
                </a:cubicBezTo>
                <a:cubicBezTo>
                  <a:pt x="820" y="1362"/>
                  <a:pt x="820" y="1362"/>
                  <a:pt x="820" y="1362"/>
                </a:cubicBezTo>
                <a:cubicBezTo>
                  <a:pt x="819" y="1362"/>
                  <a:pt x="818" y="1362"/>
                  <a:pt x="818" y="1361"/>
                </a:cubicBezTo>
                <a:cubicBezTo>
                  <a:pt x="817" y="1364"/>
                  <a:pt x="817" y="1364"/>
                  <a:pt x="817" y="1364"/>
                </a:cubicBezTo>
                <a:cubicBezTo>
                  <a:pt x="800" y="1361"/>
                  <a:pt x="800" y="1361"/>
                  <a:pt x="800" y="1361"/>
                </a:cubicBezTo>
                <a:cubicBezTo>
                  <a:pt x="800" y="1361"/>
                  <a:pt x="800" y="1361"/>
                  <a:pt x="800" y="1361"/>
                </a:cubicBezTo>
                <a:cubicBezTo>
                  <a:pt x="799" y="1361"/>
                  <a:pt x="799" y="1361"/>
                  <a:pt x="799" y="1361"/>
                </a:cubicBezTo>
                <a:cubicBezTo>
                  <a:pt x="799" y="1362"/>
                  <a:pt x="799" y="1362"/>
                  <a:pt x="799" y="1362"/>
                </a:cubicBezTo>
                <a:cubicBezTo>
                  <a:pt x="793" y="1362"/>
                  <a:pt x="793" y="1362"/>
                  <a:pt x="793" y="1362"/>
                </a:cubicBezTo>
                <a:cubicBezTo>
                  <a:pt x="792" y="1362"/>
                  <a:pt x="791" y="1363"/>
                  <a:pt x="791" y="1364"/>
                </a:cubicBezTo>
                <a:lnTo>
                  <a:pt x="782" y="1369"/>
                </a:ln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ru-RU" noProof="0" dirty="0"/>
          </a:p>
        </p:txBody>
      </p:sp>
      <p:sp>
        <p:nvSpPr>
          <p:cNvPr id="2" name="Заголовок 1"/>
          <p:cNvSpPr>
            <a:spLocks noGrp="1"/>
          </p:cNvSpPr>
          <p:nvPr>
            <p:ph type="title"/>
          </p:nvPr>
        </p:nvSpPr>
        <p:spPr>
          <a:xfrm>
            <a:off x="1522413" y="189723"/>
            <a:ext cx="9144000" cy="1144556"/>
          </a:xfrm>
        </p:spPr>
        <p:txBody>
          <a:bodyPr anchor="b">
            <a:normAutofit/>
          </a:bodyPr>
          <a:lstStyle>
            <a:lvl1pPr algn="l">
              <a:defRPr sz="3600" b="0"/>
            </a:lvl1pPr>
          </a:lstStyle>
          <a:p>
            <a:r>
              <a:rPr lang="ru-RU" noProof="0" smtClean="0"/>
              <a:t>Образец заголовка</a:t>
            </a:r>
            <a:endParaRPr lang="ru-RU" noProof="0" dirty="0"/>
          </a:p>
        </p:txBody>
      </p:sp>
      <p:sp>
        <p:nvSpPr>
          <p:cNvPr id="4" name="Текст 3"/>
          <p:cNvSpPr>
            <a:spLocks noGrp="1"/>
          </p:cNvSpPr>
          <p:nvPr>
            <p:ph type="body" sz="half" idx="2"/>
          </p:nvPr>
        </p:nvSpPr>
        <p:spPr>
          <a:xfrm>
            <a:off x="1522413" y="3429000"/>
            <a:ext cx="2743200" cy="2514600"/>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noProof="0" smtClean="0"/>
              <a:t>Образец текста</a:t>
            </a:r>
          </a:p>
        </p:txBody>
      </p:sp>
      <p:sp>
        <p:nvSpPr>
          <p:cNvPr id="5" name="Дата 4"/>
          <p:cNvSpPr>
            <a:spLocks noGrp="1"/>
          </p:cNvSpPr>
          <p:nvPr>
            <p:ph type="dt" sz="half" idx="10"/>
          </p:nvPr>
        </p:nvSpPr>
        <p:spPr/>
        <p:txBody>
          <a:bodyPr/>
          <a:lstStyle/>
          <a:p>
            <a:fld id="{52466975-C014-42E5-BFA6-B8D5FDD3B81F}" type="datetimeFigureOut">
              <a:rPr lang="ru-RU" noProof="0" smtClean="0"/>
              <a:pPr/>
              <a:t>24.12.2012</a:t>
            </a:fld>
            <a:endParaRPr lang="ru-RU" noProof="0" dirty="0"/>
          </a:p>
        </p:txBody>
      </p:sp>
      <p:sp>
        <p:nvSpPr>
          <p:cNvPr id="6" name="Нижний колонтитул 5"/>
          <p:cNvSpPr>
            <a:spLocks noGrp="1"/>
          </p:cNvSpPr>
          <p:nvPr>
            <p:ph type="ftr" sz="quarter" idx="11"/>
          </p:nvPr>
        </p:nvSpPr>
        <p:spPr/>
        <p:txBody>
          <a:bodyPr/>
          <a:lstStyle/>
          <a:p>
            <a:endParaRPr lang="ru-RU" noProof="0" dirty="0"/>
          </a:p>
        </p:txBody>
      </p:sp>
      <p:sp>
        <p:nvSpPr>
          <p:cNvPr id="7" name="Номер слайда 6"/>
          <p:cNvSpPr>
            <a:spLocks noGrp="1"/>
          </p:cNvSpPr>
          <p:nvPr>
            <p:ph type="sldNum" sz="quarter" idx="12"/>
          </p:nvPr>
        </p:nvSpPr>
        <p:spPr/>
        <p:txBody>
          <a:bodyPr/>
          <a:lstStyle/>
          <a:p>
            <a:fld id="{693B167E-EA96-4147-81DE-549160052C22}" type="slidenum">
              <a:rPr lang="ru-RU" noProof="0" smtClean="0"/>
              <a:pPr/>
              <a:t>‹#›</a:t>
            </a:fld>
            <a:endParaRPr lang="ru-RU" noProof="0" dirty="0"/>
          </a:p>
        </p:txBody>
      </p:sp>
      <p:sp>
        <p:nvSpPr>
          <p:cNvPr id="3" name="Объект 2"/>
          <p:cNvSpPr>
            <a:spLocks noGrp="1"/>
          </p:cNvSpPr>
          <p:nvPr>
            <p:ph idx="1"/>
          </p:nvPr>
        </p:nvSpPr>
        <p:spPr>
          <a:xfrm>
            <a:off x="4675568" y="2087880"/>
            <a:ext cx="5791200" cy="38862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Рисунок с подписью">
    <p:spTree>
      <p:nvGrpSpPr>
        <p:cNvPr id="1" name=""/>
        <p:cNvGrpSpPr/>
        <p:nvPr/>
      </p:nvGrpSpPr>
      <p:grpSpPr>
        <a:xfrm>
          <a:off x="0" y="0"/>
          <a:ext cx="0" cy="0"/>
          <a:chOff x="0" y="0"/>
          <a:chExt cx="0" cy="0"/>
        </a:xfrm>
      </p:grpSpPr>
      <p:sp>
        <p:nvSpPr>
          <p:cNvPr id="9" name="Полилиния 15"/>
          <p:cNvSpPr>
            <a:spLocks/>
          </p:cNvSpPr>
          <p:nvPr/>
        </p:nvSpPr>
        <p:spPr bwMode="auto">
          <a:xfrm>
            <a:off x="1522413" y="1905000"/>
            <a:ext cx="6153912" cy="4251960"/>
          </a:xfrm>
          <a:custGeom>
            <a:avLst/>
            <a:gdLst>
              <a:gd name="T0" fmla="*/ 696 w 1967"/>
              <a:gd name="T1" fmla="*/ 1361 h 1369"/>
              <a:gd name="T2" fmla="*/ 618 w 1967"/>
              <a:gd name="T3" fmla="*/ 1360 h 1369"/>
              <a:gd name="T4" fmla="*/ 517 w 1967"/>
              <a:gd name="T5" fmla="*/ 1359 h 1369"/>
              <a:gd name="T6" fmla="*/ 443 w 1967"/>
              <a:gd name="T7" fmla="*/ 1361 h 1369"/>
              <a:gd name="T8" fmla="*/ 361 w 1967"/>
              <a:gd name="T9" fmla="*/ 1358 h 1369"/>
              <a:gd name="T10" fmla="*/ 260 w 1967"/>
              <a:gd name="T11" fmla="*/ 1359 h 1369"/>
              <a:gd name="T12" fmla="*/ 166 w 1967"/>
              <a:gd name="T13" fmla="*/ 1359 h 1369"/>
              <a:gd name="T14" fmla="*/ 104 w 1967"/>
              <a:gd name="T15" fmla="*/ 1356 h 1369"/>
              <a:gd name="T16" fmla="*/ 7 w 1967"/>
              <a:gd name="T17" fmla="*/ 1327 h 1369"/>
              <a:gd name="T18" fmla="*/ 7 w 1967"/>
              <a:gd name="T19" fmla="*/ 1226 h 1369"/>
              <a:gd name="T20" fmla="*/ 9 w 1967"/>
              <a:gd name="T21" fmla="*/ 1139 h 1369"/>
              <a:gd name="T22" fmla="*/ 4 w 1967"/>
              <a:gd name="T23" fmla="*/ 1042 h 1369"/>
              <a:gd name="T24" fmla="*/ 9 w 1967"/>
              <a:gd name="T25" fmla="*/ 896 h 1369"/>
              <a:gd name="T26" fmla="*/ 7 w 1967"/>
              <a:gd name="T27" fmla="*/ 758 h 1369"/>
              <a:gd name="T28" fmla="*/ 9 w 1967"/>
              <a:gd name="T29" fmla="*/ 614 h 1369"/>
              <a:gd name="T30" fmla="*/ 5 w 1967"/>
              <a:gd name="T31" fmla="*/ 443 h 1369"/>
              <a:gd name="T32" fmla="*/ 9 w 1967"/>
              <a:gd name="T33" fmla="*/ 365 h 1369"/>
              <a:gd name="T34" fmla="*/ 5 w 1967"/>
              <a:gd name="T35" fmla="*/ 195 h 1369"/>
              <a:gd name="T36" fmla="*/ 6 w 1967"/>
              <a:gd name="T37" fmla="*/ 107 h 1369"/>
              <a:gd name="T38" fmla="*/ 8 w 1967"/>
              <a:gd name="T39" fmla="*/ 9 h 1369"/>
              <a:gd name="T40" fmla="*/ 120 w 1967"/>
              <a:gd name="T41" fmla="*/ 8 h 1369"/>
              <a:gd name="T42" fmla="*/ 192 w 1967"/>
              <a:gd name="T43" fmla="*/ 5 h 1369"/>
              <a:gd name="T44" fmla="*/ 279 w 1967"/>
              <a:gd name="T45" fmla="*/ 12 h 1369"/>
              <a:gd name="T46" fmla="*/ 374 w 1967"/>
              <a:gd name="T47" fmla="*/ 7 h 1369"/>
              <a:gd name="T48" fmla="*/ 447 w 1967"/>
              <a:gd name="T49" fmla="*/ 10 h 1369"/>
              <a:gd name="T50" fmla="*/ 552 w 1967"/>
              <a:gd name="T51" fmla="*/ 11 h 1369"/>
              <a:gd name="T52" fmla="*/ 630 w 1967"/>
              <a:gd name="T53" fmla="*/ 11 h 1369"/>
              <a:gd name="T54" fmla="*/ 706 w 1967"/>
              <a:gd name="T55" fmla="*/ 10 h 1369"/>
              <a:gd name="T56" fmla="*/ 799 w 1967"/>
              <a:gd name="T57" fmla="*/ 7 h 1369"/>
              <a:gd name="T58" fmla="*/ 879 w 1967"/>
              <a:gd name="T59" fmla="*/ 9 h 1369"/>
              <a:gd name="T60" fmla="*/ 956 w 1967"/>
              <a:gd name="T61" fmla="*/ 9 h 1369"/>
              <a:gd name="T62" fmla="*/ 1055 w 1967"/>
              <a:gd name="T63" fmla="*/ 12 h 1369"/>
              <a:gd name="T64" fmla="*/ 1188 w 1967"/>
              <a:gd name="T65" fmla="*/ 12 h 1369"/>
              <a:gd name="T66" fmla="*/ 1259 w 1967"/>
              <a:gd name="T67" fmla="*/ 9 h 1369"/>
              <a:gd name="T68" fmla="*/ 1378 w 1967"/>
              <a:gd name="T69" fmla="*/ 8 h 1369"/>
              <a:gd name="T70" fmla="*/ 1513 w 1967"/>
              <a:gd name="T71" fmla="*/ 10 h 1369"/>
              <a:gd name="T72" fmla="*/ 1634 w 1967"/>
              <a:gd name="T73" fmla="*/ 12 h 1369"/>
              <a:gd name="T74" fmla="*/ 1774 w 1967"/>
              <a:gd name="T75" fmla="*/ 11 h 1369"/>
              <a:gd name="T76" fmla="*/ 1869 w 1967"/>
              <a:gd name="T77" fmla="*/ 9 h 1369"/>
              <a:gd name="T78" fmla="*/ 1927 w 1967"/>
              <a:gd name="T79" fmla="*/ 6 h 1369"/>
              <a:gd name="T80" fmla="*/ 1963 w 1967"/>
              <a:gd name="T81" fmla="*/ 94 h 1369"/>
              <a:gd name="T82" fmla="*/ 1960 w 1967"/>
              <a:gd name="T83" fmla="*/ 185 h 1369"/>
              <a:gd name="T84" fmla="*/ 1959 w 1967"/>
              <a:gd name="T85" fmla="*/ 330 h 1369"/>
              <a:gd name="T86" fmla="*/ 1958 w 1967"/>
              <a:gd name="T87" fmla="*/ 428 h 1369"/>
              <a:gd name="T88" fmla="*/ 1958 w 1967"/>
              <a:gd name="T89" fmla="*/ 573 h 1369"/>
              <a:gd name="T90" fmla="*/ 1960 w 1967"/>
              <a:gd name="T91" fmla="*/ 721 h 1369"/>
              <a:gd name="T92" fmla="*/ 1957 w 1967"/>
              <a:gd name="T93" fmla="*/ 868 h 1369"/>
              <a:gd name="T94" fmla="*/ 1959 w 1967"/>
              <a:gd name="T95" fmla="*/ 1010 h 1369"/>
              <a:gd name="T96" fmla="*/ 1960 w 1967"/>
              <a:gd name="T97" fmla="*/ 1124 h 1369"/>
              <a:gd name="T98" fmla="*/ 1960 w 1967"/>
              <a:gd name="T99" fmla="*/ 1210 h 1369"/>
              <a:gd name="T100" fmla="*/ 1963 w 1967"/>
              <a:gd name="T101" fmla="*/ 1307 h 1369"/>
              <a:gd name="T102" fmla="*/ 1909 w 1967"/>
              <a:gd name="T103" fmla="*/ 1355 h 1369"/>
              <a:gd name="T104" fmla="*/ 1822 w 1967"/>
              <a:gd name="T105" fmla="*/ 1356 h 1369"/>
              <a:gd name="T106" fmla="*/ 1698 w 1967"/>
              <a:gd name="T107" fmla="*/ 1359 h 1369"/>
              <a:gd name="T108" fmla="*/ 1597 w 1967"/>
              <a:gd name="T109" fmla="*/ 1358 h 1369"/>
              <a:gd name="T110" fmla="*/ 1469 w 1967"/>
              <a:gd name="T111" fmla="*/ 1358 h 1369"/>
              <a:gd name="T112" fmla="*/ 1330 w 1967"/>
              <a:gd name="T113" fmla="*/ 1359 h 1369"/>
              <a:gd name="T114" fmla="*/ 1229 w 1967"/>
              <a:gd name="T115" fmla="*/ 1361 h 1369"/>
              <a:gd name="T116" fmla="*/ 1124 w 1967"/>
              <a:gd name="T117" fmla="*/ 1357 h 1369"/>
              <a:gd name="T118" fmla="*/ 981 w 1967"/>
              <a:gd name="T119" fmla="*/ 1363 h 1369"/>
              <a:gd name="T120" fmla="*/ 907 w 1967"/>
              <a:gd name="T121" fmla="*/ 1358 h 1369"/>
              <a:gd name="T122" fmla="*/ 830 w 1967"/>
              <a:gd name="T123" fmla="*/ 135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7" h="1369">
                <a:moveTo>
                  <a:pt x="782" y="1369"/>
                </a:moveTo>
                <a:cubicBezTo>
                  <a:pt x="782" y="1360"/>
                  <a:pt x="782" y="1360"/>
                  <a:pt x="782" y="1360"/>
                </a:cubicBezTo>
                <a:cubicBezTo>
                  <a:pt x="777" y="1362"/>
                  <a:pt x="777" y="1362"/>
                  <a:pt x="777" y="1362"/>
                </a:cubicBezTo>
                <a:cubicBezTo>
                  <a:pt x="777" y="1361"/>
                  <a:pt x="777" y="1361"/>
                  <a:pt x="777" y="1361"/>
                </a:cubicBezTo>
                <a:cubicBezTo>
                  <a:pt x="774" y="1362"/>
                  <a:pt x="774" y="1362"/>
                  <a:pt x="774" y="1362"/>
                </a:cubicBezTo>
                <a:cubicBezTo>
                  <a:pt x="772" y="1359"/>
                  <a:pt x="772" y="1359"/>
                  <a:pt x="772" y="1359"/>
                </a:cubicBezTo>
                <a:cubicBezTo>
                  <a:pt x="761" y="1359"/>
                  <a:pt x="761" y="1359"/>
                  <a:pt x="761" y="1359"/>
                </a:cubicBezTo>
                <a:cubicBezTo>
                  <a:pt x="757" y="1360"/>
                  <a:pt x="752" y="1360"/>
                  <a:pt x="749" y="1359"/>
                </a:cubicBezTo>
                <a:cubicBezTo>
                  <a:pt x="747" y="1358"/>
                  <a:pt x="747" y="1358"/>
                  <a:pt x="747" y="1358"/>
                </a:cubicBezTo>
                <a:cubicBezTo>
                  <a:pt x="746" y="1356"/>
                  <a:pt x="746" y="1356"/>
                  <a:pt x="746" y="1356"/>
                </a:cubicBezTo>
                <a:cubicBezTo>
                  <a:pt x="738" y="1359"/>
                  <a:pt x="738" y="1359"/>
                  <a:pt x="738" y="1359"/>
                </a:cubicBezTo>
                <a:cubicBezTo>
                  <a:pt x="738" y="1357"/>
                  <a:pt x="738" y="1357"/>
                  <a:pt x="738" y="1357"/>
                </a:cubicBezTo>
                <a:cubicBezTo>
                  <a:pt x="733" y="1358"/>
                  <a:pt x="733" y="1358"/>
                  <a:pt x="733" y="1358"/>
                </a:cubicBezTo>
                <a:cubicBezTo>
                  <a:pt x="732" y="1359"/>
                  <a:pt x="732" y="1359"/>
                  <a:pt x="732" y="1359"/>
                </a:cubicBezTo>
                <a:cubicBezTo>
                  <a:pt x="730" y="1359"/>
                  <a:pt x="730" y="1359"/>
                  <a:pt x="730" y="1359"/>
                </a:cubicBezTo>
                <a:cubicBezTo>
                  <a:pt x="730" y="1362"/>
                  <a:pt x="730" y="1362"/>
                  <a:pt x="730" y="1362"/>
                </a:cubicBezTo>
                <a:cubicBezTo>
                  <a:pt x="723" y="1360"/>
                  <a:pt x="723" y="1360"/>
                  <a:pt x="723" y="1360"/>
                </a:cubicBezTo>
                <a:cubicBezTo>
                  <a:pt x="723" y="1361"/>
                  <a:pt x="723" y="1361"/>
                  <a:pt x="723" y="1361"/>
                </a:cubicBezTo>
                <a:cubicBezTo>
                  <a:pt x="710" y="1361"/>
                  <a:pt x="710" y="1361"/>
                  <a:pt x="710" y="1361"/>
                </a:cubicBezTo>
                <a:cubicBezTo>
                  <a:pt x="710" y="1359"/>
                  <a:pt x="710" y="1359"/>
                  <a:pt x="710" y="1359"/>
                </a:cubicBezTo>
                <a:cubicBezTo>
                  <a:pt x="706" y="1359"/>
                  <a:pt x="706" y="1359"/>
                  <a:pt x="706" y="1359"/>
                </a:cubicBezTo>
                <a:cubicBezTo>
                  <a:pt x="699" y="1361"/>
                  <a:pt x="699" y="1361"/>
                  <a:pt x="699" y="1361"/>
                </a:cubicBezTo>
                <a:cubicBezTo>
                  <a:pt x="699" y="1362"/>
                  <a:pt x="699" y="1362"/>
                  <a:pt x="699" y="1362"/>
                </a:cubicBezTo>
                <a:cubicBezTo>
                  <a:pt x="696" y="1361"/>
                  <a:pt x="696" y="1361"/>
                  <a:pt x="696" y="1361"/>
                </a:cubicBezTo>
                <a:cubicBezTo>
                  <a:pt x="693" y="1362"/>
                  <a:pt x="693" y="1362"/>
                  <a:pt x="693" y="1362"/>
                </a:cubicBezTo>
                <a:cubicBezTo>
                  <a:pt x="693" y="1361"/>
                  <a:pt x="693" y="1361"/>
                  <a:pt x="693" y="1361"/>
                </a:cubicBezTo>
                <a:cubicBezTo>
                  <a:pt x="682" y="1358"/>
                  <a:pt x="682" y="1358"/>
                  <a:pt x="682" y="1358"/>
                </a:cubicBezTo>
                <a:cubicBezTo>
                  <a:pt x="681" y="1359"/>
                  <a:pt x="681" y="1359"/>
                  <a:pt x="680" y="1359"/>
                </a:cubicBezTo>
                <a:cubicBezTo>
                  <a:pt x="672" y="1362"/>
                  <a:pt x="672" y="1362"/>
                  <a:pt x="672" y="1362"/>
                </a:cubicBezTo>
                <a:cubicBezTo>
                  <a:pt x="672" y="1358"/>
                  <a:pt x="672" y="1358"/>
                  <a:pt x="672" y="1358"/>
                </a:cubicBezTo>
                <a:cubicBezTo>
                  <a:pt x="670" y="1358"/>
                  <a:pt x="670" y="1358"/>
                  <a:pt x="670" y="1358"/>
                </a:cubicBezTo>
                <a:cubicBezTo>
                  <a:pt x="670" y="1356"/>
                  <a:pt x="670" y="1356"/>
                  <a:pt x="670" y="1356"/>
                </a:cubicBezTo>
                <a:cubicBezTo>
                  <a:pt x="669" y="1356"/>
                  <a:pt x="669" y="1356"/>
                  <a:pt x="669" y="1356"/>
                </a:cubicBezTo>
                <a:cubicBezTo>
                  <a:pt x="668" y="1357"/>
                  <a:pt x="666" y="1357"/>
                  <a:pt x="665" y="1357"/>
                </a:cubicBezTo>
                <a:cubicBezTo>
                  <a:pt x="665" y="1357"/>
                  <a:pt x="664" y="1357"/>
                  <a:pt x="664" y="1357"/>
                </a:cubicBezTo>
                <a:cubicBezTo>
                  <a:pt x="659" y="1356"/>
                  <a:pt x="659" y="1356"/>
                  <a:pt x="659" y="1356"/>
                </a:cubicBezTo>
                <a:cubicBezTo>
                  <a:pt x="659" y="1356"/>
                  <a:pt x="659" y="1356"/>
                  <a:pt x="659" y="1356"/>
                </a:cubicBezTo>
                <a:cubicBezTo>
                  <a:pt x="653" y="1356"/>
                  <a:pt x="653" y="1356"/>
                  <a:pt x="653" y="1356"/>
                </a:cubicBezTo>
                <a:cubicBezTo>
                  <a:pt x="653" y="1355"/>
                  <a:pt x="653" y="1355"/>
                  <a:pt x="653" y="1355"/>
                </a:cubicBezTo>
                <a:cubicBezTo>
                  <a:pt x="646" y="1356"/>
                  <a:pt x="646" y="1356"/>
                  <a:pt x="646" y="1356"/>
                </a:cubicBezTo>
                <a:cubicBezTo>
                  <a:pt x="646" y="1357"/>
                  <a:pt x="646" y="1357"/>
                  <a:pt x="646" y="1357"/>
                </a:cubicBezTo>
                <a:cubicBezTo>
                  <a:pt x="637" y="1357"/>
                  <a:pt x="637" y="1357"/>
                  <a:pt x="637" y="1357"/>
                </a:cubicBezTo>
                <a:cubicBezTo>
                  <a:pt x="637" y="1360"/>
                  <a:pt x="637" y="1360"/>
                  <a:pt x="637" y="1360"/>
                </a:cubicBezTo>
                <a:cubicBezTo>
                  <a:pt x="630" y="1358"/>
                  <a:pt x="630" y="1358"/>
                  <a:pt x="630" y="1358"/>
                </a:cubicBezTo>
                <a:cubicBezTo>
                  <a:pt x="629" y="1361"/>
                  <a:pt x="629" y="1361"/>
                  <a:pt x="629" y="1361"/>
                </a:cubicBezTo>
                <a:cubicBezTo>
                  <a:pt x="625" y="1359"/>
                  <a:pt x="625" y="1359"/>
                  <a:pt x="625" y="1359"/>
                </a:cubicBezTo>
                <a:cubicBezTo>
                  <a:pt x="624" y="1362"/>
                  <a:pt x="624" y="1362"/>
                  <a:pt x="624" y="1362"/>
                </a:cubicBezTo>
                <a:cubicBezTo>
                  <a:pt x="618" y="1360"/>
                  <a:pt x="618" y="1360"/>
                  <a:pt x="618" y="1360"/>
                </a:cubicBezTo>
                <a:cubicBezTo>
                  <a:pt x="617" y="1361"/>
                  <a:pt x="615" y="1361"/>
                  <a:pt x="614" y="1360"/>
                </a:cubicBezTo>
                <a:cubicBezTo>
                  <a:pt x="613" y="1360"/>
                  <a:pt x="613" y="1360"/>
                  <a:pt x="613" y="1360"/>
                </a:cubicBezTo>
                <a:cubicBezTo>
                  <a:pt x="613" y="1361"/>
                  <a:pt x="612" y="1361"/>
                  <a:pt x="612" y="1361"/>
                </a:cubicBezTo>
                <a:cubicBezTo>
                  <a:pt x="609" y="1361"/>
                  <a:pt x="609" y="1361"/>
                  <a:pt x="609" y="1361"/>
                </a:cubicBezTo>
                <a:cubicBezTo>
                  <a:pt x="608" y="1361"/>
                  <a:pt x="608" y="1361"/>
                  <a:pt x="607" y="1361"/>
                </a:cubicBezTo>
                <a:cubicBezTo>
                  <a:pt x="593" y="1361"/>
                  <a:pt x="593" y="1361"/>
                  <a:pt x="593" y="1361"/>
                </a:cubicBezTo>
                <a:cubicBezTo>
                  <a:pt x="593" y="1359"/>
                  <a:pt x="593" y="1359"/>
                  <a:pt x="593" y="1359"/>
                </a:cubicBezTo>
                <a:cubicBezTo>
                  <a:pt x="591" y="1359"/>
                  <a:pt x="591" y="1359"/>
                  <a:pt x="591" y="1359"/>
                </a:cubicBezTo>
                <a:cubicBezTo>
                  <a:pt x="583" y="1363"/>
                  <a:pt x="583" y="1363"/>
                  <a:pt x="583" y="1363"/>
                </a:cubicBezTo>
                <a:cubicBezTo>
                  <a:pt x="583" y="1358"/>
                  <a:pt x="583" y="1358"/>
                  <a:pt x="583" y="1358"/>
                </a:cubicBezTo>
                <a:cubicBezTo>
                  <a:pt x="576" y="1360"/>
                  <a:pt x="576" y="1360"/>
                  <a:pt x="576" y="1360"/>
                </a:cubicBezTo>
                <a:cubicBezTo>
                  <a:pt x="576" y="1356"/>
                  <a:pt x="576" y="1356"/>
                  <a:pt x="576" y="1356"/>
                </a:cubicBezTo>
                <a:cubicBezTo>
                  <a:pt x="575" y="1356"/>
                  <a:pt x="575" y="1356"/>
                  <a:pt x="575" y="1356"/>
                </a:cubicBezTo>
                <a:cubicBezTo>
                  <a:pt x="575" y="1358"/>
                  <a:pt x="575" y="1358"/>
                  <a:pt x="575" y="1358"/>
                </a:cubicBezTo>
                <a:cubicBezTo>
                  <a:pt x="569" y="1358"/>
                  <a:pt x="569" y="1358"/>
                  <a:pt x="569" y="1358"/>
                </a:cubicBezTo>
                <a:cubicBezTo>
                  <a:pt x="569" y="1359"/>
                  <a:pt x="569" y="1359"/>
                  <a:pt x="569" y="1359"/>
                </a:cubicBezTo>
                <a:cubicBezTo>
                  <a:pt x="555" y="1359"/>
                  <a:pt x="555" y="1359"/>
                  <a:pt x="555" y="1359"/>
                </a:cubicBezTo>
                <a:cubicBezTo>
                  <a:pt x="555" y="1358"/>
                  <a:pt x="555" y="1358"/>
                  <a:pt x="555" y="1358"/>
                </a:cubicBezTo>
                <a:cubicBezTo>
                  <a:pt x="552" y="1358"/>
                  <a:pt x="552" y="1358"/>
                  <a:pt x="552" y="1358"/>
                </a:cubicBezTo>
                <a:cubicBezTo>
                  <a:pt x="551" y="1356"/>
                  <a:pt x="551" y="1356"/>
                  <a:pt x="551" y="1356"/>
                </a:cubicBezTo>
                <a:cubicBezTo>
                  <a:pt x="524" y="1359"/>
                  <a:pt x="524" y="1359"/>
                  <a:pt x="524" y="1359"/>
                </a:cubicBezTo>
                <a:cubicBezTo>
                  <a:pt x="524" y="1358"/>
                  <a:pt x="524" y="1358"/>
                  <a:pt x="524" y="1358"/>
                </a:cubicBezTo>
                <a:cubicBezTo>
                  <a:pt x="522" y="1357"/>
                  <a:pt x="520" y="1357"/>
                  <a:pt x="518" y="1357"/>
                </a:cubicBezTo>
                <a:cubicBezTo>
                  <a:pt x="517" y="1359"/>
                  <a:pt x="517" y="1359"/>
                  <a:pt x="517" y="1359"/>
                </a:cubicBezTo>
                <a:cubicBezTo>
                  <a:pt x="512" y="1358"/>
                  <a:pt x="512" y="1358"/>
                  <a:pt x="512" y="1358"/>
                </a:cubicBezTo>
                <a:cubicBezTo>
                  <a:pt x="511" y="1361"/>
                  <a:pt x="511" y="1361"/>
                  <a:pt x="511" y="1361"/>
                </a:cubicBezTo>
                <a:cubicBezTo>
                  <a:pt x="505" y="1358"/>
                  <a:pt x="505" y="1358"/>
                  <a:pt x="505" y="1358"/>
                </a:cubicBezTo>
                <a:cubicBezTo>
                  <a:pt x="504" y="1358"/>
                  <a:pt x="504" y="1358"/>
                  <a:pt x="504" y="1358"/>
                </a:cubicBezTo>
                <a:cubicBezTo>
                  <a:pt x="504" y="1359"/>
                  <a:pt x="504" y="1359"/>
                  <a:pt x="504" y="1359"/>
                </a:cubicBezTo>
                <a:cubicBezTo>
                  <a:pt x="500" y="1359"/>
                  <a:pt x="500" y="1359"/>
                  <a:pt x="500" y="1359"/>
                </a:cubicBezTo>
                <a:cubicBezTo>
                  <a:pt x="496" y="1360"/>
                  <a:pt x="496" y="1360"/>
                  <a:pt x="496" y="1360"/>
                </a:cubicBezTo>
                <a:cubicBezTo>
                  <a:pt x="496" y="1361"/>
                  <a:pt x="496" y="1361"/>
                  <a:pt x="496" y="1361"/>
                </a:cubicBezTo>
                <a:cubicBezTo>
                  <a:pt x="488" y="1361"/>
                  <a:pt x="488" y="1361"/>
                  <a:pt x="488" y="1361"/>
                </a:cubicBezTo>
                <a:cubicBezTo>
                  <a:pt x="488" y="1363"/>
                  <a:pt x="488" y="1363"/>
                  <a:pt x="488" y="1363"/>
                </a:cubicBezTo>
                <a:cubicBezTo>
                  <a:pt x="480" y="1361"/>
                  <a:pt x="480" y="1361"/>
                  <a:pt x="480" y="1361"/>
                </a:cubicBezTo>
                <a:cubicBezTo>
                  <a:pt x="479" y="1363"/>
                  <a:pt x="479" y="1363"/>
                  <a:pt x="479" y="1363"/>
                </a:cubicBezTo>
                <a:cubicBezTo>
                  <a:pt x="468" y="1363"/>
                  <a:pt x="468" y="1363"/>
                  <a:pt x="468" y="1363"/>
                </a:cubicBezTo>
                <a:cubicBezTo>
                  <a:pt x="468" y="1362"/>
                  <a:pt x="468" y="1362"/>
                  <a:pt x="468" y="1362"/>
                </a:cubicBezTo>
                <a:cubicBezTo>
                  <a:pt x="467" y="1362"/>
                  <a:pt x="467" y="1362"/>
                  <a:pt x="467" y="1362"/>
                </a:cubicBezTo>
                <a:cubicBezTo>
                  <a:pt x="463" y="1362"/>
                  <a:pt x="463" y="1362"/>
                  <a:pt x="463" y="1362"/>
                </a:cubicBezTo>
                <a:cubicBezTo>
                  <a:pt x="463" y="1361"/>
                  <a:pt x="463" y="1361"/>
                  <a:pt x="463" y="1361"/>
                </a:cubicBezTo>
                <a:cubicBezTo>
                  <a:pt x="453" y="1360"/>
                  <a:pt x="453" y="1360"/>
                  <a:pt x="453" y="1360"/>
                </a:cubicBezTo>
                <a:cubicBezTo>
                  <a:pt x="453" y="1362"/>
                  <a:pt x="453" y="1362"/>
                  <a:pt x="453" y="1362"/>
                </a:cubicBezTo>
                <a:cubicBezTo>
                  <a:pt x="447" y="1359"/>
                  <a:pt x="447" y="1359"/>
                  <a:pt x="447" y="1359"/>
                </a:cubicBezTo>
                <a:cubicBezTo>
                  <a:pt x="447" y="1359"/>
                  <a:pt x="447" y="1359"/>
                  <a:pt x="447" y="1359"/>
                </a:cubicBezTo>
                <a:cubicBezTo>
                  <a:pt x="443" y="1359"/>
                  <a:pt x="443" y="1359"/>
                  <a:pt x="443" y="1359"/>
                </a:cubicBezTo>
                <a:cubicBezTo>
                  <a:pt x="443" y="1359"/>
                  <a:pt x="443" y="1359"/>
                  <a:pt x="443" y="1359"/>
                </a:cubicBezTo>
                <a:cubicBezTo>
                  <a:pt x="443" y="1361"/>
                  <a:pt x="443" y="1361"/>
                  <a:pt x="443" y="1361"/>
                </a:cubicBezTo>
                <a:cubicBezTo>
                  <a:pt x="437" y="1359"/>
                  <a:pt x="437" y="1359"/>
                  <a:pt x="437" y="1359"/>
                </a:cubicBezTo>
                <a:cubicBezTo>
                  <a:pt x="431" y="1359"/>
                  <a:pt x="431" y="1359"/>
                  <a:pt x="431" y="1359"/>
                </a:cubicBezTo>
                <a:cubicBezTo>
                  <a:pt x="431" y="1361"/>
                  <a:pt x="431" y="1361"/>
                  <a:pt x="431" y="1361"/>
                </a:cubicBezTo>
                <a:cubicBezTo>
                  <a:pt x="422" y="1361"/>
                  <a:pt x="422" y="1361"/>
                  <a:pt x="422" y="1361"/>
                </a:cubicBezTo>
                <a:cubicBezTo>
                  <a:pt x="422" y="1360"/>
                  <a:pt x="422" y="1360"/>
                  <a:pt x="422" y="1360"/>
                </a:cubicBezTo>
                <a:cubicBezTo>
                  <a:pt x="421" y="1360"/>
                  <a:pt x="421" y="1360"/>
                  <a:pt x="420" y="1361"/>
                </a:cubicBezTo>
                <a:cubicBezTo>
                  <a:pt x="420" y="1361"/>
                  <a:pt x="419" y="1361"/>
                  <a:pt x="419" y="1361"/>
                </a:cubicBezTo>
                <a:cubicBezTo>
                  <a:pt x="418" y="1362"/>
                  <a:pt x="418" y="1362"/>
                  <a:pt x="418" y="1362"/>
                </a:cubicBezTo>
                <a:cubicBezTo>
                  <a:pt x="417" y="1362"/>
                  <a:pt x="417" y="1362"/>
                  <a:pt x="417" y="1362"/>
                </a:cubicBezTo>
                <a:cubicBezTo>
                  <a:pt x="416" y="1363"/>
                  <a:pt x="414" y="1364"/>
                  <a:pt x="412" y="1365"/>
                </a:cubicBezTo>
                <a:cubicBezTo>
                  <a:pt x="403" y="1367"/>
                  <a:pt x="403" y="1367"/>
                  <a:pt x="403" y="1367"/>
                </a:cubicBezTo>
                <a:cubicBezTo>
                  <a:pt x="403" y="1361"/>
                  <a:pt x="403" y="1361"/>
                  <a:pt x="403" y="1361"/>
                </a:cubicBezTo>
                <a:cubicBezTo>
                  <a:pt x="398" y="1361"/>
                  <a:pt x="398" y="1361"/>
                  <a:pt x="398" y="1361"/>
                </a:cubicBezTo>
                <a:cubicBezTo>
                  <a:pt x="398" y="1362"/>
                  <a:pt x="398" y="1362"/>
                  <a:pt x="398" y="1362"/>
                </a:cubicBezTo>
                <a:cubicBezTo>
                  <a:pt x="392" y="1361"/>
                  <a:pt x="392" y="1361"/>
                  <a:pt x="392" y="1361"/>
                </a:cubicBezTo>
                <a:cubicBezTo>
                  <a:pt x="387" y="1361"/>
                  <a:pt x="387" y="1361"/>
                  <a:pt x="387" y="1361"/>
                </a:cubicBezTo>
                <a:cubicBezTo>
                  <a:pt x="387" y="1360"/>
                  <a:pt x="387" y="1360"/>
                  <a:pt x="387" y="1360"/>
                </a:cubicBezTo>
                <a:cubicBezTo>
                  <a:pt x="385" y="1359"/>
                  <a:pt x="385" y="1359"/>
                  <a:pt x="385" y="1359"/>
                </a:cubicBezTo>
                <a:cubicBezTo>
                  <a:pt x="385" y="1360"/>
                  <a:pt x="385" y="1360"/>
                  <a:pt x="385" y="1360"/>
                </a:cubicBezTo>
                <a:cubicBezTo>
                  <a:pt x="382" y="1361"/>
                  <a:pt x="378" y="1362"/>
                  <a:pt x="374" y="1362"/>
                </a:cubicBezTo>
                <a:cubicBezTo>
                  <a:pt x="373" y="1362"/>
                  <a:pt x="371" y="1362"/>
                  <a:pt x="370" y="1362"/>
                </a:cubicBezTo>
                <a:cubicBezTo>
                  <a:pt x="367" y="1361"/>
                  <a:pt x="367" y="1361"/>
                  <a:pt x="367" y="1361"/>
                </a:cubicBezTo>
                <a:cubicBezTo>
                  <a:pt x="361" y="1361"/>
                  <a:pt x="361" y="1361"/>
                  <a:pt x="361" y="1361"/>
                </a:cubicBezTo>
                <a:cubicBezTo>
                  <a:pt x="361" y="1358"/>
                  <a:pt x="361" y="1358"/>
                  <a:pt x="361" y="1358"/>
                </a:cubicBezTo>
                <a:cubicBezTo>
                  <a:pt x="357" y="1357"/>
                  <a:pt x="357" y="1357"/>
                  <a:pt x="357" y="1357"/>
                </a:cubicBezTo>
                <a:cubicBezTo>
                  <a:pt x="355" y="1358"/>
                  <a:pt x="355" y="1358"/>
                  <a:pt x="355" y="1358"/>
                </a:cubicBezTo>
                <a:cubicBezTo>
                  <a:pt x="352" y="1359"/>
                  <a:pt x="348" y="1358"/>
                  <a:pt x="345" y="1358"/>
                </a:cubicBezTo>
                <a:cubicBezTo>
                  <a:pt x="344" y="1359"/>
                  <a:pt x="344" y="1359"/>
                  <a:pt x="344" y="1359"/>
                </a:cubicBezTo>
                <a:cubicBezTo>
                  <a:pt x="340" y="1359"/>
                  <a:pt x="340" y="1359"/>
                  <a:pt x="340" y="1359"/>
                </a:cubicBezTo>
                <a:cubicBezTo>
                  <a:pt x="340" y="1362"/>
                  <a:pt x="340" y="1362"/>
                  <a:pt x="340" y="1362"/>
                </a:cubicBezTo>
                <a:cubicBezTo>
                  <a:pt x="333" y="1361"/>
                  <a:pt x="333" y="1361"/>
                  <a:pt x="333" y="1361"/>
                </a:cubicBezTo>
                <a:cubicBezTo>
                  <a:pt x="321" y="1361"/>
                  <a:pt x="321" y="1361"/>
                  <a:pt x="321" y="1361"/>
                </a:cubicBezTo>
                <a:cubicBezTo>
                  <a:pt x="311" y="1364"/>
                  <a:pt x="311" y="1364"/>
                  <a:pt x="311" y="1364"/>
                </a:cubicBezTo>
                <a:cubicBezTo>
                  <a:pt x="311" y="1362"/>
                  <a:pt x="311" y="1362"/>
                  <a:pt x="311" y="1362"/>
                </a:cubicBezTo>
                <a:cubicBezTo>
                  <a:pt x="309" y="1362"/>
                  <a:pt x="307" y="1362"/>
                  <a:pt x="305" y="1361"/>
                </a:cubicBezTo>
                <a:cubicBezTo>
                  <a:pt x="303" y="1361"/>
                  <a:pt x="303" y="1361"/>
                  <a:pt x="303" y="1361"/>
                </a:cubicBezTo>
                <a:cubicBezTo>
                  <a:pt x="302" y="1358"/>
                  <a:pt x="302" y="1358"/>
                  <a:pt x="302" y="1358"/>
                </a:cubicBezTo>
                <a:cubicBezTo>
                  <a:pt x="301" y="1359"/>
                  <a:pt x="301" y="1359"/>
                  <a:pt x="300" y="1359"/>
                </a:cubicBezTo>
                <a:cubicBezTo>
                  <a:pt x="299" y="1359"/>
                  <a:pt x="299" y="1359"/>
                  <a:pt x="299" y="1359"/>
                </a:cubicBezTo>
                <a:cubicBezTo>
                  <a:pt x="293" y="1359"/>
                  <a:pt x="293" y="1359"/>
                  <a:pt x="293" y="1359"/>
                </a:cubicBezTo>
                <a:cubicBezTo>
                  <a:pt x="287" y="1361"/>
                  <a:pt x="287" y="1361"/>
                  <a:pt x="287" y="1361"/>
                </a:cubicBezTo>
                <a:cubicBezTo>
                  <a:pt x="286" y="1359"/>
                  <a:pt x="286" y="1359"/>
                  <a:pt x="286" y="1359"/>
                </a:cubicBezTo>
                <a:cubicBezTo>
                  <a:pt x="280" y="1359"/>
                  <a:pt x="280" y="1359"/>
                  <a:pt x="280" y="1359"/>
                </a:cubicBezTo>
                <a:cubicBezTo>
                  <a:pt x="280" y="1357"/>
                  <a:pt x="280" y="1357"/>
                  <a:pt x="280" y="1357"/>
                </a:cubicBezTo>
                <a:cubicBezTo>
                  <a:pt x="279" y="1357"/>
                  <a:pt x="279" y="1357"/>
                  <a:pt x="279" y="1357"/>
                </a:cubicBezTo>
                <a:cubicBezTo>
                  <a:pt x="279" y="1360"/>
                  <a:pt x="279" y="1360"/>
                  <a:pt x="279" y="1360"/>
                </a:cubicBezTo>
                <a:cubicBezTo>
                  <a:pt x="269" y="1357"/>
                  <a:pt x="269" y="1357"/>
                  <a:pt x="269" y="1357"/>
                </a:cubicBezTo>
                <a:cubicBezTo>
                  <a:pt x="264" y="1359"/>
                  <a:pt x="262" y="1359"/>
                  <a:pt x="260" y="1359"/>
                </a:cubicBezTo>
                <a:cubicBezTo>
                  <a:pt x="258" y="1359"/>
                  <a:pt x="258" y="1359"/>
                  <a:pt x="258" y="1359"/>
                </a:cubicBezTo>
                <a:cubicBezTo>
                  <a:pt x="254" y="1360"/>
                  <a:pt x="251" y="1359"/>
                  <a:pt x="249" y="1358"/>
                </a:cubicBezTo>
                <a:cubicBezTo>
                  <a:pt x="247" y="1358"/>
                  <a:pt x="247" y="1358"/>
                  <a:pt x="247" y="1358"/>
                </a:cubicBezTo>
                <a:cubicBezTo>
                  <a:pt x="239" y="1362"/>
                  <a:pt x="239" y="1362"/>
                  <a:pt x="239" y="1362"/>
                </a:cubicBezTo>
                <a:cubicBezTo>
                  <a:pt x="239" y="1358"/>
                  <a:pt x="239" y="1358"/>
                  <a:pt x="239" y="1358"/>
                </a:cubicBezTo>
                <a:cubicBezTo>
                  <a:pt x="232" y="1358"/>
                  <a:pt x="232" y="1358"/>
                  <a:pt x="232" y="1358"/>
                </a:cubicBezTo>
                <a:cubicBezTo>
                  <a:pt x="231" y="1359"/>
                  <a:pt x="230" y="1359"/>
                  <a:pt x="228" y="1359"/>
                </a:cubicBezTo>
                <a:cubicBezTo>
                  <a:pt x="227" y="1359"/>
                  <a:pt x="227" y="1359"/>
                  <a:pt x="227" y="1359"/>
                </a:cubicBezTo>
                <a:cubicBezTo>
                  <a:pt x="222" y="1359"/>
                  <a:pt x="222" y="1359"/>
                  <a:pt x="222" y="1359"/>
                </a:cubicBezTo>
                <a:cubicBezTo>
                  <a:pt x="222" y="1358"/>
                  <a:pt x="222" y="1358"/>
                  <a:pt x="222" y="1358"/>
                </a:cubicBezTo>
                <a:cubicBezTo>
                  <a:pt x="220" y="1358"/>
                  <a:pt x="220" y="1358"/>
                  <a:pt x="220" y="1358"/>
                </a:cubicBezTo>
                <a:cubicBezTo>
                  <a:pt x="220" y="1356"/>
                  <a:pt x="220" y="1356"/>
                  <a:pt x="220" y="1356"/>
                </a:cubicBezTo>
                <a:cubicBezTo>
                  <a:pt x="218" y="1356"/>
                  <a:pt x="216" y="1356"/>
                  <a:pt x="215" y="1356"/>
                </a:cubicBezTo>
                <a:cubicBezTo>
                  <a:pt x="215" y="1362"/>
                  <a:pt x="215" y="1362"/>
                  <a:pt x="215" y="1362"/>
                </a:cubicBezTo>
                <a:cubicBezTo>
                  <a:pt x="207" y="1358"/>
                  <a:pt x="207" y="1358"/>
                  <a:pt x="207" y="1358"/>
                </a:cubicBezTo>
                <a:cubicBezTo>
                  <a:pt x="205" y="1358"/>
                  <a:pt x="205" y="1358"/>
                  <a:pt x="205" y="1358"/>
                </a:cubicBezTo>
                <a:cubicBezTo>
                  <a:pt x="205" y="1359"/>
                  <a:pt x="205" y="1359"/>
                  <a:pt x="205" y="1359"/>
                </a:cubicBezTo>
                <a:cubicBezTo>
                  <a:pt x="198" y="1359"/>
                  <a:pt x="198" y="1359"/>
                  <a:pt x="198" y="1359"/>
                </a:cubicBezTo>
                <a:cubicBezTo>
                  <a:pt x="198" y="1361"/>
                  <a:pt x="198" y="1361"/>
                  <a:pt x="198" y="1361"/>
                </a:cubicBezTo>
                <a:cubicBezTo>
                  <a:pt x="194" y="1361"/>
                  <a:pt x="194" y="1361"/>
                  <a:pt x="194" y="1361"/>
                </a:cubicBezTo>
                <a:cubicBezTo>
                  <a:pt x="192" y="1364"/>
                  <a:pt x="192" y="1364"/>
                  <a:pt x="192" y="1364"/>
                </a:cubicBezTo>
                <a:cubicBezTo>
                  <a:pt x="182" y="1361"/>
                  <a:pt x="182" y="1361"/>
                  <a:pt x="182" y="1361"/>
                </a:cubicBezTo>
                <a:cubicBezTo>
                  <a:pt x="181" y="1362"/>
                  <a:pt x="181" y="1362"/>
                  <a:pt x="181" y="1362"/>
                </a:cubicBezTo>
                <a:cubicBezTo>
                  <a:pt x="175" y="1363"/>
                  <a:pt x="170" y="1360"/>
                  <a:pt x="166" y="1359"/>
                </a:cubicBezTo>
                <a:cubicBezTo>
                  <a:pt x="166" y="1358"/>
                  <a:pt x="165" y="1358"/>
                  <a:pt x="164" y="1358"/>
                </a:cubicBezTo>
                <a:cubicBezTo>
                  <a:pt x="164" y="1358"/>
                  <a:pt x="163" y="1358"/>
                  <a:pt x="163" y="1358"/>
                </a:cubicBezTo>
                <a:cubicBezTo>
                  <a:pt x="162" y="1359"/>
                  <a:pt x="160" y="1359"/>
                  <a:pt x="159" y="1359"/>
                </a:cubicBezTo>
                <a:cubicBezTo>
                  <a:pt x="153" y="1360"/>
                  <a:pt x="153" y="1360"/>
                  <a:pt x="153" y="1360"/>
                </a:cubicBezTo>
                <a:cubicBezTo>
                  <a:pt x="153" y="1359"/>
                  <a:pt x="153" y="1359"/>
                  <a:pt x="153" y="1359"/>
                </a:cubicBezTo>
                <a:cubicBezTo>
                  <a:pt x="152" y="1358"/>
                  <a:pt x="152" y="1358"/>
                  <a:pt x="152" y="1358"/>
                </a:cubicBezTo>
                <a:cubicBezTo>
                  <a:pt x="146" y="1358"/>
                  <a:pt x="146" y="1358"/>
                  <a:pt x="146" y="1358"/>
                </a:cubicBezTo>
                <a:cubicBezTo>
                  <a:pt x="145" y="1358"/>
                  <a:pt x="144" y="1358"/>
                  <a:pt x="144" y="1358"/>
                </a:cubicBezTo>
                <a:cubicBezTo>
                  <a:pt x="142" y="1358"/>
                  <a:pt x="142" y="1358"/>
                  <a:pt x="142" y="1358"/>
                </a:cubicBezTo>
                <a:cubicBezTo>
                  <a:pt x="142" y="1358"/>
                  <a:pt x="142" y="1358"/>
                  <a:pt x="142" y="1358"/>
                </a:cubicBezTo>
                <a:cubicBezTo>
                  <a:pt x="141" y="1358"/>
                  <a:pt x="141" y="1357"/>
                  <a:pt x="140" y="1357"/>
                </a:cubicBezTo>
                <a:cubicBezTo>
                  <a:pt x="140" y="1357"/>
                  <a:pt x="140" y="1357"/>
                  <a:pt x="139" y="1357"/>
                </a:cubicBezTo>
                <a:cubicBezTo>
                  <a:pt x="139" y="1357"/>
                  <a:pt x="138" y="1358"/>
                  <a:pt x="136" y="1358"/>
                </a:cubicBezTo>
                <a:cubicBezTo>
                  <a:pt x="135" y="1361"/>
                  <a:pt x="135" y="1361"/>
                  <a:pt x="135" y="1361"/>
                </a:cubicBezTo>
                <a:cubicBezTo>
                  <a:pt x="130" y="1359"/>
                  <a:pt x="130" y="1359"/>
                  <a:pt x="130" y="1359"/>
                </a:cubicBezTo>
                <a:cubicBezTo>
                  <a:pt x="129" y="1360"/>
                  <a:pt x="128" y="1360"/>
                  <a:pt x="126" y="1361"/>
                </a:cubicBezTo>
                <a:cubicBezTo>
                  <a:pt x="125" y="1361"/>
                  <a:pt x="125" y="1361"/>
                  <a:pt x="125" y="1361"/>
                </a:cubicBezTo>
                <a:cubicBezTo>
                  <a:pt x="124" y="1362"/>
                  <a:pt x="124" y="1362"/>
                  <a:pt x="124" y="1362"/>
                </a:cubicBezTo>
                <a:cubicBezTo>
                  <a:pt x="121" y="1361"/>
                  <a:pt x="121" y="1361"/>
                  <a:pt x="121" y="1361"/>
                </a:cubicBezTo>
                <a:cubicBezTo>
                  <a:pt x="120" y="1361"/>
                  <a:pt x="120" y="1361"/>
                  <a:pt x="120" y="1361"/>
                </a:cubicBezTo>
                <a:cubicBezTo>
                  <a:pt x="120" y="1361"/>
                  <a:pt x="120" y="1361"/>
                  <a:pt x="120" y="1361"/>
                </a:cubicBezTo>
                <a:cubicBezTo>
                  <a:pt x="106" y="1361"/>
                  <a:pt x="106" y="1361"/>
                  <a:pt x="106" y="1361"/>
                </a:cubicBezTo>
                <a:cubicBezTo>
                  <a:pt x="106" y="1359"/>
                  <a:pt x="106" y="1359"/>
                  <a:pt x="106" y="1359"/>
                </a:cubicBezTo>
                <a:cubicBezTo>
                  <a:pt x="104" y="1356"/>
                  <a:pt x="104" y="1356"/>
                  <a:pt x="104" y="1356"/>
                </a:cubicBezTo>
                <a:cubicBezTo>
                  <a:pt x="102" y="1356"/>
                  <a:pt x="102" y="1356"/>
                  <a:pt x="102" y="1356"/>
                </a:cubicBezTo>
                <a:cubicBezTo>
                  <a:pt x="99" y="1356"/>
                  <a:pt x="97" y="1356"/>
                  <a:pt x="95" y="1356"/>
                </a:cubicBezTo>
                <a:cubicBezTo>
                  <a:pt x="93" y="1356"/>
                  <a:pt x="91" y="1356"/>
                  <a:pt x="89" y="1356"/>
                </a:cubicBezTo>
                <a:cubicBezTo>
                  <a:pt x="89" y="1358"/>
                  <a:pt x="89" y="1358"/>
                  <a:pt x="89" y="1358"/>
                </a:cubicBezTo>
                <a:cubicBezTo>
                  <a:pt x="72" y="1358"/>
                  <a:pt x="72" y="1358"/>
                  <a:pt x="72" y="1358"/>
                </a:cubicBezTo>
                <a:cubicBezTo>
                  <a:pt x="72" y="1358"/>
                  <a:pt x="72" y="1358"/>
                  <a:pt x="72" y="1358"/>
                </a:cubicBezTo>
                <a:cubicBezTo>
                  <a:pt x="71" y="1359"/>
                  <a:pt x="71" y="1359"/>
                  <a:pt x="71" y="1359"/>
                </a:cubicBezTo>
                <a:cubicBezTo>
                  <a:pt x="66" y="1358"/>
                  <a:pt x="66" y="1358"/>
                  <a:pt x="66" y="1358"/>
                </a:cubicBezTo>
                <a:cubicBezTo>
                  <a:pt x="63" y="1357"/>
                  <a:pt x="61" y="1357"/>
                  <a:pt x="59" y="1357"/>
                </a:cubicBezTo>
                <a:cubicBezTo>
                  <a:pt x="59" y="1358"/>
                  <a:pt x="59" y="1358"/>
                  <a:pt x="59" y="1358"/>
                </a:cubicBezTo>
                <a:cubicBezTo>
                  <a:pt x="52" y="1358"/>
                  <a:pt x="52" y="1358"/>
                  <a:pt x="52" y="1358"/>
                </a:cubicBezTo>
                <a:cubicBezTo>
                  <a:pt x="52" y="1359"/>
                  <a:pt x="52" y="1359"/>
                  <a:pt x="52" y="1359"/>
                </a:cubicBezTo>
                <a:cubicBezTo>
                  <a:pt x="42" y="1359"/>
                  <a:pt x="42" y="1359"/>
                  <a:pt x="42" y="1359"/>
                </a:cubicBezTo>
                <a:cubicBezTo>
                  <a:pt x="42" y="1361"/>
                  <a:pt x="42" y="1361"/>
                  <a:pt x="42" y="1361"/>
                </a:cubicBezTo>
                <a:cubicBezTo>
                  <a:pt x="32" y="1361"/>
                  <a:pt x="32" y="1361"/>
                  <a:pt x="32" y="1361"/>
                </a:cubicBezTo>
                <a:cubicBezTo>
                  <a:pt x="32" y="1363"/>
                  <a:pt x="32" y="1363"/>
                  <a:pt x="32" y="1363"/>
                </a:cubicBezTo>
                <a:cubicBezTo>
                  <a:pt x="25" y="1359"/>
                  <a:pt x="25" y="1359"/>
                  <a:pt x="25" y="1359"/>
                </a:cubicBezTo>
                <a:cubicBezTo>
                  <a:pt x="15" y="1359"/>
                  <a:pt x="15" y="1359"/>
                  <a:pt x="15" y="1359"/>
                </a:cubicBezTo>
                <a:cubicBezTo>
                  <a:pt x="15" y="1358"/>
                  <a:pt x="15" y="1358"/>
                  <a:pt x="15" y="1358"/>
                </a:cubicBezTo>
                <a:cubicBezTo>
                  <a:pt x="9" y="1360"/>
                  <a:pt x="9" y="1360"/>
                  <a:pt x="9" y="1360"/>
                </a:cubicBezTo>
                <a:cubicBezTo>
                  <a:pt x="9" y="1346"/>
                  <a:pt x="9" y="1346"/>
                  <a:pt x="9" y="1346"/>
                </a:cubicBezTo>
                <a:cubicBezTo>
                  <a:pt x="9" y="1344"/>
                  <a:pt x="9" y="1343"/>
                  <a:pt x="10" y="1342"/>
                </a:cubicBezTo>
                <a:cubicBezTo>
                  <a:pt x="9" y="1327"/>
                  <a:pt x="9" y="1327"/>
                  <a:pt x="9" y="1327"/>
                </a:cubicBezTo>
                <a:cubicBezTo>
                  <a:pt x="7" y="1327"/>
                  <a:pt x="7" y="1327"/>
                  <a:pt x="7" y="1327"/>
                </a:cubicBezTo>
                <a:cubicBezTo>
                  <a:pt x="7" y="1317"/>
                  <a:pt x="7" y="1317"/>
                  <a:pt x="7" y="1317"/>
                </a:cubicBezTo>
                <a:cubicBezTo>
                  <a:pt x="3" y="1317"/>
                  <a:pt x="3" y="1317"/>
                  <a:pt x="3" y="1317"/>
                </a:cubicBezTo>
                <a:cubicBezTo>
                  <a:pt x="6" y="1310"/>
                  <a:pt x="6" y="1310"/>
                  <a:pt x="6" y="1310"/>
                </a:cubicBezTo>
                <a:cubicBezTo>
                  <a:pt x="5" y="1309"/>
                  <a:pt x="5" y="1308"/>
                  <a:pt x="4" y="1307"/>
                </a:cubicBezTo>
                <a:cubicBezTo>
                  <a:pt x="0" y="1301"/>
                  <a:pt x="0" y="1301"/>
                  <a:pt x="0" y="1301"/>
                </a:cubicBezTo>
                <a:cubicBezTo>
                  <a:pt x="6" y="1298"/>
                  <a:pt x="6" y="1298"/>
                  <a:pt x="6" y="1298"/>
                </a:cubicBezTo>
                <a:cubicBezTo>
                  <a:pt x="6" y="1296"/>
                  <a:pt x="6" y="1296"/>
                  <a:pt x="6" y="1296"/>
                </a:cubicBezTo>
                <a:cubicBezTo>
                  <a:pt x="8" y="1295"/>
                  <a:pt x="8" y="1295"/>
                  <a:pt x="8" y="1295"/>
                </a:cubicBezTo>
                <a:cubicBezTo>
                  <a:pt x="8" y="1295"/>
                  <a:pt x="8" y="1295"/>
                  <a:pt x="8" y="1295"/>
                </a:cubicBezTo>
                <a:cubicBezTo>
                  <a:pt x="7" y="1293"/>
                  <a:pt x="6" y="1290"/>
                  <a:pt x="6" y="1287"/>
                </a:cubicBezTo>
                <a:cubicBezTo>
                  <a:pt x="8" y="1282"/>
                  <a:pt x="8" y="1282"/>
                  <a:pt x="8" y="1282"/>
                </a:cubicBezTo>
                <a:cubicBezTo>
                  <a:pt x="6" y="1279"/>
                  <a:pt x="5" y="1275"/>
                  <a:pt x="7" y="1271"/>
                </a:cubicBezTo>
                <a:cubicBezTo>
                  <a:pt x="7" y="1269"/>
                  <a:pt x="7" y="1269"/>
                  <a:pt x="7" y="1269"/>
                </a:cubicBezTo>
                <a:cubicBezTo>
                  <a:pt x="7" y="1261"/>
                  <a:pt x="7" y="1261"/>
                  <a:pt x="7" y="1261"/>
                </a:cubicBezTo>
                <a:cubicBezTo>
                  <a:pt x="8" y="1261"/>
                  <a:pt x="8" y="1261"/>
                  <a:pt x="8" y="1261"/>
                </a:cubicBezTo>
                <a:cubicBezTo>
                  <a:pt x="4" y="1251"/>
                  <a:pt x="4" y="1251"/>
                  <a:pt x="4" y="1251"/>
                </a:cubicBezTo>
                <a:cubicBezTo>
                  <a:pt x="9" y="1251"/>
                  <a:pt x="9" y="1251"/>
                  <a:pt x="9" y="1251"/>
                </a:cubicBezTo>
                <a:cubicBezTo>
                  <a:pt x="9" y="1249"/>
                  <a:pt x="9" y="1249"/>
                  <a:pt x="9" y="1249"/>
                </a:cubicBezTo>
                <a:cubicBezTo>
                  <a:pt x="7" y="1247"/>
                  <a:pt x="7" y="1244"/>
                  <a:pt x="8" y="1243"/>
                </a:cubicBezTo>
                <a:cubicBezTo>
                  <a:pt x="8" y="1238"/>
                  <a:pt x="8" y="1238"/>
                  <a:pt x="8" y="1238"/>
                </a:cubicBezTo>
                <a:cubicBezTo>
                  <a:pt x="9" y="1238"/>
                  <a:pt x="9" y="1238"/>
                  <a:pt x="9" y="1238"/>
                </a:cubicBezTo>
                <a:cubicBezTo>
                  <a:pt x="9" y="1233"/>
                  <a:pt x="9" y="1233"/>
                  <a:pt x="9" y="1233"/>
                </a:cubicBezTo>
                <a:cubicBezTo>
                  <a:pt x="7" y="1233"/>
                  <a:pt x="7" y="1233"/>
                  <a:pt x="7" y="1233"/>
                </a:cubicBezTo>
                <a:cubicBezTo>
                  <a:pt x="7" y="1226"/>
                  <a:pt x="7" y="1226"/>
                  <a:pt x="7" y="1226"/>
                </a:cubicBezTo>
                <a:cubicBezTo>
                  <a:pt x="4" y="1226"/>
                  <a:pt x="4" y="1226"/>
                  <a:pt x="4" y="1226"/>
                </a:cubicBezTo>
                <a:cubicBezTo>
                  <a:pt x="8" y="1216"/>
                  <a:pt x="8" y="1216"/>
                  <a:pt x="8" y="1216"/>
                </a:cubicBezTo>
                <a:cubicBezTo>
                  <a:pt x="8" y="1210"/>
                  <a:pt x="8" y="1210"/>
                  <a:pt x="8" y="1210"/>
                </a:cubicBezTo>
                <a:cubicBezTo>
                  <a:pt x="6" y="1210"/>
                  <a:pt x="6" y="1210"/>
                  <a:pt x="6" y="1210"/>
                </a:cubicBezTo>
                <a:cubicBezTo>
                  <a:pt x="6" y="1201"/>
                  <a:pt x="6" y="1201"/>
                  <a:pt x="6" y="1201"/>
                </a:cubicBezTo>
                <a:cubicBezTo>
                  <a:pt x="5" y="1201"/>
                  <a:pt x="5" y="1201"/>
                  <a:pt x="5" y="1201"/>
                </a:cubicBezTo>
                <a:cubicBezTo>
                  <a:pt x="5" y="1193"/>
                  <a:pt x="5" y="1193"/>
                  <a:pt x="5" y="1193"/>
                </a:cubicBezTo>
                <a:cubicBezTo>
                  <a:pt x="3" y="1191"/>
                  <a:pt x="3" y="1191"/>
                  <a:pt x="3" y="1191"/>
                </a:cubicBezTo>
                <a:cubicBezTo>
                  <a:pt x="3" y="1175"/>
                  <a:pt x="3" y="1175"/>
                  <a:pt x="3" y="1175"/>
                </a:cubicBezTo>
                <a:cubicBezTo>
                  <a:pt x="5" y="1174"/>
                  <a:pt x="5" y="1174"/>
                  <a:pt x="5" y="1174"/>
                </a:cubicBezTo>
                <a:cubicBezTo>
                  <a:pt x="5" y="1169"/>
                  <a:pt x="5" y="1169"/>
                  <a:pt x="5" y="1169"/>
                </a:cubicBezTo>
                <a:cubicBezTo>
                  <a:pt x="7" y="1169"/>
                  <a:pt x="7" y="1169"/>
                  <a:pt x="7" y="1169"/>
                </a:cubicBezTo>
                <a:cubicBezTo>
                  <a:pt x="7" y="1168"/>
                  <a:pt x="7" y="1168"/>
                  <a:pt x="7" y="1168"/>
                </a:cubicBezTo>
                <a:cubicBezTo>
                  <a:pt x="7" y="1168"/>
                  <a:pt x="7" y="1167"/>
                  <a:pt x="8" y="1167"/>
                </a:cubicBezTo>
                <a:cubicBezTo>
                  <a:pt x="7" y="1166"/>
                  <a:pt x="7" y="1164"/>
                  <a:pt x="8" y="1162"/>
                </a:cubicBezTo>
                <a:cubicBezTo>
                  <a:pt x="9" y="1158"/>
                  <a:pt x="9" y="1158"/>
                  <a:pt x="9" y="1158"/>
                </a:cubicBezTo>
                <a:cubicBezTo>
                  <a:pt x="10" y="1158"/>
                  <a:pt x="10" y="1158"/>
                  <a:pt x="10" y="1158"/>
                </a:cubicBezTo>
                <a:cubicBezTo>
                  <a:pt x="10" y="1155"/>
                  <a:pt x="10" y="1155"/>
                  <a:pt x="10" y="1155"/>
                </a:cubicBezTo>
                <a:cubicBezTo>
                  <a:pt x="10" y="1151"/>
                  <a:pt x="10" y="1151"/>
                  <a:pt x="10" y="1151"/>
                </a:cubicBezTo>
                <a:cubicBezTo>
                  <a:pt x="10" y="1151"/>
                  <a:pt x="10" y="1151"/>
                  <a:pt x="10" y="1151"/>
                </a:cubicBezTo>
                <a:cubicBezTo>
                  <a:pt x="10" y="1147"/>
                  <a:pt x="10" y="1147"/>
                  <a:pt x="10" y="1147"/>
                </a:cubicBezTo>
                <a:cubicBezTo>
                  <a:pt x="9" y="1145"/>
                  <a:pt x="9" y="1145"/>
                  <a:pt x="9" y="1145"/>
                </a:cubicBezTo>
                <a:cubicBezTo>
                  <a:pt x="9" y="1145"/>
                  <a:pt x="9" y="1145"/>
                  <a:pt x="9" y="1145"/>
                </a:cubicBezTo>
                <a:cubicBezTo>
                  <a:pt x="9" y="1139"/>
                  <a:pt x="9" y="1139"/>
                  <a:pt x="9" y="1139"/>
                </a:cubicBezTo>
                <a:cubicBezTo>
                  <a:pt x="7" y="1139"/>
                  <a:pt x="7" y="1139"/>
                  <a:pt x="7" y="1139"/>
                </a:cubicBezTo>
                <a:cubicBezTo>
                  <a:pt x="7" y="1133"/>
                  <a:pt x="7" y="1133"/>
                  <a:pt x="7" y="1133"/>
                </a:cubicBezTo>
                <a:cubicBezTo>
                  <a:pt x="6" y="1129"/>
                  <a:pt x="6" y="1129"/>
                  <a:pt x="6" y="1129"/>
                </a:cubicBezTo>
                <a:cubicBezTo>
                  <a:pt x="6" y="1127"/>
                  <a:pt x="6" y="1126"/>
                  <a:pt x="6" y="1124"/>
                </a:cubicBezTo>
                <a:cubicBezTo>
                  <a:pt x="6" y="1123"/>
                  <a:pt x="5" y="1122"/>
                  <a:pt x="5" y="1120"/>
                </a:cubicBezTo>
                <a:cubicBezTo>
                  <a:pt x="5" y="1114"/>
                  <a:pt x="5" y="1114"/>
                  <a:pt x="5" y="1114"/>
                </a:cubicBezTo>
                <a:cubicBezTo>
                  <a:pt x="6" y="1114"/>
                  <a:pt x="6" y="1114"/>
                  <a:pt x="6" y="1114"/>
                </a:cubicBezTo>
                <a:cubicBezTo>
                  <a:pt x="6" y="1111"/>
                  <a:pt x="6" y="1111"/>
                  <a:pt x="6" y="1111"/>
                </a:cubicBezTo>
                <a:cubicBezTo>
                  <a:pt x="8" y="1111"/>
                  <a:pt x="8" y="1111"/>
                  <a:pt x="8" y="1111"/>
                </a:cubicBezTo>
                <a:cubicBezTo>
                  <a:pt x="8" y="1106"/>
                  <a:pt x="8" y="1106"/>
                  <a:pt x="8" y="1106"/>
                </a:cubicBezTo>
                <a:cubicBezTo>
                  <a:pt x="4" y="1097"/>
                  <a:pt x="4" y="1097"/>
                  <a:pt x="4" y="1097"/>
                </a:cubicBezTo>
                <a:cubicBezTo>
                  <a:pt x="9" y="1097"/>
                  <a:pt x="9" y="1097"/>
                  <a:pt x="9" y="1097"/>
                </a:cubicBezTo>
                <a:cubicBezTo>
                  <a:pt x="9" y="1082"/>
                  <a:pt x="9" y="1082"/>
                  <a:pt x="9" y="1082"/>
                </a:cubicBezTo>
                <a:cubicBezTo>
                  <a:pt x="7" y="1082"/>
                  <a:pt x="7" y="1082"/>
                  <a:pt x="7" y="1082"/>
                </a:cubicBezTo>
                <a:cubicBezTo>
                  <a:pt x="7" y="1069"/>
                  <a:pt x="7" y="1069"/>
                  <a:pt x="7" y="1069"/>
                </a:cubicBezTo>
                <a:cubicBezTo>
                  <a:pt x="9" y="1069"/>
                  <a:pt x="9" y="1069"/>
                  <a:pt x="9" y="1069"/>
                </a:cubicBezTo>
                <a:cubicBezTo>
                  <a:pt x="9" y="1063"/>
                  <a:pt x="9" y="1063"/>
                  <a:pt x="9" y="1063"/>
                </a:cubicBezTo>
                <a:cubicBezTo>
                  <a:pt x="9" y="1063"/>
                  <a:pt x="9" y="1063"/>
                  <a:pt x="9" y="1063"/>
                </a:cubicBezTo>
                <a:cubicBezTo>
                  <a:pt x="9" y="1058"/>
                  <a:pt x="9" y="1058"/>
                  <a:pt x="9" y="1058"/>
                </a:cubicBezTo>
                <a:cubicBezTo>
                  <a:pt x="9" y="1058"/>
                  <a:pt x="9" y="1058"/>
                  <a:pt x="9" y="1058"/>
                </a:cubicBezTo>
                <a:cubicBezTo>
                  <a:pt x="8" y="1053"/>
                  <a:pt x="8" y="1053"/>
                  <a:pt x="8" y="1053"/>
                </a:cubicBezTo>
                <a:cubicBezTo>
                  <a:pt x="7" y="1050"/>
                  <a:pt x="8" y="1047"/>
                  <a:pt x="8" y="1046"/>
                </a:cubicBezTo>
                <a:cubicBezTo>
                  <a:pt x="8" y="1044"/>
                  <a:pt x="8" y="1043"/>
                  <a:pt x="8" y="1042"/>
                </a:cubicBezTo>
                <a:cubicBezTo>
                  <a:pt x="4" y="1042"/>
                  <a:pt x="4" y="1042"/>
                  <a:pt x="4" y="1042"/>
                </a:cubicBezTo>
                <a:cubicBezTo>
                  <a:pt x="6" y="1035"/>
                  <a:pt x="6" y="1035"/>
                  <a:pt x="6" y="1035"/>
                </a:cubicBezTo>
                <a:cubicBezTo>
                  <a:pt x="6" y="1014"/>
                  <a:pt x="6" y="1014"/>
                  <a:pt x="6" y="1014"/>
                </a:cubicBezTo>
                <a:cubicBezTo>
                  <a:pt x="7" y="1014"/>
                  <a:pt x="7" y="1014"/>
                  <a:pt x="7" y="1014"/>
                </a:cubicBezTo>
                <a:cubicBezTo>
                  <a:pt x="7" y="1010"/>
                  <a:pt x="7" y="1010"/>
                  <a:pt x="7" y="1010"/>
                </a:cubicBezTo>
                <a:cubicBezTo>
                  <a:pt x="8" y="1010"/>
                  <a:pt x="8" y="1010"/>
                  <a:pt x="8" y="1010"/>
                </a:cubicBezTo>
                <a:cubicBezTo>
                  <a:pt x="8" y="1009"/>
                  <a:pt x="8" y="1009"/>
                  <a:pt x="9" y="1008"/>
                </a:cubicBezTo>
                <a:cubicBezTo>
                  <a:pt x="9" y="1008"/>
                  <a:pt x="9" y="1007"/>
                  <a:pt x="9" y="1006"/>
                </a:cubicBezTo>
                <a:cubicBezTo>
                  <a:pt x="8" y="1006"/>
                  <a:pt x="8" y="1006"/>
                  <a:pt x="8" y="1006"/>
                </a:cubicBezTo>
                <a:cubicBezTo>
                  <a:pt x="6" y="970"/>
                  <a:pt x="6" y="970"/>
                  <a:pt x="6" y="970"/>
                </a:cubicBezTo>
                <a:cubicBezTo>
                  <a:pt x="7" y="970"/>
                  <a:pt x="7" y="970"/>
                  <a:pt x="7" y="970"/>
                </a:cubicBezTo>
                <a:cubicBezTo>
                  <a:pt x="7" y="969"/>
                  <a:pt x="7" y="969"/>
                  <a:pt x="7" y="969"/>
                </a:cubicBezTo>
                <a:cubicBezTo>
                  <a:pt x="5" y="969"/>
                  <a:pt x="5" y="969"/>
                  <a:pt x="5" y="969"/>
                </a:cubicBezTo>
                <a:cubicBezTo>
                  <a:pt x="5" y="947"/>
                  <a:pt x="5" y="947"/>
                  <a:pt x="5" y="947"/>
                </a:cubicBezTo>
                <a:cubicBezTo>
                  <a:pt x="6" y="947"/>
                  <a:pt x="6" y="947"/>
                  <a:pt x="6" y="947"/>
                </a:cubicBezTo>
                <a:cubicBezTo>
                  <a:pt x="6" y="945"/>
                  <a:pt x="6" y="945"/>
                  <a:pt x="6" y="945"/>
                </a:cubicBezTo>
                <a:cubicBezTo>
                  <a:pt x="5" y="945"/>
                  <a:pt x="5" y="945"/>
                  <a:pt x="5" y="945"/>
                </a:cubicBezTo>
                <a:cubicBezTo>
                  <a:pt x="5" y="931"/>
                  <a:pt x="5" y="931"/>
                  <a:pt x="5" y="931"/>
                </a:cubicBezTo>
                <a:cubicBezTo>
                  <a:pt x="6" y="931"/>
                  <a:pt x="6" y="931"/>
                  <a:pt x="6" y="931"/>
                </a:cubicBezTo>
                <a:cubicBezTo>
                  <a:pt x="6" y="923"/>
                  <a:pt x="6" y="923"/>
                  <a:pt x="6" y="923"/>
                </a:cubicBezTo>
                <a:cubicBezTo>
                  <a:pt x="7" y="923"/>
                  <a:pt x="7" y="923"/>
                  <a:pt x="7" y="923"/>
                </a:cubicBezTo>
                <a:cubicBezTo>
                  <a:pt x="7" y="921"/>
                  <a:pt x="7" y="921"/>
                  <a:pt x="7" y="921"/>
                </a:cubicBezTo>
                <a:cubicBezTo>
                  <a:pt x="8" y="921"/>
                  <a:pt x="8" y="921"/>
                  <a:pt x="8" y="921"/>
                </a:cubicBezTo>
                <a:cubicBezTo>
                  <a:pt x="7" y="897"/>
                  <a:pt x="7" y="897"/>
                  <a:pt x="7" y="897"/>
                </a:cubicBezTo>
                <a:cubicBezTo>
                  <a:pt x="9" y="896"/>
                  <a:pt x="9" y="896"/>
                  <a:pt x="9" y="896"/>
                </a:cubicBezTo>
                <a:cubicBezTo>
                  <a:pt x="7" y="882"/>
                  <a:pt x="7" y="882"/>
                  <a:pt x="7" y="882"/>
                </a:cubicBezTo>
                <a:cubicBezTo>
                  <a:pt x="11" y="878"/>
                  <a:pt x="11" y="878"/>
                  <a:pt x="11" y="878"/>
                </a:cubicBezTo>
                <a:cubicBezTo>
                  <a:pt x="11" y="876"/>
                  <a:pt x="11" y="871"/>
                  <a:pt x="11" y="868"/>
                </a:cubicBezTo>
                <a:cubicBezTo>
                  <a:pt x="10" y="868"/>
                  <a:pt x="10" y="868"/>
                  <a:pt x="10" y="868"/>
                </a:cubicBezTo>
                <a:cubicBezTo>
                  <a:pt x="10" y="864"/>
                  <a:pt x="10" y="864"/>
                  <a:pt x="10" y="864"/>
                </a:cubicBezTo>
                <a:cubicBezTo>
                  <a:pt x="9" y="864"/>
                  <a:pt x="9" y="864"/>
                  <a:pt x="9" y="864"/>
                </a:cubicBezTo>
                <a:cubicBezTo>
                  <a:pt x="9" y="853"/>
                  <a:pt x="9" y="853"/>
                  <a:pt x="9" y="853"/>
                </a:cubicBezTo>
                <a:cubicBezTo>
                  <a:pt x="7" y="852"/>
                  <a:pt x="7" y="852"/>
                  <a:pt x="7" y="852"/>
                </a:cubicBezTo>
                <a:cubicBezTo>
                  <a:pt x="7" y="850"/>
                  <a:pt x="7" y="850"/>
                  <a:pt x="7" y="850"/>
                </a:cubicBezTo>
                <a:cubicBezTo>
                  <a:pt x="6" y="850"/>
                  <a:pt x="6" y="850"/>
                  <a:pt x="6" y="850"/>
                </a:cubicBezTo>
                <a:cubicBezTo>
                  <a:pt x="4" y="846"/>
                  <a:pt x="4" y="846"/>
                  <a:pt x="4" y="846"/>
                </a:cubicBezTo>
                <a:cubicBezTo>
                  <a:pt x="3" y="842"/>
                  <a:pt x="4" y="837"/>
                  <a:pt x="6" y="830"/>
                </a:cubicBezTo>
                <a:cubicBezTo>
                  <a:pt x="6" y="830"/>
                  <a:pt x="6" y="830"/>
                  <a:pt x="6" y="830"/>
                </a:cubicBezTo>
                <a:cubicBezTo>
                  <a:pt x="7" y="823"/>
                  <a:pt x="7" y="823"/>
                  <a:pt x="7" y="823"/>
                </a:cubicBezTo>
                <a:cubicBezTo>
                  <a:pt x="6" y="822"/>
                  <a:pt x="6" y="820"/>
                  <a:pt x="6" y="818"/>
                </a:cubicBezTo>
                <a:cubicBezTo>
                  <a:pt x="7" y="813"/>
                  <a:pt x="7" y="813"/>
                  <a:pt x="7" y="813"/>
                </a:cubicBezTo>
                <a:cubicBezTo>
                  <a:pt x="7" y="813"/>
                  <a:pt x="7" y="813"/>
                  <a:pt x="7" y="813"/>
                </a:cubicBezTo>
                <a:cubicBezTo>
                  <a:pt x="7" y="805"/>
                  <a:pt x="7" y="805"/>
                  <a:pt x="7" y="805"/>
                </a:cubicBezTo>
                <a:cubicBezTo>
                  <a:pt x="8" y="805"/>
                  <a:pt x="8" y="805"/>
                  <a:pt x="8" y="805"/>
                </a:cubicBezTo>
                <a:cubicBezTo>
                  <a:pt x="4" y="774"/>
                  <a:pt x="4" y="774"/>
                  <a:pt x="4" y="774"/>
                </a:cubicBezTo>
                <a:cubicBezTo>
                  <a:pt x="8" y="774"/>
                  <a:pt x="8" y="774"/>
                  <a:pt x="8" y="774"/>
                </a:cubicBezTo>
                <a:cubicBezTo>
                  <a:pt x="4" y="762"/>
                  <a:pt x="4" y="762"/>
                  <a:pt x="4" y="762"/>
                </a:cubicBezTo>
                <a:cubicBezTo>
                  <a:pt x="7" y="762"/>
                  <a:pt x="7" y="762"/>
                  <a:pt x="7" y="762"/>
                </a:cubicBezTo>
                <a:cubicBezTo>
                  <a:pt x="7" y="758"/>
                  <a:pt x="7" y="758"/>
                  <a:pt x="7" y="758"/>
                </a:cubicBezTo>
                <a:cubicBezTo>
                  <a:pt x="9" y="758"/>
                  <a:pt x="9" y="758"/>
                  <a:pt x="9" y="758"/>
                </a:cubicBezTo>
                <a:cubicBezTo>
                  <a:pt x="9" y="756"/>
                  <a:pt x="9" y="756"/>
                  <a:pt x="9" y="756"/>
                </a:cubicBezTo>
                <a:cubicBezTo>
                  <a:pt x="9" y="743"/>
                  <a:pt x="7" y="737"/>
                  <a:pt x="4" y="727"/>
                </a:cubicBezTo>
                <a:cubicBezTo>
                  <a:pt x="3" y="723"/>
                  <a:pt x="3" y="723"/>
                  <a:pt x="3" y="723"/>
                </a:cubicBezTo>
                <a:cubicBezTo>
                  <a:pt x="6" y="721"/>
                  <a:pt x="6" y="721"/>
                  <a:pt x="6" y="721"/>
                </a:cubicBezTo>
                <a:cubicBezTo>
                  <a:pt x="6" y="716"/>
                  <a:pt x="6" y="716"/>
                  <a:pt x="6" y="716"/>
                </a:cubicBezTo>
                <a:cubicBezTo>
                  <a:pt x="6" y="711"/>
                  <a:pt x="6" y="704"/>
                  <a:pt x="10" y="700"/>
                </a:cubicBezTo>
                <a:cubicBezTo>
                  <a:pt x="10" y="696"/>
                  <a:pt x="10" y="696"/>
                  <a:pt x="10" y="696"/>
                </a:cubicBezTo>
                <a:cubicBezTo>
                  <a:pt x="10" y="696"/>
                  <a:pt x="10" y="696"/>
                  <a:pt x="10" y="696"/>
                </a:cubicBezTo>
                <a:cubicBezTo>
                  <a:pt x="10" y="685"/>
                  <a:pt x="10" y="685"/>
                  <a:pt x="10" y="685"/>
                </a:cubicBezTo>
                <a:cubicBezTo>
                  <a:pt x="9" y="685"/>
                  <a:pt x="9" y="685"/>
                  <a:pt x="9" y="685"/>
                </a:cubicBezTo>
                <a:cubicBezTo>
                  <a:pt x="9" y="680"/>
                  <a:pt x="9" y="680"/>
                  <a:pt x="9" y="680"/>
                </a:cubicBezTo>
                <a:cubicBezTo>
                  <a:pt x="7" y="680"/>
                  <a:pt x="7" y="680"/>
                  <a:pt x="7" y="680"/>
                </a:cubicBezTo>
                <a:cubicBezTo>
                  <a:pt x="8" y="672"/>
                  <a:pt x="8" y="672"/>
                  <a:pt x="8" y="672"/>
                </a:cubicBezTo>
                <a:cubicBezTo>
                  <a:pt x="7" y="672"/>
                  <a:pt x="7" y="672"/>
                  <a:pt x="7" y="672"/>
                </a:cubicBezTo>
                <a:cubicBezTo>
                  <a:pt x="7" y="656"/>
                  <a:pt x="7" y="656"/>
                  <a:pt x="7" y="656"/>
                </a:cubicBezTo>
                <a:cubicBezTo>
                  <a:pt x="6" y="652"/>
                  <a:pt x="6" y="652"/>
                  <a:pt x="6" y="652"/>
                </a:cubicBezTo>
                <a:cubicBezTo>
                  <a:pt x="5" y="648"/>
                  <a:pt x="6" y="643"/>
                  <a:pt x="7" y="640"/>
                </a:cubicBezTo>
                <a:cubicBezTo>
                  <a:pt x="7" y="639"/>
                  <a:pt x="7" y="638"/>
                  <a:pt x="7" y="638"/>
                </a:cubicBezTo>
                <a:cubicBezTo>
                  <a:pt x="5" y="624"/>
                  <a:pt x="5" y="624"/>
                  <a:pt x="5" y="624"/>
                </a:cubicBezTo>
                <a:cubicBezTo>
                  <a:pt x="7" y="624"/>
                  <a:pt x="7" y="624"/>
                  <a:pt x="7" y="624"/>
                </a:cubicBezTo>
                <a:cubicBezTo>
                  <a:pt x="7" y="620"/>
                  <a:pt x="7" y="620"/>
                  <a:pt x="7" y="620"/>
                </a:cubicBezTo>
                <a:cubicBezTo>
                  <a:pt x="9" y="620"/>
                  <a:pt x="9" y="620"/>
                  <a:pt x="9" y="620"/>
                </a:cubicBezTo>
                <a:cubicBezTo>
                  <a:pt x="9" y="614"/>
                  <a:pt x="9" y="614"/>
                  <a:pt x="9" y="614"/>
                </a:cubicBezTo>
                <a:cubicBezTo>
                  <a:pt x="8" y="614"/>
                  <a:pt x="8" y="614"/>
                  <a:pt x="8" y="614"/>
                </a:cubicBezTo>
                <a:cubicBezTo>
                  <a:pt x="9" y="601"/>
                  <a:pt x="9" y="601"/>
                  <a:pt x="9" y="601"/>
                </a:cubicBezTo>
                <a:cubicBezTo>
                  <a:pt x="9" y="601"/>
                  <a:pt x="9" y="601"/>
                  <a:pt x="9" y="601"/>
                </a:cubicBezTo>
                <a:cubicBezTo>
                  <a:pt x="7" y="578"/>
                  <a:pt x="7" y="578"/>
                  <a:pt x="7" y="578"/>
                </a:cubicBezTo>
                <a:cubicBezTo>
                  <a:pt x="5" y="573"/>
                  <a:pt x="5" y="573"/>
                  <a:pt x="5" y="573"/>
                </a:cubicBezTo>
                <a:cubicBezTo>
                  <a:pt x="8" y="573"/>
                  <a:pt x="8" y="573"/>
                  <a:pt x="8" y="573"/>
                </a:cubicBezTo>
                <a:cubicBezTo>
                  <a:pt x="8" y="571"/>
                  <a:pt x="8" y="568"/>
                  <a:pt x="8" y="566"/>
                </a:cubicBezTo>
                <a:cubicBezTo>
                  <a:pt x="8" y="564"/>
                  <a:pt x="9" y="561"/>
                  <a:pt x="8" y="561"/>
                </a:cubicBezTo>
                <a:cubicBezTo>
                  <a:pt x="8" y="559"/>
                  <a:pt x="8" y="559"/>
                  <a:pt x="8" y="559"/>
                </a:cubicBezTo>
                <a:cubicBezTo>
                  <a:pt x="7" y="553"/>
                  <a:pt x="7" y="553"/>
                  <a:pt x="7" y="553"/>
                </a:cubicBezTo>
                <a:cubicBezTo>
                  <a:pt x="10" y="551"/>
                  <a:pt x="10" y="551"/>
                  <a:pt x="10" y="551"/>
                </a:cubicBezTo>
                <a:cubicBezTo>
                  <a:pt x="10" y="548"/>
                  <a:pt x="10" y="548"/>
                  <a:pt x="10" y="548"/>
                </a:cubicBezTo>
                <a:cubicBezTo>
                  <a:pt x="9" y="546"/>
                  <a:pt x="10" y="544"/>
                  <a:pt x="10" y="543"/>
                </a:cubicBezTo>
                <a:cubicBezTo>
                  <a:pt x="6" y="520"/>
                  <a:pt x="6" y="520"/>
                  <a:pt x="6" y="520"/>
                </a:cubicBezTo>
                <a:cubicBezTo>
                  <a:pt x="2" y="520"/>
                  <a:pt x="2" y="520"/>
                  <a:pt x="2" y="520"/>
                </a:cubicBezTo>
                <a:cubicBezTo>
                  <a:pt x="6" y="505"/>
                  <a:pt x="6" y="505"/>
                  <a:pt x="6" y="505"/>
                </a:cubicBezTo>
                <a:cubicBezTo>
                  <a:pt x="6" y="486"/>
                  <a:pt x="6" y="486"/>
                  <a:pt x="6" y="486"/>
                </a:cubicBezTo>
                <a:cubicBezTo>
                  <a:pt x="7" y="482"/>
                  <a:pt x="7" y="477"/>
                  <a:pt x="7" y="471"/>
                </a:cubicBezTo>
                <a:cubicBezTo>
                  <a:pt x="7" y="468"/>
                  <a:pt x="7" y="465"/>
                  <a:pt x="7" y="462"/>
                </a:cubicBezTo>
                <a:cubicBezTo>
                  <a:pt x="4" y="462"/>
                  <a:pt x="4" y="462"/>
                  <a:pt x="4" y="462"/>
                </a:cubicBezTo>
                <a:cubicBezTo>
                  <a:pt x="5" y="456"/>
                  <a:pt x="5" y="456"/>
                  <a:pt x="5" y="456"/>
                </a:cubicBezTo>
                <a:cubicBezTo>
                  <a:pt x="5" y="454"/>
                  <a:pt x="6" y="453"/>
                  <a:pt x="6" y="452"/>
                </a:cubicBezTo>
                <a:cubicBezTo>
                  <a:pt x="6" y="451"/>
                  <a:pt x="6" y="451"/>
                  <a:pt x="6" y="450"/>
                </a:cubicBezTo>
                <a:cubicBezTo>
                  <a:pt x="5" y="448"/>
                  <a:pt x="5" y="445"/>
                  <a:pt x="5" y="443"/>
                </a:cubicBezTo>
                <a:cubicBezTo>
                  <a:pt x="6" y="441"/>
                  <a:pt x="6" y="441"/>
                  <a:pt x="6" y="441"/>
                </a:cubicBezTo>
                <a:cubicBezTo>
                  <a:pt x="7" y="440"/>
                  <a:pt x="7" y="440"/>
                  <a:pt x="7" y="440"/>
                </a:cubicBezTo>
                <a:cubicBezTo>
                  <a:pt x="7" y="434"/>
                  <a:pt x="7" y="434"/>
                  <a:pt x="7" y="434"/>
                </a:cubicBezTo>
                <a:cubicBezTo>
                  <a:pt x="9" y="434"/>
                  <a:pt x="9" y="434"/>
                  <a:pt x="9" y="434"/>
                </a:cubicBezTo>
                <a:cubicBezTo>
                  <a:pt x="9" y="428"/>
                  <a:pt x="9" y="428"/>
                  <a:pt x="9" y="428"/>
                </a:cubicBezTo>
                <a:cubicBezTo>
                  <a:pt x="7" y="428"/>
                  <a:pt x="7" y="428"/>
                  <a:pt x="7" y="428"/>
                </a:cubicBezTo>
                <a:cubicBezTo>
                  <a:pt x="7" y="421"/>
                  <a:pt x="7" y="421"/>
                  <a:pt x="7" y="421"/>
                </a:cubicBezTo>
                <a:cubicBezTo>
                  <a:pt x="6" y="421"/>
                  <a:pt x="6" y="421"/>
                  <a:pt x="6" y="421"/>
                </a:cubicBezTo>
                <a:cubicBezTo>
                  <a:pt x="6" y="414"/>
                  <a:pt x="6" y="414"/>
                  <a:pt x="6" y="414"/>
                </a:cubicBezTo>
                <a:cubicBezTo>
                  <a:pt x="5" y="410"/>
                  <a:pt x="5" y="410"/>
                  <a:pt x="5" y="410"/>
                </a:cubicBezTo>
                <a:cubicBezTo>
                  <a:pt x="5" y="410"/>
                  <a:pt x="5" y="409"/>
                  <a:pt x="5" y="409"/>
                </a:cubicBezTo>
                <a:cubicBezTo>
                  <a:pt x="5" y="409"/>
                  <a:pt x="5" y="409"/>
                  <a:pt x="5" y="409"/>
                </a:cubicBezTo>
                <a:cubicBezTo>
                  <a:pt x="5" y="408"/>
                  <a:pt x="5" y="407"/>
                  <a:pt x="5" y="406"/>
                </a:cubicBezTo>
                <a:cubicBezTo>
                  <a:pt x="5" y="404"/>
                  <a:pt x="5" y="404"/>
                  <a:pt x="5" y="404"/>
                </a:cubicBezTo>
                <a:cubicBezTo>
                  <a:pt x="4" y="404"/>
                  <a:pt x="4" y="404"/>
                  <a:pt x="4" y="404"/>
                </a:cubicBezTo>
                <a:cubicBezTo>
                  <a:pt x="4" y="390"/>
                  <a:pt x="4" y="390"/>
                  <a:pt x="4" y="390"/>
                </a:cubicBezTo>
                <a:cubicBezTo>
                  <a:pt x="5" y="390"/>
                  <a:pt x="5" y="390"/>
                  <a:pt x="5" y="390"/>
                </a:cubicBezTo>
                <a:cubicBezTo>
                  <a:pt x="5" y="387"/>
                  <a:pt x="5" y="387"/>
                  <a:pt x="5" y="387"/>
                </a:cubicBezTo>
                <a:cubicBezTo>
                  <a:pt x="6" y="387"/>
                  <a:pt x="6" y="387"/>
                  <a:pt x="6" y="387"/>
                </a:cubicBezTo>
                <a:cubicBezTo>
                  <a:pt x="6" y="383"/>
                  <a:pt x="6" y="383"/>
                  <a:pt x="6" y="383"/>
                </a:cubicBezTo>
                <a:cubicBezTo>
                  <a:pt x="6" y="381"/>
                  <a:pt x="6" y="380"/>
                  <a:pt x="6" y="379"/>
                </a:cubicBezTo>
                <a:cubicBezTo>
                  <a:pt x="5" y="374"/>
                  <a:pt x="6" y="371"/>
                  <a:pt x="7" y="368"/>
                </a:cubicBezTo>
                <a:cubicBezTo>
                  <a:pt x="7" y="366"/>
                  <a:pt x="7" y="366"/>
                  <a:pt x="7" y="366"/>
                </a:cubicBezTo>
                <a:cubicBezTo>
                  <a:pt x="9" y="365"/>
                  <a:pt x="9" y="365"/>
                  <a:pt x="9" y="365"/>
                </a:cubicBezTo>
                <a:cubicBezTo>
                  <a:pt x="9" y="347"/>
                  <a:pt x="9" y="347"/>
                  <a:pt x="9" y="347"/>
                </a:cubicBezTo>
                <a:cubicBezTo>
                  <a:pt x="9" y="347"/>
                  <a:pt x="8" y="346"/>
                  <a:pt x="8" y="346"/>
                </a:cubicBezTo>
                <a:cubicBezTo>
                  <a:pt x="7" y="341"/>
                  <a:pt x="6" y="337"/>
                  <a:pt x="6" y="334"/>
                </a:cubicBezTo>
                <a:cubicBezTo>
                  <a:pt x="7" y="330"/>
                  <a:pt x="7" y="330"/>
                  <a:pt x="7" y="330"/>
                </a:cubicBezTo>
                <a:cubicBezTo>
                  <a:pt x="7" y="325"/>
                  <a:pt x="7" y="325"/>
                  <a:pt x="7" y="325"/>
                </a:cubicBezTo>
                <a:cubicBezTo>
                  <a:pt x="9" y="325"/>
                  <a:pt x="9" y="325"/>
                  <a:pt x="9" y="325"/>
                </a:cubicBezTo>
                <a:cubicBezTo>
                  <a:pt x="9" y="312"/>
                  <a:pt x="9" y="312"/>
                  <a:pt x="9" y="312"/>
                </a:cubicBezTo>
                <a:cubicBezTo>
                  <a:pt x="7" y="312"/>
                  <a:pt x="7" y="312"/>
                  <a:pt x="7" y="312"/>
                </a:cubicBezTo>
                <a:cubicBezTo>
                  <a:pt x="7" y="299"/>
                  <a:pt x="7" y="299"/>
                  <a:pt x="7" y="299"/>
                </a:cubicBezTo>
                <a:cubicBezTo>
                  <a:pt x="9" y="299"/>
                  <a:pt x="9" y="299"/>
                  <a:pt x="9" y="299"/>
                </a:cubicBezTo>
                <a:cubicBezTo>
                  <a:pt x="9" y="295"/>
                  <a:pt x="9" y="295"/>
                  <a:pt x="9" y="295"/>
                </a:cubicBezTo>
                <a:cubicBezTo>
                  <a:pt x="9" y="294"/>
                  <a:pt x="9" y="294"/>
                  <a:pt x="9" y="294"/>
                </a:cubicBezTo>
                <a:cubicBezTo>
                  <a:pt x="9" y="283"/>
                  <a:pt x="9" y="283"/>
                  <a:pt x="9" y="283"/>
                </a:cubicBezTo>
                <a:cubicBezTo>
                  <a:pt x="7" y="283"/>
                  <a:pt x="7" y="283"/>
                  <a:pt x="7" y="283"/>
                </a:cubicBezTo>
                <a:cubicBezTo>
                  <a:pt x="7" y="271"/>
                  <a:pt x="7" y="271"/>
                  <a:pt x="7" y="271"/>
                </a:cubicBezTo>
                <a:cubicBezTo>
                  <a:pt x="7" y="271"/>
                  <a:pt x="7" y="271"/>
                  <a:pt x="7" y="271"/>
                </a:cubicBezTo>
                <a:cubicBezTo>
                  <a:pt x="5" y="250"/>
                  <a:pt x="5" y="250"/>
                  <a:pt x="5" y="250"/>
                </a:cubicBezTo>
                <a:cubicBezTo>
                  <a:pt x="9" y="248"/>
                  <a:pt x="9" y="248"/>
                  <a:pt x="9" y="248"/>
                </a:cubicBezTo>
                <a:cubicBezTo>
                  <a:pt x="9" y="246"/>
                  <a:pt x="9" y="241"/>
                  <a:pt x="9" y="237"/>
                </a:cubicBezTo>
                <a:cubicBezTo>
                  <a:pt x="7" y="237"/>
                  <a:pt x="7" y="237"/>
                  <a:pt x="7" y="237"/>
                </a:cubicBezTo>
                <a:cubicBezTo>
                  <a:pt x="7" y="224"/>
                  <a:pt x="7" y="224"/>
                  <a:pt x="7" y="224"/>
                </a:cubicBezTo>
                <a:cubicBezTo>
                  <a:pt x="9" y="224"/>
                  <a:pt x="9" y="224"/>
                  <a:pt x="9" y="224"/>
                </a:cubicBezTo>
                <a:cubicBezTo>
                  <a:pt x="9" y="218"/>
                  <a:pt x="9" y="218"/>
                  <a:pt x="9" y="218"/>
                </a:cubicBezTo>
                <a:cubicBezTo>
                  <a:pt x="5" y="195"/>
                  <a:pt x="5" y="195"/>
                  <a:pt x="5" y="195"/>
                </a:cubicBezTo>
                <a:cubicBezTo>
                  <a:pt x="7" y="195"/>
                  <a:pt x="7" y="195"/>
                  <a:pt x="7" y="195"/>
                </a:cubicBezTo>
                <a:cubicBezTo>
                  <a:pt x="7" y="192"/>
                  <a:pt x="7" y="192"/>
                  <a:pt x="7" y="192"/>
                </a:cubicBezTo>
                <a:cubicBezTo>
                  <a:pt x="6" y="185"/>
                  <a:pt x="6" y="185"/>
                  <a:pt x="6" y="185"/>
                </a:cubicBezTo>
                <a:cubicBezTo>
                  <a:pt x="8" y="185"/>
                  <a:pt x="8" y="185"/>
                  <a:pt x="8" y="185"/>
                </a:cubicBezTo>
                <a:cubicBezTo>
                  <a:pt x="7" y="179"/>
                  <a:pt x="7" y="179"/>
                  <a:pt x="7" y="179"/>
                </a:cubicBezTo>
                <a:cubicBezTo>
                  <a:pt x="3" y="179"/>
                  <a:pt x="3" y="179"/>
                  <a:pt x="3" y="179"/>
                </a:cubicBezTo>
                <a:cubicBezTo>
                  <a:pt x="5" y="172"/>
                  <a:pt x="5" y="172"/>
                  <a:pt x="5" y="172"/>
                </a:cubicBezTo>
                <a:cubicBezTo>
                  <a:pt x="5" y="145"/>
                  <a:pt x="5" y="145"/>
                  <a:pt x="5" y="145"/>
                </a:cubicBezTo>
                <a:cubicBezTo>
                  <a:pt x="5" y="145"/>
                  <a:pt x="5" y="145"/>
                  <a:pt x="5" y="145"/>
                </a:cubicBezTo>
                <a:cubicBezTo>
                  <a:pt x="5" y="141"/>
                  <a:pt x="5" y="141"/>
                  <a:pt x="5" y="141"/>
                </a:cubicBezTo>
                <a:cubicBezTo>
                  <a:pt x="2" y="135"/>
                  <a:pt x="2" y="135"/>
                  <a:pt x="2" y="135"/>
                </a:cubicBezTo>
                <a:cubicBezTo>
                  <a:pt x="4" y="135"/>
                  <a:pt x="4" y="135"/>
                  <a:pt x="4" y="135"/>
                </a:cubicBezTo>
                <a:cubicBezTo>
                  <a:pt x="4" y="133"/>
                  <a:pt x="4" y="133"/>
                  <a:pt x="4" y="133"/>
                </a:cubicBezTo>
                <a:cubicBezTo>
                  <a:pt x="4" y="133"/>
                  <a:pt x="4" y="133"/>
                  <a:pt x="4" y="133"/>
                </a:cubicBezTo>
                <a:cubicBezTo>
                  <a:pt x="5" y="127"/>
                  <a:pt x="5" y="127"/>
                  <a:pt x="5" y="127"/>
                </a:cubicBezTo>
                <a:cubicBezTo>
                  <a:pt x="5" y="125"/>
                  <a:pt x="5" y="125"/>
                  <a:pt x="5" y="125"/>
                </a:cubicBezTo>
                <a:cubicBezTo>
                  <a:pt x="4" y="125"/>
                  <a:pt x="4" y="125"/>
                  <a:pt x="4" y="125"/>
                </a:cubicBezTo>
                <a:cubicBezTo>
                  <a:pt x="4" y="112"/>
                  <a:pt x="4" y="112"/>
                  <a:pt x="4" y="112"/>
                </a:cubicBezTo>
                <a:cubicBezTo>
                  <a:pt x="5" y="112"/>
                  <a:pt x="5" y="112"/>
                  <a:pt x="5" y="112"/>
                </a:cubicBezTo>
                <a:cubicBezTo>
                  <a:pt x="5" y="112"/>
                  <a:pt x="5" y="112"/>
                  <a:pt x="5" y="112"/>
                </a:cubicBezTo>
                <a:cubicBezTo>
                  <a:pt x="5" y="111"/>
                  <a:pt x="5" y="111"/>
                  <a:pt x="5" y="111"/>
                </a:cubicBezTo>
                <a:cubicBezTo>
                  <a:pt x="6" y="110"/>
                  <a:pt x="6" y="110"/>
                  <a:pt x="6" y="109"/>
                </a:cubicBezTo>
                <a:cubicBezTo>
                  <a:pt x="6" y="109"/>
                  <a:pt x="6" y="109"/>
                  <a:pt x="6" y="109"/>
                </a:cubicBezTo>
                <a:cubicBezTo>
                  <a:pt x="6" y="107"/>
                  <a:pt x="6" y="107"/>
                  <a:pt x="6" y="107"/>
                </a:cubicBezTo>
                <a:cubicBezTo>
                  <a:pt x="3" y="107"/>
                  <a:pt x="3" y="107"/>
                  <a:pt x="3" y="107"/>
                </a:cubicBezTo>
                <a:cubicBezTo>
                  <a:pt x="5" y="100"/>
                  <a:pt x="5" y="100"/>
                  <a:pt x="5" y="100"/>
                </a:cubicBezTo>
                <a:cubicBezTo>
                  <a:pt x="4" y="100"/>
                  <a:pt x="4" y="100"/>
                  <a:pt x="4" y="100"/>
                </a:cubicBezTo>
                <a:cubicBezTo>
                  <a:pt x="4" y="93"/>
                  <a:pt x="4" y="93"/>
                  <a:pt x="4" y="93"/>
                </a:cubicBezTo>
                <a:cubicBezTo>
                  <a:pt x="3" y="93"/>
                  <a:pt x="3" y="93"/>
                  <a:pt x="3" y="93"/>
                </a:cubicBezTo>
                <a:cubicBezTo>
                  <a:pt x="4" y="90"/>
                  <a:pt x="4" y="90"/>
                  <a:pt x="4" y="90"/>
                </a:cubicBezTo>
                <a:cubicBezTo>
                  <a:pt x="4" y="87"/>
                  <a:pt x="4" y="87"/>
                  <a:pt x="4" y="87"/>
                </a:cubicBezTo>
                <a:cubicBezTo>
                  <a:pt x="5" y="87"/>
                  <a:pt x="5" y="87"/>
                  <a:pt x="5" y="87"/>
                </a:cubicBezTo>
                <a:cubicBezTo>
                  <a:pt x="6" y="79"/>
                  <a:pt x="6" y="79"/>
                  <a:pt x="6" y="79"/>
                </a:cubicBezTo>
                <a:cubicBezTo>
                  <a:pt x="8" y="78"/>
                  <a:pt x="8" y="78"/>
                  <a:pt x="8" y="78"/>
                </a:cubicBezTo>
                <a:cubicBezTo>
                  <a:pt x="8" y="77"/>
                  <a:pt x="8" y="75"/>
                  <a:pt x="7" y="74"/>
                </a:cubicBezTo>
                <a:cubicBezTo>
                  <a:pt x="7" y="70"/>
                  <a:pt x="6" y="64"/>
                  <a:pt x="8" y="58"/>
                </a:cubicBezTo>
                <a:cubicBezTo>
                  <a:pt x="9" y="55"/>
                  <a:pt x="9" y="55"/>
                  <a:pt x="9" y="55"/>
                </a:cubicBezTo>
                <a:cubicBezTo>
                  <a:pt x="9" y="52"/>
                  <a:pt x="9" y="52"/>
                  <a:pt x="9" y="52"/>
                </a:cubicBezTo>
                <a:cubicBezTo>
                  <a:pt x="7" y="49"/>
                  <a:pt x="7" y="47"/>
                  <a:pt x="8" y="46"/>
                </a:cubicBezTo>
                <a:cubicBezTo>
                  <a:pt x="8" y="42"/>
                  <a:pt x="8" y="42"/>
                  <a:pt x="8" y="42"/>
                </a:cubicBezTo>
                <a:cubicBezTo>
                  <a:pt x="8" y="28"/>
                  <a:pt x="8" y="28"/>
                  <a:pt x="8" y="28"/>
                </a:cubicBezTo>
                <a:cubicBezTo>
                  <a:pt x="6" y="28"/>
                  <a:pt x="6" y="28"/>
                  <a:pt x="6" y="28"/>
                </a:cubicBezTo>
                <a:cubicBezTo>
                  <a:pt x="6" y="25"/>
                  <a:pt x="6" y="25"/>
                  <a:pt x="6" y="25"/>
                </a:cubicBezTo>
                <a:cubicBezTo>
                  <a:pt x="3" y="25"/>
                  <a:pt x="3" y="25"/>
                  <a:pt x="3" y="25"/>
                </a:cubicBezTo>
                <a:cubicBezTo>
                  <a:pt x="7" y="13"/>
                  <a:pt x="7" y="13"/>
                  <a:pt x="7" y="13"/>
                </a:cubicBezTo>
                <a:cubicBezTo>
                  <a:pt x="7" y="12"/>
                  <a:pt x="7" y="12"/>
                  <a:pt x="7" y="12"/>
                </a:cubicBezTo>
                <a:cubicBezTo>
                  <a:pt x="7" y="12"/>
                  <a:pt x="7" y="12"/>
                  <a:pt x="7" y="12"/>
                </a:cubicBezTo>
                <a:cubicBezTo>
                  <a:pt x="8" y="9"/>
                  <a:pt x="8" y="9"/>
                  <a:pt x="8" y="9"/>
                </a:cubicBezTo>
                <a:cubicBezTo>
                  <a:pt x="12" y="11"/>
                  <a:pt x="12" y="11"/>
                  <a:pt x="12" y="11"/>
                </a:cubicBezTo>
                <a:cubicBezTo>
                  <a:pt x="13" y="11"/>
                  <a:pt x="14" y="11"/>
                  <a:pt x="14" y="11"/>
                </a:cubicBezTo>
                <a:cubicBezTo>
                  <a:pt x="15" y="9"/>
                  <a:pt x="15" y="9"/>
                  <a:pt x="15" y="9"/>
                </a:cubicBezTo>
                <a:cubicBezTo>
                  <a:pt x="25" y="9"/>
                  <a:pt x="25" y="9"/>
                  <a:pt x="25" y="9"/>
                </a:cubicBezTo>
                <a:cubicBezTo>
                  <a:pt x="32" y="6"/>
                  <a:pt x="32" y="6"/>
                  <a:pt x="32" y="6"/>
                </a:cubicBezTo>
                <a:cubicBezTo>
                  <a:pt x="32" y="8"/>
                  <a:pt x="32" y="8"/>
                  <a:pt x="32" y="8"/>
                </a:cubicBezTo>
                <a:cubicBezTo>
                  <a:pt x="42" y="8"/>
                  <a:pt x="42" y="8"/>
                  <a:pt x="42" y="8"/>
                </a:cubicBezTo>
                <a:cubicBezTo>
                  <a:pt x="42" y="9"/>
                  <a:pt x="42" y="9"/>
                  <a:pt x="42" y="9"/>
                </a:cubicBezTo>
                <a:cubicBezTo>
                  <a:pt x="52" y="9"/>
                  <a:pt x="52" y="9"/>
                  <a:pt x="52" y="9"/>
                </a:cubicBezTo>
                <a:cubicBezTo>
                  <a:pt x="52" y="11"/>
                  <a:pt x="52" y="11"/>
                  <a:pt x="52" y="11"/>
                </a:cubicBezTo>
                <a:cubicBezTo>
                  <a:pt x="59" y="11"/>
                  <a:pt x="59" y="11"/>
                  <a:pt x="59" y="11"/>
                </a:cubicBezTo>
                <a:cubicBezTo>
                  <a:pt x="59" y="12"/>
                  <a:pt x="59" y="12"/>
                  <a:pt x="59" y="12"/>
                </a:cubicBezTo>
                <a:cubicBezTo>
                  <a:pt x="61" y="12"/>
                  <a:pt x="63" y="12"/>
                  <a:pt x="66" y="11"/>
                </a:cubicBezTo>
                <a:cubicBezTo>
                  <a:pt x="71" y="9"/>
                  <a:pt x="71" y="9"/>
                  <a:pt x="71" y="9"/>
                </a:cubicBezTo>
                <a:cubicBezTo>
                  <a:pt x="72" y="11"/>
                  <a:pt x="72" y="11"/>
                  <a:pt x="72" y="11"/>
                </a:cubicBezTo>
                <a:cubicBezTo>
                  <a:pt x="72" y="11"/>
                  <a:pt x="72" y="11"/>
                  <a:pt x="72" y="11"/>
                </a:cubicBezTo>
                <a:cubicBezTo>
                  <a:pt x="89" y="11"/>
                  <a:pt x="89" y="11"/>
                  <a:pt x="89" y="11"/>
                </a:cubicBezTo>
                <a:cubicBezTo>
                  <a:pt x="89" y="12"/>
                  <a:pt x="89" y="12"/>
                  <a:pt x="89" y="12"/>
                </a:cubicBezTo>
                <a:cubicBezTo>
                  <a:pt x="91" y="12"/>
                  <a:pt x="93" y="13"/>
                  <a:pt x="95" y="13"/>
                </a:cubicBezTo>
                <a:cubicBezTo>
                  <a:pt x="97" y="13"/>
                  <a:pt x="99" y="13"/>
                  <a:pt x="102" y="13"/>
                </a:cubicBezTo>
                <a:cubicBezTo>
                  <a:pt x="104" y="13"/>
                  <a:pt x="104" y="13"/>
                  <a:pt x="104" y="13"/>
                </a:cubicBezTo>
                <a:cubicBezTo>
                  <a:pt x="106" y="10"/>
                  <a:pt x="106" y="10"/>
                  <a:pt x="106" y="10"/>
                </a:cubicBezTo>
                <a:cubicBezTo>
                  <a:pt x="106" y="8"/>
                  <a:pt x="106" y="8"/>
                  <a:pt x="106" y="8"/>
                </a:cubicBezTo>
                <a:cubicBezTo>
                  <a:pt x="120" y="8"/>
                  <a:pt x="120" y="8"/>
                  <a:pt x="120" y="8"/>
                </a:cubicBezTo>
                <a:cubicBezTo>
                  <a:pt x="120" y="8"/>
                  <a:pt x="120" y="8"/>
                  <a:pt x="120" y="8"/>
                </a:cubicBezTo>
                <a:cubicBezTo>
                  <a:pt x="121" y="8"/>
                  <a:pt x="121" y="8"/>
                  <a:pt x="121" y="8"/>
                </a:cubicBezTo>
                <a:cubicBezTo>
                  <a:pt x="124" y="7"/>
                  <a:pt x="124" y="7"/>
                  <a:pt x="124" y="7"/>
                </a:cubicBezTo>
                <a:cubicBezTo>
                  <a:pt x="125" y="8"/>
                  <a:pt x="125" y="8"/>
                  <a:pt x="125" y="8"/>
                </a:cubicBezTo>
                <a:cubicBezTo>
                  <a:pt x="126" y="8"/>
                  <a:pt x="126" y="8"/>
                  <a:pt x="126" y="8"/>
                </a:cubicBezTo>
                <a:cubicBezTo>
                  <a:pt x="128" y="8"/>
                  <a:pt x="129" y="9"/>
                  <a:pt x="130" y="10"/>
                </a:cubicBezTo>
                <a:cubicBezTo>
                  <a:pt x="135" y="8"/>
                  <a:pt x="135" y="8"/>
                  <a:pt x="135" y="8"/>
                </a:cubicBezTo>
                <a:cubicBezTo>
                  <a:pt x="136" y="11"/>
                  <a:pt x="136" y="11"/>
                  <a:pt x="136" y="11"/>
                </a:cubicBezTo>
                <a:cubicBezTo>
                  <a:pt x="138" y="11"/>
                  <a:pt x="139" y="11"/>
                  <a:pt x="139" y="12"/>
                </a:cubicBezTo>
                <a:cubicBezTo>
                  <a:pt x="140" y="12"/>
                  <a:pt x="140" y="12"/>
                  <a:pt x="140" y="12"/>
                </a:cubicBezTo>
                <a:cubicBezTo>
                  <a:pt x="141" y="11"/>
                  <a:pt x="141" y="11"/>
                  <a:pt x="142" y="11"/>
                </a:cubicBezTo>
                <a:cubicBezTo>
                  <a:pt x="142" y="11"/>
                  <a:pt x="142" y="11"/>
                  <a:pt x="142" y="11"/>
                </a:cubicBezTo>
                <a:cubicBezTo>
                  <a:pt x="144" y="11"/>
                  <a:pt x="144" y="11"/>
                  <a:pt x="144" y="11"/>
                </a:cubicBezTo>
                <a:cubicBezTo>
                  <a:pt x="144" y="11"/>
                  <a:pt x="145" y="11"/>
                  <a:pt x="146" y="11"/>
                </a:cubicBezTo>
                <a:cubicBezTo>
                  <a:pt x="152" y="11"/>
                  <a:pt x="152" y="11"/>
                  <a:pt x="152" y="11"/>
                </a:cubicBezTo>
                <a:cubicBezTo>
                  <a:pt x="152" y="11"/>
                  <a:pt x="152" y="10"/>
                  <a:pt x="153" y="10"/>
                </a:cubicBezTo>
                <a:cubicBezTo>
                  <a:pt x="153" y="9"/>
                  <a:pt x="153" y="9"/>
                  <a:pt x="153" y="9"/>
                </a:cubicBezTo>
                <a:cubicBezTo>
                  <a:pt x="159" y="9"/>
                  <a:pt x="159" y="9"/>
                  <a:pt x="159" y="9"/>
                </a:cubicBezTo>
                <a:cubicBezTo>
                  <a:pt x="160" y="10"/>
                  <a:pt x="162" y="10"/>
                  <a:pt x="163" y="10"/>
                </a:cubicBezTo>
                <a:cubicBezTo>
                  <a:pt x="163" y="11"/>
                  <a:pt x="164" y="11"/>
                  <a:pt x="164" y="11"/>
                </a:cubicBezTo>
                <a:cubicBezTo>
                  <a:pt x="165" y="11"/>
                  <a:pt x="166" y="10"/>
                  <a:pt x="166" y="10"/>
                </a:cubicBezTo>
                <a:cubicBezTo>
                  <a:pt x="170" y="8"/>
                  <a:pt x="175" y="6"/>
                  <a:pt x="181" y="7"/>
                </a:cubicBezTo>
                <a:cubicBezTo>
                  <a:pt x="182" y="7"/>
                  <a:pt x="182" y="7"/>
                  <a:pt x="182" y="7"/>
                </a:cubicBezTo>
                <a:cubicBezTo>
                  <a:pt x="192" y="5"/>
                  <a:pt x="192" y="5"/>
                  <a:pt x="192" y="5"/>
                </a:cubicBezTo>
                <a:cubicBezTo>
                  <a:pt x="194" y="8"/>
                  <a:pt x="194" y="8"/>
                  <a:pt x="194" y="8"/>
                </a:cubicBezTo>
                <a:cubicBezTo>
                  <a:pt x="198" y="8"/>
                  <a:pt x="198" y="8"/>
                  <a:pt x="198" y="8"/>
                </a:cubicBezTo>
                <a:cubicBezTo>
                  <a:pt x="198" y="9"/>
                  <a:pt x="198" y="9"/>
                  <a:pt x="198" y="9"/>
                </a:cubicBezTo>
                <a:cubicBezTo>
                  <a:pt x="205" y="9"/>
                  <a:pt x="205" y="9"/>
                  <a:pt x="205" y="9"/>
                </a:cubicBezTo>
                <a:cubicBezTo>
                  <a:pt x="205" y="11"/>
                  <a:pt x="205" y="11"/>
                  <a:pt x="205" y="11"/>
                </a:cubicBezTo>
                <a:cubicBezTo>
                  <a:pt x="207" y="11"/>
                  <a:pt x="207" y="11"/>
                  <a:pt x="207" y="11"/>
                </a:cubicBezTo>
                <a:cubicBezTo>
                  <a:pt x="215" y="7"/>
                  <a:pt x="215" y="7"/>
                  <a:pt x="215" y="7"/>
                </a:cubicBezTo>
                <a:cubicBezTo>
                  <a:pt x="215" y="13"/>
                  <a:pt x="215" y="13"/>
                  <a:pt x="215" y="13"/>
                </a:cubicBezTo>
                <a:cubicBezTo>
                  <a:pt x="216" y="13"/>
                  <a:pt x="218" y="13"/>
                  <a:pt x="220" y="13"/>
                </a:cubicBezTo>
                <a:cubicBezTo>
                  <a:pt x="220" y="11"/>
                  <a:pt x="220" y="11"/>
                  <a:pt x="220" y="11"/>
                </a:cubicBezTo>
                <a:cubicBezTo>
                  <a:pt x="222" y="11"/>
                  <a:pt x="222" y="11"/>
                  <a:pt x="222" y="11"/>
                </a:cubicBezTo>
                <a:cubicBezTo>
                  <a:pt x="222" y="10"/>
                  <a:pt x="222" y="10"/>
                  <a:pt x="222" y="10"/>
                </a:cubicBezTo>
                <a:cubicBezTo>
                  <a:pt x="228" y="9"/>
                  <a:pt x="228" y="9"/>
                  <a:pt x="228" y="9"/>
                </a:cubicBezTo>
                <a:cubicBezTo>
                  <a:pt x="230" y="9"/>
                  <a:pt x="231" y="10"/>
                  <a:pt x="232" y="11"/>
                </a:cubicBezTo>
                <a:cubicBezTo>
                  <a:pt x="239" y="11"/>
                  <a:pt x="239" y="11"/>
                  <a:pt x="239" y="11"/>
                </a:cubicBezTo>
                <a:cubicBezTo>
                  <a:pt x="239" y="7"/>
                  <a:pt x="239" y="7"/>
                  <a:pt x="239" y="7"/>
                </a:cubicBezTo>
                <a:cubicBezTo>
                  <a:pt x="247" y="11"/>
                  <a:pt x="247" y="11"/>
                  <a:pt x="247" y="11"/>
                </a:cubicBezTo>
                <a:cubicBezTo>
                  <a:pt x="249" y="11"/>
                  <a:pt x="249" y="11"/>
                  <a:pt x="249" y="11"/>
                </a:cubicBezTo>
                <a:cubicBezTo>
                  <a:pt x="251" y="10"/>
                  <a:pt x="254" y="9"/>
                  <a:pt x="258" y="10"/>
                </a:cubicBezTo>
                <a:cubicBezTo>
                  <a:pt x="258" y="10"/>
                  <a:pt x="258" y="10"/>
                  <a:pt x="258" y="10"/>
                </a:cubicBezTo>
                <a:cubicBezTo>
                  <a:pt x="260" y="9"/>
                  <a:pt x="260" y="9"/>
                  <a:pt x="260" y="9"/>
                </a:cubicBezTo>
                <a:cubicBezTo>
                  <a:pt x="262" y="9"/>
                  <a:pt x="264" y="10"/>
                  <a:pt x="269" y="12"/>
                </a:cubicBezTo>
                <a:cubicBezTo>
                  <a:pt x="279" y="8"/>
                  <a:pt x="279" y="8"/>
                  <a:pt x="279" y="8"/>
                </a:cubicBezTo>
                <a:cubicBezTo>
                  <a:pt x="279" y="12"/>
                  <a:pt x="279" y="12"/>
                  <a:pt x="279" y="12"/>
                </a:cubicBezTo>
                <a:cubicBezTo>
                  <a:pt x="280" y="12"/>
                  <a:pt x="280" y="12"/>
                  <a:pt x="280" y="12"/>
                </a:cubicBezTo>
                <a:cubicBezTo>
                  <a:pt x="280" y="9"/>
                  <a:pt x="280" y="9"/>
                  <a:pt x="280" y="9"/>
                </a:cubicBezTo>
                <a:cubicBezTo>
                  <a:pt x="287" y="9"/>
                  <a:pt x="287" y="9"/>
                  <a:pt x="287" y="9"/>
                </a:cubicBezTo>
                <a:cubicBezTo>
                  <a:pt x="287" y="8"/>
                  <a:pt x="287" y="8"/>
                  <a:pt x="287" y="8"/>
                </a:cubicBezTo>
                <a:cubicBezTo>
                  <a:pt x="294" y="9"/>
                  <a:pt x="294" y="9"/>
                  <a:pt x="294" y="9"/>
                </a:cubicBezTo>
                <a:cubicBezTo>
                  <a:pt x="300" y="10"/>
                  <a:pt x="300" y="10"/>
                  <a:pt x="300" y="10"/>
                </a:cubicBezTo>
                <a:cubicBezTo>
                  <a:pt x="301" y="10"/>
                  <a:pt x="301" y="10"/>
                  <a:pt x="302" y="10"/>
                </a:cubicBezTo>
                <a:cubicBezTo>
                  <a:pt x="303" y="8"/>
                  <a:pt x="303" y="8"/>
                  <a:pt x="303" y="8"/>
                </a:cubicBezTo>
                <a:cubicBezTo>
                  <a:pt x="305" y="8"/>
                  <a:pt x="305" y="8"/>
                  <a:pt x="305" y="8"/>
                </a:cubicBezTo>
                <a:cubicBezTo>
                  <a:pt x="307" y="7"/>
                  <a:pt x="309" y="6"/>
                  <a:pt x="311" y="7"/>
                </a:cubicBezTo>
                <a:cubicBezTo>
                  <a:pt x="311" y="5"/>
                  <a:pt x="311" y="5"/>
                  <a:pt x="311" y="5"/>
                </a:cubicBezTo>
                <a:cubicBezTo>
                  <a:pt x="321" y="8"/>
                  <a:pt x="321" y="8"/>
                  <a:pt x="321" y="8"/>
                </a:cubicBezTo>
                <a:cubicBezTo>
                  <a:pt x="333" y="8"/>
                  <a:pt x="333" y="8"/>
                  <a:pt x="333" y="8"/>
                </a:cubicBezTo>
                <a:cubicBezTo>
                  <a:pt x="340" y="6"/>
                  <a:pt x="340" y="6"/>
                  <a:pt x="340" y="6"/>
                </a:cubicBezTo>
                <a:cubicBezTo>
                  <a:pt x="340" y="9"/>
                  <a:pt x="340" y="9"/>
                  <a:pt x="340" y="9"/>
                </a:cubicBezTo>
                <a:cubicBezTo>
                  <a:pt x="344" y="9"/>
                  <a:pt x="344" y="9"/>
                  <a:pt x="344" y="9"/>
                </a:cubicBezTo>
                <a:cubicBezTo>
                  <a:pt x="345" y="11"/>
                  <a:pt x="345" y="11"/>
                  <a:pt x="345" y="11"/>
                </a:cubicBezTo>
                <a:cubicBezTo>
                  <a:pt x="348" y="11"/>
                  <a:pt x="352" y="10"/>
                  <a:pt x="355" y="11"/>
                </a:cubicBezTo>
                <a:cubicBezTo>
                  <a:pt x="357" y="12"/>
                  <a:pt x="357" y="12"/>
                  <a:pt x="357" y="12"/>
                </a:cubicBezTo>
                <a:cubicBezTo>
                  <a:pt x="361" y="11"/>
                  <a:pt x="361" y="11"/>
                  <a:pt x="361" y="11"/>
                </a:cubicBezTo>
                <a:cubicBezTo>
                  <a:pt x="361" y="8"/>
                  <a:pt x="361" y="8"/>
                  <a:pt x="361" y="8"/>
                </a:cubicBezTo>
                <a:cubicBezTo>
                  <a:pt x="367" y="8"/>
                  <a:pt x="367" y="8"/>
                  <a:pt x="367" y="8"/>
                </a:cubicBezTo>
                <a:cubicBezTo>
                  <a:pt x="370" y="7"/>
                  <a:pt x="370" y="7"/>
                  <a:pt x="370" y="7"/>
                </a:cubicBezTo>
                <a:cubicBezTo>
                  <a:pt x="371" y="7"/>
                  <a:pt x="373" y="7"/>
                  <a:pt x="374" y="7"/>
                </a:cubicBezTo>
                <a:cubicBezTo>
                  <a:pt x="378" y="7"/>
                  <a:pt x="382" y="8"/>
                  <a:pt x="385" y="9"/>
                </a:cubicBezTo>
                <a:cubicBezTo>
                  <a:pt x="385" y="9"/>
                  <a:pt x="385" y="9"/>
                  <a:pt x="385" y="9"/>
                </a:cubicBezTo>
                <a:cubicBezTo>
                  <a:pt x="387" y="9"/>
                  <a:pt x="387" y="9"/>
                  <a:pt x="387" y="9"/>
                </a:cubicBezTo>
                <a:cubicBezTo>
                  <a:pt x="387" y="8"/>
                  <a:pt x="387" y="8"/>
                  <a:pt x="387" y="8"/>
                </a:cubicBezTo>
                <a:cubicBezTo>
                  <a:pt x="392" y="8"/>
                  <a:pt x="392" y="8"/>
                  <a:pt x="392" y="8"/>
                </a:cubicBezTo>
                <a:cubicBezTo>
                  <a:pt x="398" y="7"/>
                  <a:pt x="398" y="7"/>
                  <a:pt x="398" y="7"/>
                </a:cubicBezTo>
                <a:cubicBezTo>
                  <a:pt x="398" y="8"/>
                  <a:pt x="398" y="8"/>
                  <a:pt x="398" y="8"/>
                </a:cubicBezTo>
                <a:cubicBezTo>
                  <a:pt x="403" y="8"/>
                  <a:pt x="403" y="8"/>
                  <a:pt x="403" y="8"/>
                </a:cubicBezTo>
                <a:cubicBezTo>
                  <a:pt x="403" y="1"/>
                  <a:pt x="403" y="1"/>
                  <a:pt x="403" y="1"/>
                </a:cubicBezTo>
                <a:cubicBezTo>
                  <a:pt x="412" y="4"/>
                  <a:pt x="412" y="4"/>
                  <a:pt x="412" y="4"/>
                </a:cubicBezTo>
                <a:cubicBezTo>
                  <a:pt x="414" y="4"/>
                  <a:pt x="416" y="5"/>
                  <a:pt x="417" y="7"/>
                </a:cubicBezTo>
                <a:cubicBezTo>
                  <a:pt x="418" y="7"/>
                  <a:pt x="418" y="7"/>
                  <a:pt x="418" y="7"/>
                </a:cubicBezTo>
                <a:cubicBezTo>
                  <a:pt x="419" y="7"/>
                  <a:pt x="419" y="7"/>
                  <a:pt x="419" y="7"/>
                </a:cubicBezTo>
                <a:cubicBezTo>
                  <a:pt x="419" y="8"/>
                  <a:pt x="420" y="8"/>
                  <a:pt x="420" y="8"/>
                </a:cubicBezTo>
                <a:cubicBezTo>
                  <a:pt x="421" y="8"/>
                  <a:pt x="421" y="8"/>
                  <a:pt x="422" y="8"/>
                </a:cubicBezTo>
                <a:cubicBezTo>
                  <a:pt x="422" y="8"/>
                  <a:pt x="422" y="8"/>
                  <a:pt x="422" y="8"/>
                </a:cubicBezTo>
                <a:cubicBezTo>
                  <a:pt x="431" y="8"/>
                  <a:pt x="431" y="8"/>
                  <a:pt x="431" y="8"/>
                </a:cubicBezTo>
                <a:cubicBezTo>
                  <a:pt x="431" y="9"/>
                  <a:pt x="431" y="9"/>
                  <a:pt x="431" y="9"/>
                </a:cubicBezTo>
                <a:cubicBezTo>
                  <a:pt x="437" y="9"/>
                  <a:pt x="437" y="9"/>
                  <a:pt x="437" y="9"/>
                </a:cubicBezTo>
                <a:cubicBezTo>
                  <a:pt x="443" y="8"/>
                  <a:pt x="443" y="8"/>
                  <a:pt x="443" y="8"/>
                </a:cubicBezTo>
                <a:cubicBezTo>
                  <a:pt x="443" y="9"/>
                  <a:pt x="443" y="9"/>
                  <a:pt x="443" y="9"/>
                </a:cubicBezTo>
                <a:cubicBezTo>
                  <a:pt x="443" y="9"/>
                  <a:pt x="443" y="9"/>
                  <a:pt x="443" y="9"/>
                </a:cubicBezTo>
                <a:cubicBezTo>
                  <a:pt x="445" y="10"/>
                  <a:pt x="445" y="10"/>
                  <a:pt x="445" y="10"/>
                </a:cubicBezTo>
                <a:cubicBezTo>
                  <a:pt x="447" y="10"/>
                  <a:pt x="447" y="10"/>
                  <a:pt x="447" y="10"/>
                </a:cubicBezTo>
                <a:cubicBezTo>
                  <a:pt x="453" y="7"/>
                  <a:pt x="453" y="7"/>
                  <a:pt x="453" y="7"/>
                </a:cubicBezTo>
                <a:cubicBezTo>
                  <a:pt x="453" y="8"/>
                  <a:pt x="453" y="8"/>
                  <a:pt x="453" y="8"/>
                </a:cubicBezTo>
                <a:cubicBezTo>
                  <a:pt x="463" y="7"/>
                  <a:pt x="463" y="7"/>
                  <a:pt x="463" y="7"/>
                </a:cubicBezTo>
                <a:cubicBezTo>
                  <a:pt x="463" y="7"/>
                  <a:pt x="463" y="7"/>
                  <a:pt x="463" y="7"/>
                </a:cubicBezTo>
                <a:cubicBezTo>
                  <a:pt x="468" y="7"/>
                  <a:pt x="468" y="7"/>
                  <a:pt x="468" y="7"/>
                </a:cubicBezTo>
                <a:cubicBezTo>
                  <a:pt x="468" y="6"/>
                  <a:pt x="468" y="6"/>
                  <a:pt x="468" y="6"/>
                </a:cubicBezTo>
                <a:cubicBezTo>
                  <a:pt x="479" y="6"/>
                  <a:pt x="479" y="6"/>
                  <a:pt x="479" y="6"/>
                </a:cubicBezTo>
                <a:cubicBezTo>
                  <a:pt x="480" y="7"/>
                  <a:pt x="480" y="7"/>
                  <a:pt x="480" y="7"/>
                </a:cubicBezTo>
                <a:cubicBezTo>
                  <a:pt x="488" y="6"/>
                  <a:pt x="488" y="6"/>
                  <a:pt x="488" y="6"/>
                </a:cubicBezTo>
                <a:cubicBezTo>
                  <a:pt x="488" y="8"/>
                  <a:pt x="488" y="8"/>
                  <a:pt x="488" y="8"/>
                </a:cubicBezTo>
                <a:cubicBezTo>
                  <a:pt x="496" y="8"/>
                  <a:pt x="496" y="8"/>
                  <a:pt x="496" y="8"/>
                </a:cubicBezTo>
                <a:cubicBezTo>
                  <a:pt x="496" y="9"/>
                  <a:pt x="496" y="9"/>
                  <a:pt x="496" y="9"/>
                </a:cubicBezTo>
                <a:cubicBezTo>
                  <a:pt x="500" y="9"/>
                  <a:pt x="500" y="9"/>
                  <a:pt x="500" y="9"/>
                </a:cubicBezTo>
                <a:cubicBezTo>
                  <a:pt x="504" y="9"/>
                  <a:pt x="504" y="9"/>
                  <a:pt x="504" y="9"/>
                </a:cubicBezTo>
                <a:cubicBezTo>
                  <a:pt x="504" y="10"/>
                  <a:pt x="504" y="10"/>
                  <a:pt x="504" y="10"/>
                </a:cubicBezTo>
                <a:cubicBezTo>
                  <a:pt x="505" y="10"/>
                  <a:pt x="505" y="10"/>
                  <a:pt x="505" y="10"/>
                </a:cubicBezTo>
                <a:cubicBezTo>
                  <a:pt x="511" y="7"/>
                  <a:pt x="511" y="7"/>
                  <a:pt x="511" y="7"/>
                </a:cubicBezTo>
                <a:cubicBezTo>
                  <a:pt x="512" y="11"/>
                  <a:pt x="512" y="11"/>
                  <a:pt x="512" y="11"/>
                </a:cubicBezTo>
                <a:cubicBezTo>
                  <a:pt x="517" y="10"/>
                  <a:pt x="517" y="10"/>
                  <a:pt x="517" y="10"/>
                </a:cubicBezTo>
                <a:cubicBezTo>
                  <a:pt x="518" y="12"/>
                  <a:pt x="518" y="12"/>
                  <a:pt x="518" y="12"/>
                </a:cubicBezTo>
                <a:cubicBezTo>
                  <a:pt x="520" y="11"/>
                  <a:pt x="522" y="11"/>
                  <a:pt x="524" y="11"/>
                </a:cubicBezTo>
                <a:cubicBezTo>
                  <a:pt x="524" y="10"/>
                  <a:pt x="524" y="10"/>
                  <a:pt x="524" y="10"/>
                </a:cubicBezTo>
                <a:cubicBezTo>
                  <a:pt x="551" y="13"/>
                  <a:pt x="551" y="13"/>
                  <a:pt x="551" y="13"/>
                </a:cubicBezTo>
                <a:cubicBezTo>
                  <a:pt x="552" y="11"/>
                  <a:pt x="552" y="11"/>
                  <a:pt x="552" y="11"/>
                </a:cubicBezTo>
                <a:cubicBezTo>
                  <a:pt x="555" y="11"/>
                  <a:pt x="555" y="11"/>
                  <a:pt x="555" y="11"/>
                </a:cubicBezTo>
                <a:cubicBezTo>
                  <a:pt x="555" y="9"/>
                  <a:pt x="555" y="9"/>
                  <a:pt x="555" y="9"/>
                </a:cubicBezTo>
                <a:cubicBezTo>
                  <a:pt x="569" y="9"/>
                  <a:pt x="569" y="9"/>
                  <a:pt x="569" y="9"/>
                </a:cubicBezTo>
                <a:cubicBezTo>
                  <a:pt x="569" y="11"/>
                  <a:pt x="569" y="11"/>
                  <a:pt x="569" y="11"/>
                </a:cubicBezTo>
                <a:cubicBezTo>
                  <a:pt x="575" y="11"/>
                  <a:pt x="575" y="11"/>
                  <a:pt x="575" y="11"/>
                </a:cubicBezTo>
                <a:cubicBezTo>
                  <a:pt x="575" y="13"/>
                  <a:pt x="575" y="13"/>
                  <a:pt x="575" y="13"/>
                </a:cubicBezTo>
                <a:cubicBezTo>
                  <a:pt x="576" y="13"/>
                  <a:pt x="576" y="13"/>
                  <a:pt x="576" y="13"/>
                </a:cubicBezTo>
                <a:cubicBezTo>
                  <a:pt x="576" y="9"/>
                  <a:pt x="576" y="9"/>
                  <a:pt x="576" y="9"/>
                </a:cubicBezTo>
                <a:cubicBezTo>
                  <a:pt x="583" y="11"/>
                  <a:pt x="583" y="11"/>
                  <a:pt x="583" y="11"/>
                </a:cubicBezTo>
                <a:cubicBezTo>
                  <a:pt x="583" y="6"/>
                  <a:pt x="583" y="6"/>
                  <a:pt x="583" y="6"/>
                </a:cubicBezTo>
                <a:cubicBezTo>
                  <a:pt x="591" y="9"/>
                  <a:pt x="591" y="9"/>
                  <a:pt x="591" y="9"/>
                </a:cubicBezTo>
                <a:cubicBezTo>
                  <a:pt x="593" y="9"/>
                  <a:pt x="593" y="9"/>
                  <a:pt x="593" y="9"/>
                </a:cubicBezTo>
                <a:cubicBezTo>
                  <a:pt x="593" y="8"/>
                  <a:pt x="593" y="8"/>
                  <a:pt x="593" y="8"/>
                </a:cubicBezTo>
                <a:cubicBezTo>
                  <a:pt x="607" y="8"/>
                  <a:pt x="607" y="8"/>
                  <a:pt x="607" y="8"/>
                </a:cubicBezTo>
                <a:cubicBezTo>
                  <a:pt x="608" y="8"/>
                  <a:pt x="608" y="8"/>
                  <a:pt x="609" y="8"/>
                </a:cubicBezTo>
                <a:cubicBezTo>
                  <a:pt x="612" y="8"/>
                  <a:pt x="612" y="8"/>
                  <a:pt x="612" y="8"/>
                </a:cubicBezTo>
                <a:cubicBezTo>
                  <a:pt x="612" y="8"/>
                  <a:pt x="613" y="8"/>
                  <a:pt x="613" y="8"/>
                </a:cubicBezTo>
                <a:cubicBezTo>
                  <a:pt x="614" y="8"/>
                  <a:pt x="614" y="8"/>
                  <a:pt x="614" y="8"/>
                </a:cubicBezTo>
                <a:cubicBezTo>
                  <a:pt x="614" y="8"/>
                  <a:pt x="615" y="8"/>
                  <a:pt x="615" y="8"/>
                </a:cubicBezTo>
                <a:cubicBezTo>
                  <a:pt x="616" y="8"/>
                  <a:pt x="617" y="8"/>
                  <a:pt x="618" y="9"/>
                </a:cubicBezTo>
                <a:cubicBezTo>
                  <a:pt x="624" y="7"/>
                  <a:pt x="624" y="7"/>
                  <a:pt x="624" y="7"/>
                </a:cubicBezTo>
                <a:cubicBezTo>
                  <a:pt x="625" y="9"/>
                  <a:pt x="625" y="9"/>
                  <a:pt x="625" y="9"/>
                </a:cubicBezTo>
                <a:cubicBezTo>
                  <a:pt x="629" y="8"/>
                  <a:pt x="629" y="8"/>
                  <a:pt x="629" y="8"/>
                </a:cubicBezTo>
                <a:cubicBezTo>
                  <a:pt x="630" y="11"/>
                  <a:pt x="630" y="11"/>
                  <a:pt x="630" y="11"/>
                </a:cubicBezTo>
                <a:cubicBezTo>
                  <a:pt x="637" y="8"/>
                  <a:pt x="637" y="8"/>
                  <a:pt x="637" y="8"/>
                </a:cubicBezTo>
                <a:cubicBezTo>
                  <a:pt x="637" y="12"/>
                  <a:pt x="637" y="12"/>
                  <a:pt x="637" y="12"/>
                </a:cubicBezTo>
                <a:cubicBezTo>
                  <a:pt x="646" y="12"/>
                  <a:pt x="646" y="12"/>
                  <a:pt x="646" y="12"/>
                </a:cubicBezTo>
                <a:cubicBezTo>
                  <a:pt x="646" y="13"/>
                  <a:pt x="646" y="13"/>
                  <a:pt x="646" y="13"/>
                </a:cubicBezTo>
                <a:cubicBezTo>
                  <a:pt x="653" y="14"/>
                  <a:pt x="653" y="14"/>
                  <a:pt x="653" y="14"/>
                </a:cubicBezTo>
                <a:cubicBezTo>
                  <a:pt x="653" y="13"/>
                  <a:pt x="653" y="13"/>
                  <a:pt x="653" y="13"/>
                </a:cubicBezTo>
                <a:cubicBezTo>
                  <a:pt x="659" y="13"/>
                  <a:pt x="659" y="13"/>
                  <a:pt x="659" y="13"/>
                </a:cubicBezTo>
                <a:cubicBezTo>
                  <a:pt x="659" y="13"/>
                  <a:pt x="659" y="13"/>
                  <a:pt x="659" y="13"/>
                </a:cubicBezTo>
                <a:cubicBezTo>
                  <a:pt x="664" y="12"/>
                  <a:pt x="664" y="12"/>
                  <a:pt x="664" y="12"/>
                </a:cubicBezTo>
                <a:cubicBezTo>
                  <a:pt x="664" y="12"/>
                  <a:pt x="665" y="12"/>
                  <a:pt x="665" y="12"/>
                </a:cubicBezTo>
                <a:cubicBezTo>
                  <a:pt x="668" y="12"/>
                  <a:pt x="668" y="12"/>
                  <a:pt x="668" y="12"/>
                </a:cubicBezTo>
                <a:cubicBezTo>
                  <a:pt x="669" y="13"/>
                  <a:pt x="669" y="13"/>
                  <a:pt x="669" y="13"/>
                </a:cubicBezTo>
                <a:cubicBezTo>
                  <a:pt x="670" y="13"/>
                  <a:pt x="670" y="13"/>
                  <a:pt x="670" y="13"/>
                </a:cubicBezTo>
                <a:cubicBezTo>
                  <a:pt x="670" y="11"/>
                  <a:pt x="670" y="11"/>
                  <a:pt x="670" y="11"/>
                </a:cubicBezTo>
                <a:cubicBezTo>
                  <a:pt x="672" y="11"/>
                  <a:pt x="672" y="11"/>
                  <a:pt x="672" y="11"/>
                </a:cubicBezTo>
                <a:cubicBezTo>
                  <a:pt x="672" y="7"/>
                  <a:pt x="672" y="7"/>
                  <a:pt x="672" y="7"/>
                </a:cubicBezTo>
                <a:cubicBezTo>
                  <a:pt x="680" y="10"/>
                  <a:pt x="680" y="10"/>
                  <a:pt x="680" y="10"/>
                </a:cubicBezTo>
                <a:cubicBezTo>
                  <a:pt x="681" y="10"/>
                  <a:pt x="681" y="10"/>
                  <a:pt x="682" y="10"/>
                </a:cubicBezTo>
                <a:cubicBezTo>
                  <a:pt x="693" y="8"/>
                  <a:pt x="693" y="8"/>
                  <a:pt x="693" y="8"/>
                </a:cubicBezTo>
                <a:cubicBezTo>
                  <a:pt x="693" y="7"/>
                  <a:pt x="693" y="7"/>
                  <a:pt x="693" y="7"/>
                </a:cubicBezTo>
                <a:cubicBezTo>
                  <a:pt x="696" y="8"/>
                  <a:pt x="696" y="8"/>
                  <a:pt x="696" y="8"/>
                </a:cubicBezTo>
                <a:cubicBezTo>
                  <a:pt x="699" y="7"/>
                  <a:pt x="699" y="7"/>
                  <a:pt x="699" y="7"/>
                </a:cubicBezTo>
                <a:cubicBezTo>
                  <a:pt x="699" y="8"/>
                  <a:pt x="699" y="8"/>
                  <a:pt x="699" y="8"/>
                </a:cubicBezTo>
                <a:cubicBezTo>
                  <a:pt x="706" y="10"/>
                  <a:pt x="706" y="10"/>
                  <a:pt x="706" y="10"/>
                </a:cubicBezTo>
                <a:cubicBezTo>
                  <a:pt x="706" y="9"/>
                  <a:pt x="706" y="9"/>
                  <a:pt x="706" y="9"/>
                </a:cubicBezTo>
                <a:cubicBezTo>
                  <a:pt x="710" y="9"/>
                  <a:pt x="710" y="9"/>
                  <a:pt x="710" y="9"/>
                </a:cubicBezTo>
                <a:cubicBezTo>
                  <a:pt x="710" y="8"/>
                  <a:pt x="710" y="8"/>
                  <a:pt x="710" y="8"/>
                </a:cubicBezTo>
                <a:cubicBezTo>
                  <a:pt x="723" y="8"/>
                  <a:pt x="723" y="8"/>
                  <a:pt x="723" y="8"/>
                </a:cubicBezTo>
                <a:cubicBezTo>
                  <a:pt x="730" y="7"/>
                  <a:pt x="730" y="7"/>
                  <a:pt x="730" y="7"/>
                </a:cubicBezTo>
                <a:cubicBezTo>
                  <a:pt x="730" y="9"/>
                  <a:pt x="730" y="9"/>
                  <a:pt x="730" y="9"/>
                </a:cubicBezTo>
                <a:cubicBezTo>
                  <a:pt x="732" y="9"/>
                  <a:pt x="732" y="9"/>
                  <a:pt x="732" y="9"/>
                </a:cubicBezTo>
                <a:cubicBezTo>
                  <a:pt x="733" y="11"/>
                  <a:pt x="733" y="11"/>
                  <a:pt x="733" y="11"/>
                </a:cubicBezTo>
                <a:cubicBezTo>
                  <a:pt x="738" y="12"/>
                  <a:pt x="738" y="12"/>
                  <a:pt x="738" y="12"/>
                </a:cubicBezTo>
                <a:cubicBezTo>
                  <a:pt x="738" y="10"/>
                  <a:pt x="738" y="10"/>
                  <a:pt x="738" y="10"/>
                </a:cubicBezTo>
                <a:cubicBezTo>
                  <a:pt x="746" y="12"/>
                  <a:pt x="746" y="12"/>
                  <a:pt x="746" y="12"/>
                </a:cubicBezTo>
                <a:cubicBezTo>
                  <a:pt x="747" y="11"/>
                  <a:pt x="747" y="11"/>
                  <a:pt x="747" y="11"/>
                </a:cubicBezTo>
                <a:cubicBezTo>
                  <a:pt x="749" y="10"/>
                  <a:pt x="749" y="10"/>
                  <a:pt x="749" y="10"/>
                </a:cubicBezTo>
                <a:cubicBezTo>
                  <a:pt x="752" y="8"/>
                  <a:pt x="757" y="9"/>
                  <a:pt x="761" y="10"/>
                </a:cubicBezTo>
                <a:cubicBezTo>
                  <a:pt x="761" y="9"/>
                  <a:pt x="761" y="9"/>
                  <a:pt x="761" y="9"/>
                </a:cubicBezTo>
                <a:cubicBezTo>
                  <a:pt x="772" y="9"/>
                  <a:pt x="772" y="9"/>
                  <a:pt x="772" y="9"/>
                </a:cubicBezTo>
                <a:cubicBezTo>
                  <a:pt x="774" y="7"/>
                  <a:pt x="774" y="7"/>
                  <a:pt x="774" y="7"/>
                </a:cubicBezTo>
                <a:cubicBezTo>
                  <a:pt x="777" y="8"/>
                  <a:pt x="777" y="8"/>
                  <a:pt x="777" y="8"/>
                </a:cubicBezTo>
                <a:cubicBezTo>
                  <a:pt x="777" y="7"/>
                  <a:pt x="777" y="7"/>
                  <a:pt x="777" y="7"/>
                </a:cubicBezTo>
                <a:cubicBezTo>
                  <a:pt x="782" y="8"/>
                  <a:pt x="782" y="8"/>
                  <a:pt x="782" y="8"/>
                </a:cubicBezTo>
                <a:cubicBezTo>
                  <a:pt x="782" y="0"/>
                  <a:pt x="782" y="0"/>
                  <a:pt x="782" y="0"/>
                </a:cubicBezTo>
                <a:cubicBezTo>
                  <a:pt x="791" y="5"/>
                  <a:pt x="791" y="5"/>
                  <a:pt x="791" y="5"/>
                </a:cubicBezTo>
                <a:cubicBezTo>
                  <a:pt x="791" y="6"/>
                  <a:pt x="792" y="6"/>
                  <a:pt x="793" y="7"/>
                </a:cubicBezTo>
                <a:cubicBezTo>
                  <a:pt x="799" y="7"/>
                  <a:pt x="799" y="7"/>
                  <a:pt x="799" y="7"/>
                </a:cubicBezTo>
                <a:cubicBezTo>
                  <a:pt x="799" y="8"/>
                  <a:pt x="799" y="8"/>
                  <a:pt x="799" y="8"/>
                </a:cubicBezTo>
                <a:cubicBezTo>
                  <a:pt x="800" y="8"/>
                  <a:pt x="800" y="8"/>
                  <a:pt x="800" y="8"/>
                </a:cubicBezTo>
                <a:cubicBezTo>
                  <a:pt x="800" y="8"/>
                  <a:pt x="800" y="8"/>
                  <a:pt x="800" y="8"/>
                </a:cubicBezTo>
                <a:cubicBezTo>
                  <a:pt x="817" y="5"/>
                  <a:pt x="817" y="5"/>
                  <a:pt x="817" y="5"/>
                </a:cubicBezTo>
                <a:cubicBezTo>
                  <a:pt x="818" y="7"/>
                  <a:pt x="818" y="7"/>
                  <a:pt x="818" y="7"/>
                </a:cubicBezTo>
                <a:cubicBezTo>
                  <a:pt x="818" y="7"/>
                  <a:pt x="819" y="7"/>
                  <a:pt x="820" y="7"/>
                </a:cubicBezTo>
                <a:cubicBezTo>
                  <a:pt x="822" y="7"/>
                  <a:pt x="822" y="7"/>
                  <a:pt x="822" y="7"/>
                </a:cubicBezTo>
                <a:cubicBezTo>
                  <a:pt x="826" y="8"/>
                  <a:pt x="826" y="8"/>
                  <a:pt x="826" y="8"/>
                </a:cubicBezTo>
                <a:cubicBezTo>
                  <a:pt x="826" y="10"/>
                  <a:pt x="826" y="10"/>
                  <a:pt x="826" y="10"/>
                </a:cubicBezTo>
                <a:cubicBezTo>
                  <a:pt x="830" y="11"/>
                  <a:pt x="830" y="11"/>
                  <a:pt x="830" y="11"/>
                </a:cubicBezTo>
                <a:cubicBezTo>
                  <a:pt x="836" y="8"/>
                  <a:pt x="836" y="8"/>
                  <a:pt x="836" y="8"/>
                </a:cubicBezTo>
                <a:cubicBezTo>
                  <a:pt x="836" y="12"/>
                  <a:pt x="836" y="12"/>
                  <a:pt x="836" y="12"/>
                </a:cubicBezTo>
                <a:cubicBezTo>
                  <a:pt x="839" y="12"/>
                  <a:pt x="841" y="11"/>
                  <a:pt x="842" y="10"/>
                </a:cubicBezTo>
                <a:cubicBezTo>
                  <a:pt x="844" y="9"/>
                  <a:pt x="844" y="9"/>
                  <a:pt x="844" y="9"/>
                </a:cubicBezTo>
                <a:cubicBezTo>
                  <a:pt x="848" y="10"/>
                  <a:pt x="848" y="10"/>
                  <a:pt x="848" y="10"/>
                </a:cubicBezTo>
                <a:cubicBezTo>
                  <a:pt x="849" y="10"/>
                  <a:pt x="850" y="10"/>
                  <a:pt x="851" y="9"/>
                </a:cubicBezTo>
                <a:cubicBezTo>
                  <a:pt x="853" y="8"/>
                  <a:pt x="854" y="8"/>
                  <a:pt x="856" y="7"/>
                </a:cubicBezTo>
                <a:cubicBezTo>
                  <a:pt x="858" y="0"/>
                  <a:pt x="858" y="0"/>
                  <a:pt x="858" y="0"/>
                </a:cubicBezTo>
                <a:cubicBezTo>
                  <a:pt x="864" y="2"/>
                  <a:pt x="864" y="2"/>
                  <a:pt x="864" y="2"/>
                </a:cubicBezTo>
                <a:cubicBezTo>
                  <a:pt x="865" y="3"/>
                  <a:pt x="869" y="4"/>
                  <a:pt x="870" y="7"/>
                </a:cubicBezTo>
                <a:cubicBezTo>
                  <a:pt x="873" y="7"/>
                  <a:pt x="873" y="7"/>
                  <a:pt x="873" y="7"/>
                </a:cubicBezTo>
                <a:cubicBezTo>
                  <a:pt x="873" y="8"/>
                  <a:pt x="873" y="8"/>
                  <a:pt x="873" y="8"/>
                </a:cubicBezTo>
                <a:cubicBezTo>
                  <a:pt x="879" y="6"/>
                  <a:pt x="879" y="6"/>
                  <a:pt x="879" y="6"/>
                </a:cubicBezTo>
                <a:cubicBezTo>
                  <a:pt x="879" y="9"/>
                  <a:pt x="879" y="9"/>
                  <a:pt x="879" y="9"/>
                </a:cubicBezTo>
                <a:cubicBezTo>
                  <a:pt x="881" y="9"/>
                  <a:pt x="881" y="9"/>
                  <a:pt x="881" y="9"/>
                </a:cubicBezTo>
                <a:cubicBezTo>
                  <a:pt x="881" y="11"/>
                  <a:pt x="881" y="11"/>
                  <a:pt x="881" y="11"/>
                </a:cubicBezTo>
                <a:cubicBezTo>
                  <a:pt x="893" y="12"/>
                  <a:pt x="893" y="12"/>
                  <a:pt x="893" y="12"/>
                </a:cubicBezTo>
                <a:cubicBezTo>
                  <a:pt x="897" y="11"/>
                  <a:pt x="897" y="11"/>
                  <a:pt x="897" y="11"/>
                </a:cubicBezTo>
                <a:cubicBezTo>
                  <a:pt x="898" y="11"/>
                  <a:pt x="898" y="11"/>
                  <a:pt x="899" y="11"/>
                </a:cubicBezTo>
                <a:cubicBezTo>
                  <a:pt x="902" y="11"/>
                  <a:pt x="902" y="11"/>
                  <a:pt x="902" y="11"/>
                </a:cubicBezTo>
                <a:cubicBezTo>
                  <a:pt x="903" y="12"/>
                  <a:pt x="903" y="12"/>
                  <a:pt x="903" y="12"/>
                </a:cubicBezTo>
                <a:cubicBezTo>
                  <a:pt x="905" y="12"/>
                  <a:pt x="905" y="12"/>
                  <a:pt x="905" y="12"/>
                </a:cubicBezTo>
                <a:cubicBezTo>
                  <a:pt x="907" y="11"/>
                  <a:pt x="907" y="11"/>
                  <a:pt x="907" y="11"/>
                </a:cubicBezTo>
                <a:cubicBezTo>
                  <a:pt x="910" y="10"/>
                  <a:pt x="912" y="10"/>
                  <a:pt x="915" y="10"/>
                </a:cubicBezTo>
                <a:cubicBezTo>
                  <a:pt x="918" y="10"/>
                  <a:pt x="921" y="10"/>
                  <a:pt x="923" y="11"/>
                </a:cubicBezTo>
                <a:cubicBezTo>
                  <a:pt x="924" y="11"/>
                  <a:pt x="925" y="11"/>
                  <a:pt x="926" y="11"/>
                </a:cubicBezTo>
                <a:cubicBezTo>
                  <a:pt x="926" y="9"/>
                  <a:pt x="926" y="9"/>
                  <a:pt x="926" y="9"/>
                </a:cubicBezTo>
                <a:cubicBezTo>
                  <a:pt x="934" y="8"/>
                  <a:pt x="934" y="8"/>
                  <a:pt x="934" y="8"/>
                </a:cubicBezTo>
                <a:cubicBezTo>
                  <a:pt x="934" y="7"/>
                  <a:pt x="934" y="7"/>
                  <a:pt x="934" y="7"/>
                </a:cubicBezTo>
                <a:cubicBezTo>
                  <a:pt x="937" y="7"/>
                  <a:pt x="937" y="7"/>
                  <a:pt x="937" y="7"/>
                </a:cubicBezTo>
                <a:cubicBezTo>
                  <a:pt x="941" y="6"/>
                  <a:pt x="941" y="6"/>
                  <a:pt x="941" y="6"/>
                </a:cubicBezTo>
                <a:cubicBezTo>
                  <a:pt x="941" y="7"/>
                  <a:pt x="941" y="7"/>
                  <a:pt x="941" y="7"/>
                </a:cubicBezTo>
                <a:cubicBezTo>
                  <a:pt x="947" y="7"/>
                  <a:pt x="947" y="7"/>
                  <a:pt x="947" y="7"/>
                </a:cubicBezTo>
                <a:cubicBezTo>
                  <a:pt x="947" y="8"/>
                  <a:pt x="947" y="8"/>
                  <a:pt x="947" y="8"/>
                </a:cubicBezTo>
                <a:cubicBezTo>
                  <a:pt x="953" y="6"/>
                  <a:pt x="953" y="6"/>
                  <a:pt x="953" y="6"/>
                </a:cubicBezTo>
                <a:cubicBezTo>
                  <a:pt x="953" y="9"/>
                  <a:pt x="953" y="9"/>
                  <a:pt x="953" y="9"/>
                </a:cubicBezTo>
                <a:cubicBezTo>
                  <a:pt x="954" y="9"/>
                  <a:pt x="954" y="9"/>
                  <a:pt x="954" y="9"/>
                </a:cubicBezTo>
                <a:cubicBezTo>
                  <a:pt x="955" y="9"/>
                  <a:pt x="955" y="9"/>
                  <a:pt x="956" y="9"/>
                </a:cubicBezTo>
                <a:cubicBezTo>
                  <a:pt x="957" y="8"/>
                  <a:pt x="957" y="8"/>
                  <a:pt x="957" y="8"/>
                </a:cubicBezTo>
                <a:cubicBezTo>
                  <a:pt x="957" y="7"/>
                  <a:pt x="957" y="7"/>
                  <a:pt x="957" y="7"/>
                </a:cubicBezTo>
                <a:cubicBezTo>
                  <a:pt x="970" y="7"/>
                  <a:pt x="970" y="7"/>
                  <a:pt x="970" y="7"/>
                </a:cubicBezTo>
                <a:cubicBezTo>
                  <a:pt x="970" y="8"/>
                  <a:pt x="970" y="8"/>
                  <a:pt x="970" y="8"/>
                </a:cubicBezTo>
                <a:cubicBezTo>
                  <a:pt x="971" y="8"/>
                  <a:pt x="971" y="8"/>
                  <a:pt x="971" y="8"/>
                </a:cubicBezTo>
                <a:cubicBezTo>
                  <a:pt x="977" y="7"/>
                  <a:pt x="977" y="7"/>
                  <a:pt x="977" y="7"/>
                </a:cubicBezTo>
                <a:cubicBezTo>
                  <a:pt x="977" y="7"/>
                  <a:pt x="977" y="7"/>
                  <a:pt x="977" y="7"/>
                </a:cubicBezTo>
                <a:cubicBezTo>
                  <a:pt x="977" y="7"/>
                  <a:pt x="977" y="7"/>
                  <a:pt x="977" y="7"/>
                </a:cubicBezTo>
                <a:cubicBezTo>
                  <a:pt x="977" y="4"/>
                  <a:pt x="977" y="4"/>
                  <a:pt x="977" y="4"/>
                </a:cubicBezTo>
                <a:cubicBezTo>
                  <a:pt x="981" y="6"/>
                  <a:pt x="981" y="6"/>
                  <a:pt x="981" y="6"/>
                </a:cubicBezTo>
                <a:cubicBezTo>
                  <a:pt x="981" y="6"/>
                  <a:pt x="981" y="6"/>
                  <a:pt x="981" y="6"/>
                </a:cubicBezTo>
                <a:cubicBezTo>
                  <a:pt x="981" y="6"/>
                  <a:pt x="981" y="6"/>
                  <a:pt x="981" y="6"/>
                </a:cubicBezTo>
                <a:cubicBezTo>
                  <a:pt x="984" y="8"/>
                  <a:pt x="984" y="8"/>
                  <a:pt x="984" y="8"/>
                </a:cubicBezTo>
                <a:cubicBezTo>
                  <a:pt x="987" y="8"/>
                  <a:pt x="987" y="8"/>
                  <a:pt x="987" y="8"/>
                </a:cubicBezTo>
                <a:cubicBezTo>
                  <a:pt x="987" y="8"/>
                  <a:pt x="987" y="8"/>
                  <a:pt x="987" y="8"/>
                </a:cubicBezTo>
                <a:cubicBezTo>
                  <a:pt x="1012" y="8"/>
                  <a:pt x="1012" y="8"/>
                  <a:pt x="1012" y="8"/>
                </a:cubicBezTo>
                <a:cubicBezTo>
                  <a:pt x="1019" y="6"/>
                  <a:pt x="1019" y="6"/>
                  <a:pt x="1019" y="6"/>
                </a:cubicBezTo>
                <a:cubicBezTo>
                  <a:pt x="1019" y="10"/>
                  <a:pt x="1019" y="10"/>
                  <a:pt x="1019" y="10"/>
                </a:cubicBezTo>
                <a:cubicBezTo>
                  <a:pt x="1024" y="11"/>
                  <a:pt x="1024" y="11"/>
                  <a:pt x="1024" y="11"/>
                </a:cubicBezTo>
                <a:cubicBezTo>
                  <a:pt x="1024" y="9"/>
                  <a:pt x="1024" y="9"/>
                  <a:pt x="1024" y="9"/>
                </a:cubicBezTo>
                <a:cubicBezTo>
                  <a:pt x="1030" y="11"/>
                  <a:pt x="1030" y="11"/>
                  <a:pt x="1030" y="11"/>
                </a:cubicBezTo>
                <a:cubicBezTo>
                  <a:pt x="1032" y="11"/>
                  <a:pt x="1032" y="11"/>
                  <a:pt x="1032" y="11"/>
                </a:cubicBezTo>
                <a:cubicBezTo>
                  <a:pt x="1032" y="8"/>
                  <a:pt x="1032" y="8"/>
                  <a:pt x="1032" y="8"/>
                </a:cubicBezTo>
                <a:cubicBezTo>
                  <a:pt x="1055" y="12"/>
                  <a:pt x="1055" y="12"/>
                  <a:pt x="1055" y="12"/>
                </a:cubicBezTo>
                <a:cubicBezTo>
                  <a:pt x="1059" y="12"/>
                  <a:pt x="1059" y="12"/>
                  <a:pt x="1059" y="12"/>
                </a:cubicBezTo>
                <a:cubicBezTo>
                  <a:pt x="1059" y="11"/>
                  <a:pt x="1059" y="11"/>
                  <a:pt x="1059" y="11"/>
                </a:cubicBezTo>
                <a:cubicBezTo>
                  <a:pt x="1072" y="11"/>
                  <a:pt x="1072" y="11"/>
                  <a:pt x="1072" y="11"/>
                </a:cubicBezTo>
                <a:cubicBezTo>
                  <a:pt x="1072" y="13"/>
                  <a:pt x="1072" y="13"/>
                  <a:pt x="1072" y="13"/>
                </a:cubicBezTo>
                <a:cubicBezTo>
                  <a:pt x="1073" y="13"/>
                  <a:pt x="1074" y="13"/>
                  <a:pt x="1074" y="13"/>
                </a:cubicBezTo>
                <a:cubicBezTo>
                  <a:pt x="1078" y="13"/>
                  <a:pt x="1080" y="12"/>
                  <a:pt x="1081" y="12"/>
                </a:cubicBezTo>
                <a:cubicBezTo>
                  <a:pt x="1083" y="8"/>
                  <a:pt x="1083" y="8"/>
                  <a:pt x="1083" y="8"/>
                </a:cubicBezTo>
                <a:cubicBezTo>
                  <a:pt x="1103" y="10"/>
                  <a:pt x="1103" y="10"/>
                  <a:pt x="1103" y="10"/>
                </a:cubicBezTo>
                <a:cubicBezTo>
                  <a:pt x="1103" y="11"/>
                  <a:pt x="1103" y="11"/>
                  <a:pt x="1103" y="11"/>
                </a:cubicBezTo>
                <a:cubicBezTo>
                  <a:pt x="1114" y="11"/>
                  <a:pt x="1114" y="11"/>
                  <a:pt x="1114" y="11"/>
                </a:cubicBezTo>
                <a:cubicBezTo>
                  <a:pt x="1114" y="12"/>
                  <a:pt x="1114" y="12"/>
                  <a:pt x="1114" y="12"/>
                </a:cubicBezTo>
                <a:cubicBezTo>
                  <a:pt x="1124" y="12"/>
                  <a:pt x="1124" y="12"/>
                  <a:pt x="1124" y="12"/>
                </a:cubicBezTo>
                <a:cubicBezTo>
                  <a:pt x="1124" y="12"/>
                  <a:pt x="1124" y="12"/>
                  <a:pt x="1124" y="12"/>
                </a:cubicBezTo>
                <a:cubicBezTo>
                  <a:pt x="1127" y="12"/>
                  <a:pt x="1127" y="12"/>
                  <a:pt x="1127" y="12"/>
                </a:cubicBezTo>
                <a:cubicBezTo>
                  <a:pt x="1127" y="11"/>
                  <a:pt x="1127" y="11"/>
                  <a:pt x="1127" y="11"/>
                </a:cubicBezTo>
                <a:cubicBezTo>
                  <a:pt x="1140" y="11"/>
                  <a:pt x="1140" y="11"/>
                  <a:pt x="1140" y="11"/>
                </a:cubicBezTo>
                <a:cubicBezTo>
                  <a:pt x="1140" y="12"/>
                  <a:pt x="1140" y="12"/>
                  <a:pt x="1140" y="12"/>
                </a:cubicBezTo>
                <a:cubicBezTo>
                  <a:pt x="1151" y="12"/>
                  <a:pt x="1151" y="12"/>
                  <a:pt x="1151" y="12"/>
                </a:cubicBezTo>
                <a:cubicBezTo>
                  <a:pt x="1151" y="11"/>
                  <a:pt x="1151" y="11"/>
                  <a:pt x="1151" y="11"/>
                </a:cubicBezTo>
                <a:cubicBezTo>
                  <a:pt x="1156" y="11"/>
                  <a:pt x="1156" y="11"/>
                  <a:pt x="1156" y="11"/>
                </a:cubicBezTo>
                <a:cubicBezTo>
                  <a:pt x="1160" y="10"/>
                  <a:pt x="1160" y="10"/>
                  <a:pt x="1160" y="10"/>
                </a:cubicBezTo>
                <a:cubicBezTo>
                  <a:pt x="1163" y="9"/>
                  <a:pt x="1167" y="10"/>
                  <a:pt x="1172" y="12"/>
                </a:cubicBezTo>
                <a:cubicBezTo>
                  <a:pt x="1172" y="12"/>
                  <a:pt x="1172" y="12"/>
                  <a:pt x="1172" y="12"/>
                </a:cubicBezTo>
                <a:cubicBezTo>
                  <a:pt x="1188" y="12"/>
                  <a:pt x="1188" y="12"/>
                  <a:pt x="1188" y="12"/>
                </a:cubicBezTo>
                <a:cubicBezTo>
                  <a:pt x="1188" y="11"/>
                  <a:pt x="1188" y="11"/>
                  <a:pt x="1188" y="11"/>
                </a:cubicBezTo>
                <a:cubicBezTo>
                  <a:pt x="1190" y="10"/>
                  <a:pt x="1190" y="10"/>
                  <a:pt x="1190" y="10"/>
                </a:cubicBezTo>
                <a:cubicBezTo>
                  <a:pt x="1194" y="8"/>
                  <a:pt x="1199" y="9"/>
                  <a:pt x="1204" y="10"/>
                </a:cubicBezTo>
                <a:cubicBezTo>
                  <a:pt x="1204" y="9"/>
                  <a:pt x="1204" y="9"/>
                  <a:pt x="1204" y="9"/>
                </a:cubicBezTo>
                <a:cubicBezTo>
                  <a:pt x="1207" y="9"/>
                  <a:pt x="1207" y="9"/>
                  <a:pt x="1207" y="9"/>
                </a:cubicBezTo>
                <a:cubicBezTo>
                  <a:pt x="1207" y="8"/>
                  <a:pt x="1207" y="8"/>
                  <a:pt x="1207" y="8"/>
                </a:cubicBezTo>
                <a:cubicBezTo>
                  <a:pt x="1211" y="8"/>
                  <a:pt x="1211" y="8"/>
                  <a:pt x="1211" y="8"/>
                </a:cubicBezTo>
                <a:cubicBezTo>
                  <a:pt x="1211" y="7"/>
                  <a:pt x="1211" y="7"/>
                  <a:pt x="1211" y="7"/>
                </a:cubicBezTo>
                <a:cubicBezTo>
                  <a:pt x="1224" y="7"/>
                  <a:pt x="1224" y="7"/>
                  <a:pt x="1224" y="7"/>
                </a:cubicBezTo>
                <a:cubicBezTo>
                  <a:pt x="1224" y="8"/>
                  <a:pt x="1224" y="8"/>
                  <a:pt x="1224" y="8"/>
                </a:cubicBezTo>
                <a:cubicBezTo>
                  <a:pt x="1225" y="8"/>
                  <a:pt x="1225" y="8"/>
                  <a:pt x="1225" y="8"/>
                </a:cubicBezTo>
                <a:cubicBezTo>
                  <a:pt x="1226" y="8"/>
                  <a:pt x="1227" y="8"/>
                  <a:pt x="1229" y="8"/>
                </a:cubicBezTo>
                <a:cubicBezTo>
                  <a:pt x="1229" y="8"/>
                  <a:pt x="1229" y="8"/>
                  <a:pt x="1229" y="8"/>
                </a:cubicBezTo>
                <a:cubicBezTo>
                  <a:pt x="1229" y="8"/>
                  <a:pt x="1229" y="8"/>
                  <a:pt x="1229" y="8"/>
                </a:cubicBezTo>
                <a:cubicBezTo>
                  <a:pt x="1234" y="9"/>
                  <a:pt x="1234" y="9"/>
                  <a:pt x="1234" y="9"/>
                </a:cubicBezTo>
                <a:cubicBezTo>
                  <a:pt x="1240" y="9"/>
                  <a:pt x="1240" y="9"/>
                  <a:pt x="1240" y="9"/>
                </a:cubicBezTo>
                <a:cubicBezTo>
                  <a:pt x="1240" y="11"/>
                  <a:pt x="1240" y="11"/>
                  <a:pt x="1240" y="11"/>
                </a:cubicBezTo>
                <a:cubicBezTo>
                  <a:pt x="1246" y="11"/>
                  <a:pt x="1246" y="11"/>
                  <a:pt x="1246" y="11"/>
                </a:cubicBezTo>
                <a:cubicBezTo>
                  <a:pt x="1246" y="12"/>
                  <a:pt x="1246" y="12"/>
                  <a:pt x="1246" y="12"/>
                </a:cubicBezTo>
                <a:cubicBezTo>
                  <a:pt x="1251" y="12"/>
                  <a:pt x="1251" y="12"/>
                  <a:pt x="1251" y="12"/>
                </a:cubicBezTo>
                <a:cubicBezTo>
                  <a:pt x="1251" y="11"/>
                  <a:pt x="1251" y="11"/>
                  <a:pt x="1251" y="11"/>
                </a:cubicBezTo>
                <a:cubicBezTo>
                  <a:pt x="1256" y="11"/>
                  <a:pt x="1256" y="11"/>
                  <a:pt x="1256" y="11"/>
                </a:cubicBezTo>
                <a:cubicBezTo>
                  <a:pt x="1257" y="9"/>
                  <a:pt x="1257" y="9"/>
                  <a:pt x="1257" y="9"/>
                </a:cubicBezTo>
                <a:cubicBezTo>
                  <a:pt x="1259" y="9"/>
                  <a:pt x="1259" y="9"/>
                  <a:pt x="1259" y="9"/>
                </a:cubicBezTo>
                <a:cubicBezTo>
                  <a:pt x="1260" y="8"/>
                  <a:pt x="1261" y="8"/>
                  <a:pt x="1262" y="8"/>
                </a:cubicBezTo>
                <a:cubicBezTo>
                  <a:pt x="1263" y="8"/>
                  <a:pt x="1264" y="8"/>
                  <a:pt x="1266" y="10"/>
                </a:cubicBezTo>
                <a:cubicBezTo>
                  <a:pt x="1267" y="10"/>
                  <a:pt x="1267" y="9"/>
                  <a:pt x="1268" y="9"/>
                </a:cubicBezTo>
                <a:cubicBezTo>
                  <a:pt x="1269" y="9"/>
                  <a:pt x="1270" y="9"/>
                  <a:pt x="1271" y="8"/>
                </a:cubicBezTo>
                <a:cubicBezTo>
                  <a:pt x="1278" y="7"/>
                  <a:pt x="1278" y="7"/>
                  <a:pt x="1278" y="7"/>
                </a:cubicBezTo>
                <a:cubicBezTo>
                  <a:pt x="1278" y="10"/>
                  <a:pt x="1278" y="10"/>
                  <a:pt x="1278" y="10"/>
                </a:cubicBezTo>
                <a:cubicBezTo>
                  <a:pt x="1280" y="10"/>
                  <a:pt x="1283" y="10"/>
                  <a:pt x="1285" y="10"/>
                </a:cubicBezTo>
                <a:cubicBezTo>
                  <a:pt x="1287" y="10"/>
                  <a:pt x="1288" y="10"/>
                  <a:pt x="1290" y="10"/>
                </a:cubicBezTo>
                <a:cubicBezTo>
                  <a:pt x="1294" y="10"/>
                  <a:pt x="1296" y="10"/>
                  <a:pt x="1299" y="10"/>
                </a:cubicBezTo>
                <a:cubicBezTo>
                  <a:pt x="1300" y="9"/>
                  <a:pt x="1300" y="9"/>
                  <a:pt x="1300" y="9"/>
                </a:cubicBezTo>
                <a:cubicBezTo>
                  <a:pt x="1316" y="9"/>
                  <a:pt x="1316" y="9"/>
                  <a:pt x="1316" y="9"/>
                </a:cubicBezTo>
                <a:cubicBezTo>
                  <a:pt x="1330" y="5"/>
                  <a:pt x="1330" y="5"/>
                  <a:pt x="1330" y="5"/>
                </a:cubicBezTo>
                <a:cubicBezTo>
                  <a:pt x="1330" y="9"/>
                  <a:pt x="1330" y="9"/>
                  <a:pt x="1330" y="9"/>
                </a:cubicBezTo>
                <a:cubicBezTo>
                  <a:pt x="1350" y="14"/>
                  <a:pt x="1350" y="14"/>
                  <a:pt x="1350" y="14"/>
                </a:cubicBezTo>
                <a:cubicBezTo>
                  <a:pt x="1352" y="13"/>
                  <a:pt x="1353" y="13"/>
                  <a:pt x="1355" y="13"/>
                </a:cubicBezTo>
                <a:cubicBezTo>
                  <a:pt x="1358" y="14"/>
                  <a:pt x="1358" y="14"/>
                  <a:pt x="1358" y="14"/>
                </a:cubicBezTo>
                <a:cubicBezTo>
                  <a:pt x="1360" y="11"/>
                  <a:pt x="1360" y="11"/>
                  <a:pt x="1360" y="11"/>
                </a:cubicBezTo>
                <a:cubicBezTo>
                  <a:pt x="1366" y="11"/>
                  <a:pt x="1366" y="11"/>
                  <a:pt x="1366" y="11"/>
                </a:cubicBezTo>
                <a:cubicBezTo>
                  <a:pt x="1367" y="12"/>
                  <a:pt x="1367" y="12"/>
                  <a:pt x="1367" y="12"/>
                </a:cubicBezTo>
                <a:cubicBezTo>
                  <a:pt x="1367" y="12"/>
                  <a:pt x="1367" y="12"/>
                  <a:pt x="1367" y="12"/>
                </a:cubicBezTo>
                <a:cubicBezTo>
                  <a:pt x="1367" y="12"/>
                  <a:pt x="1368" y="12"/>
                  <a:pt x="1369" y="12"/>
                </a:cubicBezTo>
                <a:cubicBezTo>
                  <a:pt x="1370" y="12"/>
                  <a:pt x="1371" y="12"/>
                  <a:pt x="1372" y="12"/>
                </a:cubicBezTo>
                <a:cubicBezTo>
                  <a:pt x="1374" y="12"/>
                  <a:pt x="1376" y="12"/>
                  <a:pt x="1378" y="12"/>
                </a:cubicBezTo>
                <a:cubicBezTo>
                  <a:pt x="1378" y="8"/>
                  <a:pt x="1378" y="8"/>
                  <a:pt x="1378" y="8"/>
                </a:cubicBezTo>
                <a:cubicBezTo>
                  <a:pt x="1383" y="10"/>
                  <a:pt x="1383" y="10"/>
                  <a:pt x="1383" y="10"/>
                </a:cubicBezTo>
                <a:cubicBezTo>
                  <a:pt x="1404" y="13"/>
                  <a:pt x="1404" y="13"/>
                  <a:pt x="1404" y="13"/>
                </a:cubicBezTo>
                <a:cubicBezTo>
                  <a:pt x="1416" y="11"/>
                  <a:pt x="1416" y="11"/>
                  <a:pt x="1416" y="11"/>
                </a:cubicBezTo>
                <a:cubicBezTo>
                  <a:pt x="1417" y="12"/>
                  <a:pt x="1417" y="12"/>
                  <a:pt x="1417" y="12"/>
                </a:cubicBezTo>
                <a:cubicBezTo>
                  <a:pt x="1420" y="12"/>
                  <a:pt x="1420" y="12"/>
                  <a:pt x="1420" y="12"/>
                </a:cubicBezTo>
                <a:cubicBezTo>
                  <a:pt x="1420" y="11"/>
                  <a:pt x="1420" y="11"/>
                  <a:pt x="1420" y="11"/>
                </a:cubicBezTo>
                <a:cubicBezTo>
                  <a:pt x="1424" y="11"/>
                  <a:pt x="1424" y="11"/>
                  <a:pt x="1424" y="11"/>
                </a:cubicBezTo>
                <a:cubicBezTo>
                  <a:pt x="1424" y="8"/>
                  <a:pt x="1424" y="8"/>
                  <a:pt x="1424" y="8"/>
                </a:cubicBezTo>
                <a:cubicBezTo>
                  <a:pt x="1437" y="11"/>
                  <a:pt x="1437" y="11"/>
                  <a:pt x="1437" y="11"/>
                </a:cubicBezTo>
                <a:cubicBezTo>
                  <a:pt x="1438" y="11"/>
                  <a:pt x="1438" y="10"/>
                  <a:pt x="1439" y="10"/>
                </a:cubicBezTo>
                <a:cubicBezTo>
                  <a:pt x="1442" y="10"/>
                  <a:pt x="1447" y="9"/>
                  <a:pt x="1451" y="10"/>
                </a:cubicBezTo>
                <a:cubicBezTo>
                  <a:pt x="1455" y="11"/>
                  <a:pt x="1455" y="11"/>
                  <a:pt x="1455" y="11"/>
                </a:cubicBezTo>
                <a:cubicBezTo>
                  <a:pt x="1469" y="11"/>
                  <a:pt x="1469" y="11"/>
                  <a:pt x="1469" y="11"/>
                </a:cubicBezTo>
                <a:cubicBezTo>
                  <a:pt x="1476" y="10"/>
                  <a:pt x="1476" y="10"/>
                  <a:pt x="1476" y="10"/>
                </a:cubicBezTo>
                <a:cubicBezTo>
                  <a:pt x="1476" y="12"/>
                  <a:pt x="1476" y="12"/>
                  <a:pt x="1476" y="12"/>
                </a:cubicBezTo>
                <a:cubicBezTo>
                  <a:pt x="1481" y="12"/>
                  <a:pt x="1481" y="12"/>
                  <a:pt x="1481" y="12"/>
                </a:cubicBezTo>
                <a:cubicBezTo>
                  <a:pt x="1481" y="13"/>
                  <a:pt x="1481" y="13"/>
                  <a:pt x="1481" y="13"/>
                </a:cubicBezTo>
                <a:cubicBezTo>
                  <a:pt x="1491" y="13"/>
                  <a:pt x="1491" y="13"/>
                  <a:pt x="1491" y="13"/>
                </a:cubicBezTo>
                <a:cubicBezTo>
                  <a:pt x="1491" y="14"/>
                  <a:pt x="1491" y="14"/>
                  <a:pt x="1491" y="14"/>
                </a:cubicBezTo>
                <a:cubicBezTo>
                  <a:pt x="1493" y="14"/>
                  <a:pt x="1493" y="14"/>
                  <a:pt x="1493" y="14"/>
                </a:cubicBezTo>
                <a:cubicBezTo>
                  <a:pt x="1496" y="11"/>
                  <a:pt x="1499" y="9"/>
                  <a:pt x="1505" y="9"/>
                </a:cubicBezTo>
                <a:cubicBezTo>
                  <a:pt x="1506" y="9"/>
                  <a:pt x="1508" y="9"/>
                  <a:pt x="1509" y="9"/>
                </a:cubicBezTo>
                <a:cubicBezTo>
                  <a:pt x="1510" y="9"/>
                  <a:pt x="1511" y="9"/>
                  <a:pt x="1512" y="9"/>
                </a:cubicBezTo>
                <a:cubicBezTo>
                  <a:pt x="1513" y="10"/>
                  <a:pt x="1513" y="10"/>
                  <a:pt x="1513" y="10"/>
                </a:cubicBezTo>
                <a:cubicBezTo>
                  <a:pt x="1515" y="6"/>
                  <a:pt x="1515" y="6"/>
                  <a:pt x="1515" y="6"/>
                </a:cubicBezTo>
                <a:cubicBezTo>
                  <a:pt x="1520" y="7"/>
                  <a:pt x="1520" y="7"/>
                  <a:pt x="1520" y="7"/>
                </a:cubicBezTo>
                <a:cubicBezTo>
                  <a:pt x="1528" y="11"/>
                  <a:pt x="1533" y="12"/>
                  <a:pt x="1545" y="12"/>
                </a:cubicBezTo>
                <a:cubicBezTo>
                  <a:pt x="1547" y="12"/>
                  <a:pt x="1547" y="12"/>
                  <a:pt x="1547" y="12"/>
                </a:cubicBezTo>
                <a:cubicBezTo>
                  <a:pt x="1547" y="11"/>
                  <a:pt x="1547" y="11"/>
                  <a:pt x="1547" y="11"/>
                </a:cubicBezTo>
                <a:cubicBezTo>
                  <a:pt x="1550" y="11"/>
                  <a:pt x="1550" y="11"/>
                  <a:pt x="1550" y="11"/>
                </a:cubicBezTo>
                <a:cubicBezTo>
                  <a:pt x="1550" y="7"/>
                  <a:pt x="1550" y="7"/>
                  <a:pt x="1550" y="7"/>
                </a:cubicBezTo>
                <a:cubicBezTo>
                  <a:pt x="1561" y="11"/>
                  <a:pt x="1561" y="11"/>
                  <a:pt x="1561" y="11"/>
                </a:cubicBezTo>
                <a:cubicBezTo>
                  <a:pt x="1561" y="7"/>
                  <a:pt x="1561" y="7"/>
                  <a:pt x="1561" y="7"/>
                </a:cubicBezTo>
                <a:cubicBezTo>
                  <a:pt x="1589" y="11"/>
                  <a:pt x="1589" y="11"/>
                  <a:pt x="1589" y="11"/>
                </a:cubicBezTo>
                <a:cubicBezTo>
                  <a:pt x="1589" y="11"/>
                  <a:pt x="1589" y="11"/>
                  <a:pt x="1589" y="11"/>
                </a:cubicBezTo>
                <a:cubicBezTo>
                  <a:pt x="1597" y="11"/>
                  <a:pt x="1597" y="11"/>
                  <a:pt x="1597" y="11"/>
                </a:cubicBezTo>
                <a:cubicBezTo>
                  <a:pt x="1597" y="11"/>
                  <a:pt x="1597" y="11"/>
                  <a:pt x="1597" y="11"/>
                </a:cubicBezTo>
                <a:cubicBezTo>
                  <a:pt x="1602" y="10"/>
                  <a:pt x="1602" y="10"/>
                  <a:pt x="1602" y="10"/>
                </a:cubicBezTo>
                <a:cubicBezTo>
                  <a:pt x="1602" y="9"/>
                  <a:pt x="1603" y="9"/>
                  <a:pt x="1603" y="9"/>
                </a:cubicBezTo>
                <a:cubicBezTo>
                  <a:pt x="1604" y="9"/>
                  <a:pt x="1606" y="10"/>
                  <a:pt x="1607" y="10"/>
                </a:cubicBezTo>
                <a:cubicBezTo>
                  <a:pt x="1612" y="10"/>
                  <a:pt x="1612" y="10"/>
                  <a:pt x="1612" y="10"/>
                </a:cubicBezTo>
                <a:cubicBezTo>
                  <a:pt x="1612" y="10"/>
                  <a:pt x="1612" y="10"/>
                  <a:pt x="1613" y="9"/>
                </a:cubicBezTo>
                <a:cubicBezTo>
                  <a:pt x="1616" y="8"/>
                  <a:pt x="1619" y="7"/>
                  <a:pt x="1623" y="7"/>
                </a:cubicBezTo>
                <a:cubicBezTo>
                  <a:pt x="1625" y="7"/>
                  <a:pt x="1627" y="7"/>
                  <a:pt x="1628" y="7"/>
                </a:cubicBezTo>
                <a:cubicBezTo>
                  <a:pt x="1632" y="9"/>
                  <a:pt x="1632" y="9"/>
                  <a:pt x="1632" y="9"/>
                </a:cubicBezTo>
                <a:cubicBezTo>
                  <a:pt x="1632" y="10"/>
                  <a:pt x="1632" y="10"/>
                  <a:pt x="1632" y="10"/>
                </a:cubicBezTo>
                <a:cubicBezTo>
                  <a:pt x="1634" y="11"/>
                  <a:pt x="1634" y="11"/>
                  <a:pt x="1634" y="11"/>
                </a:cubicBezTo>
                <a:cubicBezTo>
                  <a:pt x="1634" y="12"/>
                  <a:pt x="1634" y="12"/>
                  <a:pt x="1634" y="12"/>
                </a:cubicBezTo>
                <a:cubicBezTo>
                  <a:pt x="1644" y="12"/>
                  <a:pt x="1644" y="12"/>
                  <a:pt x="1644" y="12"/>
                </a:cubicBezTo>
                <a:cubicBezTo>
                  <a:pt x="1644" y="13"/>
                  <a:pt x="1644" y="13"/>
                  <a:pt x="1644" y="13"/>
                </a:cubicBezTo>
                <a:cubicBezTo>
                  <a:pt x="1648" y="13"/>
                  <a:pt x="1648" y="13"/>
                  <a:pt x="1648" y="13"/>
                </a:cubicBezTo>
                <a:cubicBezTo>
                  <a:pt x="1648" y="15"/>
                  <a:pt x="1648" y="15"/>
                  <a:pt x="1648" y="15"/>
                </a:cubicBezTo>
                <a:cubicBezTo>
                  <a:pt x="1649" y="15"/>
                  <a:pt x="1650" y="15"/>
                  <a:pt x="1652" y="15"/>
                </a:cubicBezTo>
                <a:cubicBezTo>
                  <a:pt x="1654" y="15"/>
                  <a:pt x="1655" y="15"/>
                  <a:pt x="1656" y="15"/>
                </a:cubicBezTo>
                <a:cubicBezTo>
                  <a:pt x="1659" y="10"/>
                  <a:pt x="1659" y="10"/>
                  <a:pt x="1659" y="10"/>
                </a:cubicBezTo>
                <a:cubicBezTo>
                  <a:pt x="1672" y="12"/>
                  <a:pt x="1672" y="12"/>
                  <a:pt x="1672" y="12"/>
                </a:cubicBezTo>
                <a:cubicBezTo>
                  <a:pt x="1673" y="11"/>
                  <a:pt x="1673" y="11"/>
                  <a:pt x="1673" y="11"/>
                </a:cubicBezTo>
                <a:cubicBezTo>
                  <a:pt x="1678" y="11"/>
                  <a:pt x="1678" y="11"/>
                  <a:pt x="1678" y="11"/>
                </a:cubicBezTo>
                <a:cubicBezTo>
                  <a:pt x="1695" y="12"/>
                  <a:pt x="1695" y="12"/>
                  <a:pt x="1695" y="12"/>
                </a:cubicBezTo>
                <a:cubicBezTo>
                  <a:pt x="1695" y="11"/>
                  <a:pt x="1695" y="11"/>
                  <a:pt x="1695" y="11"/>
                </a:cubicBezTo>
                <a:cubicBezTo>
                  <a:pt x="1698" y="11"/>
                  <a:pt x="1698" y="11"/>
                  <a:pt x="1698" y="11"/>
                </a:cubicBezTo>
                <a:cubicBezTo>
                  <a:pt x="1698" y="9"/>
                  <a:pt x="1698" y="9"/>
                  <a:pt x="1698" y="9"/>
                </a:cubicBezTo>
                <a:cubicBezTo>
                  <a:pt x="1705" y="9"/>
                  <a:pt x="1705" y="9"/>
                  <a:pt x="1705" y="9"/>
                </a:cubicBezTo>
                <a:cubicBezTo>
                  <a:pt x="1705" y="8"/>
                  <a:pt x="1705" y="8"/>
                  <a:pt x="1705" y="8"/>
                </a:cubicBezTo>
                <a:cubicBezTo>
                  <a:pt x="1718" y="8"/>
                  <a:pt x="1718" y="8"/>
                  <a:pt x="1718" y="8"/>
                </a:cubicBezTo>
                <a:cubicBezTo>
                  <a:pt x="1718" y="9"/>
                  <a:pt x="1718" y="9"/>
                  <a:pt x="1718" y="9"/>
                </a:cubicBezTo>
                <a:cubicBezTo>
                  <a:pt x="1720" y="9"/>
                  <a:pt x="1720" y="9"/>
                  <a:pt x="1720" y="9"/>
                </a:cubicBezTo>
                <a:cubicBezTo>
                  <a:pt x="1720" y="8"/>
                  <a:pt x="1720" y="8"/>
                  <a:pt x="1720" y="8"/>
                </a:cubicBezTo>
                <a:cubicBezTo>
                  <a:pt x="1740" y="8"/>
                  <a:pt x="1740" y="8"/>
                  <a:pt x="1740" y="8"/>
                </a:cubicBezTo>
                <a:cubicBezTo>
                  <a:pt x="1740" y="10"/>
                  <a:pt x="1740" y="10"/>
                  <a:pt x="1740" y="10"/>
                </a:cubicBezTo>
                <a:cubicBezTo>
                  <a:pt x="1740" y="9"/>
                  <a:pt x="1740" y="9"/>
                  <a:pt x="1740" y="9"/>
                </a:cubicBezTo>
                <a:cubicBezTo>
                  <a:pt x="1774" y="11"/>
                  <a:pt x="1774" y="11"/>
                  <a:pt x="1774" y="11"/>
                </a:cubicBezTo>
                <a:cubicBezTo>
                  <a:pt x="1774" y="12"/>
                  <a:pt x="1774" y="12"/>
                  <a:pt x="1774" y="12"/>
                </a:cubicBezTo>
                <a:cubicBezTo>
                  <a:pt x="1775" y="12"/>
                  <a:pt x="1775" y="12"/>
                  <a:pt x="1775" y="12"/>
                </a:cubicBezTo>
                <a:cubicBezTo>
                  <a:pt x="1776" y="12"/>
                  <a:pt x="1776" y="12"/>
                  <a:pt x="1777" y="12"/>
                </a:cubicBezTo>
                <a:cubicBezTo>
                  <a:pt x="1777" y="11"/>
                  <a:pt x="1777" y="11"/>
                  <a:pt x="1777" y="11"/>
                </a:cubicBezTo>
                <a:cubicBezTo>
                  <a:pt x="1780" y="11"/>
                  <a:pt x="1780" y="11"/>
                  <a:pt x="1780" y="11"/>
                </a:cubicBezTo>
                <a:cubicBezTo>
                  <a:pt x="1780" y="9"/>
                  <a:pt x="1780" y="9"/>
                  <a:pt x="1780" y="9"/>
                </a:cubicBezTo>
                <a:cubicBezTo>
                  <a:pt x="1800" y="9"/>
                  <a:pt x="1800" y="9"/>
                  <a:pt x="1800" y="9"/>
                </a:cubicBezTo>
                <a:cubicBezTo>
                  <a:pt x="1807" y="7"/>
                  <a:pt x="1807" y="7"/>
                  <a:pt x="1807" y="7"/>
                </a:cubicBezTo>
                <a:cubicBezTo>
                  <a:pt x="1807" y="11"/>
                  <a:pt x="1807" y="11"/>
                  <a:pt x="1807" y="11"/>
                </a:cubicBezTo>
                <a:cubicBezTo>
                  <a:pt x="1808" y="11"/>
                  <a:pt x="1809" y="11"/>
                  <a:pt x="1810" y="12"/>
                </a:cubicBezTo>
                <a:cubicBezTo>
                  <a:pt x="1811" y="11"/>
                  <a:pt x="1814" y="10"/>
                  <a:pt x="1817" y="11"/>
                </a:cubicBezTo>
                <a:cubicBezTo>
                  <a:pt x="1822" y="12"/>
                  <a:pt x="1822" y="12"/>
                  <a:pt x="1822" y="12"/>
                </a:cubicBezTo>
                <a:cubicBezTo>
                  <a:pt x="1822" y="12"/>
                  <a:pt x="1822" y="12"/>
                  <a:pt x="1822" y="12"/>
                </a:cubicBezTo>
                <a:cubicBezTo>
                  <a:pt x="1825" y="13"/>
                  <a:pt x="1825" y="13"/>
                  <a:pt x="1825" y="13"/>
                </a:cubicBezTo>
                <a:cubicBezTo>
                  <a:pt x="1825" y="12"/>
                  <a:pt x="1825" y="12"/>
                  <a:pt x="1825" y="12"/>
                </a:cubicBezTo>
                <a:cubicBezTo>
                  <a:pt x="1830" y="12"/>
                  <a:pt x="1830" y="12"/>
                  <a:pt x="1830" y="12"/>
                </a:cubicBezTo>
                <a:cubicBezTo>
                  <a:pt x="1830" y="11"/>
                  <a:pt x="1830" y="11"/>
                  <a:pt x="1830" y="11"/>
                </a:cubicBezTo>
                <a:cubicBezTo>
                  <a:pt x="1843" y="11"/>
                  <a:pt x="1843" y="11"/>
                  <a:pt x="1843" y="11"/>
                </a:cubicBezTo>
                <a:cubicBezTo>
                  <a:pt x="1843" y="12"/>
                  <a:pt x="1843" y="12"/>
                  <a:pt x="1843" y="12"/>
                </a:cubicBezTo>
                <a:cubicBezTo>
                  <a:pt x="1856" y="12"/>
                  <a:pt x="1856" y="12"/>
                  <a:pt x="1856" y="12"/>
                </a:cubicBezTo>
                <a:cubicBezTo>
                  <a:pt x="1856" y="7"/>
                  <a:pt x="1856" y="7"/>
                  <a:pt x="1856" y="7"/>
                </a:cubicBezTo>
                <a:cubicBezTo>
                  <a:pt x="1865" y="12"/>
                  <a:pt x="1865" y="12"/>
                  <a:pt x="1865" y="12"/>
                </a:cubicBezTo>
                <a:cubicBezTo>
                  <a:pt x="1869" y="11"/>
                  <a:pt x="1869" y="11"/>
                  <a:pt x="1869" y="11"/>
                </a:cubicBezTo>
                <a:cubicBezTo>
                  <a:pt x="1869" y="9"/>
                  <a:pt x="1869" y="9"/>
                  <a:pt x="1869" y="9"/>
                </a:cubicBezTo>
                <a:cubicBezTo>
                  <a:pt x="1872" y="9"/>
                  <a:pt x="1872" y="9"/>
                  <a:pt x="1872" y="9"/>
                </a:cubicBezTo>
                <a:cubicBezTo>
                  <a:pt x="1872" y="8"/>
                  <a:pt x="1872" y="8"/>
                  <a:pt x="1872" y="8"/>
                </a:cubicBezTo>
                <a:cubicBezTo>
                  <a:pt x="1878" y="8"/>
                  <a:pt x="1878" y="8"/>
                  <a:pt x="1878" y="8"/>
                </a:cubicBezTo>
                <a:cubicBezTo>
                  <a:pt x="1879" y="8"/>
                  <a:pt x="1880" y="9"/>
                  <a:pt x="1882" y="9"/>
                </a:cubicBezTo>
                <a:cubicBezTo>
                  <a:pt x="1883" y="9"/>
                  <a:pt x="1885" y="9"/>
                  <a:pt x="1887" y="10"/>
                </a:cubicBezTo>
                <a:cubicBezTo>
                  <a:pt x="1890" y="11"/>
                  <a:pt x="1890" y="11"/>
                  <a:pt x="1890" y="11"/>
                </a:cubicBezTo>
                <a:cubicBezTo>
                  <a:pt x="1896" y="11"/>
                  <a:pt x="1896" y="11"/>
                  <a:pt x="1896" y="11"/>
                </a:cubicBezTo>
                <a:cubicBezTo>
                  <a:pt x="1896" y="12"/>
                  <a:pt x="1896" y="12"/>
                  <a:pt x="1896" y="12"/>
                </a:cubicBezTo>
                <a:cubicBezTo>
                  <a:pt x="1901" y="12"/>
                  <a:pt x="1901" y="12"/>
                  <a:pt x="1901" y="12"/>
                </a:cubicBezTo>
                <a:cubicBezTo>
                  <a:pt x="1901" y="13"/>
                  <a:pt x="1901" y="13"/>
                  <a:pt x="1901" y="13"/>
                </a:cubicBezTo>
                <a:cubicBezTo>
                  <a:pt x="1902" y="13"/>
                  <a:pt x="1902" y="13"/>
                  <a:pt x="1902" y="13"/>
                </a:cubicBezTo>
                <a:cubicBezTo>
                  <a:pt x="1907" y="13"/>
                  <a:pt x="1907" y="13"/>
                  <a:pt x="1907" y="13"/>
                </a:cubicBezTo>
                <a:cubicBezTo>
                  <a:pt x="1907" y="14"/>
                  <a:pt x="1907" y="14"/>
                  <a:pt x="1907" y="14"/>
                </a:cubicBezTo>
                <a:cubicBezTo>
                  <a:pt x="1909" y="14"/>
                  <a:pt x="1909" y="14"/>
                  <a:pt x="1909" y="14"/>
                </a:cubicBezTo>
                <a:cubicBezTo>
                  <a:pt x="1912" y="13"/>
                  <a:pt x="1912" y="13"/>
                  <a:pt x="1912" y="13"/>
                </a:cubicBezTo>
                <a:cubicBezTo>
                  <a:pt x="1912" y="12"/>
                  <a:pt x="1912" y="12"/>
                  <a:pt x="1912" y="12"/>
                </a:cubicBezTo>
                <a:cubicBezTo>
                  <a:pt x="1916" y="11"/>
                  <a:pt x="1916" y="11"/>
                  <a:pt x="1916" y="11"/>
                </a:cubicBezTo>
                <a:cubicBezTo>
                  <a:pt x="1917" y="11"/>
                  <a:pt x="1918" y="11"/>
                  <a:pt x="1919" y="11"/>
                </a:cubicBezTo>
                <a:cubicBezTo>
                  <a:pt x="1919" y="11"/>
                  <a:pt x="1920" y="11"/>
                  <a:pt x="1920" y="11"/>
                </a:cubicBezTo>
                <a:cubicBezTo>
                  <a:pt x="1920" y="10"/>
                  <a:pt x="1921" y="10"/>
                  <a:pt x="1921" y="10"/>
                </a:cubicBezTo>
                <a:cubicBezTo>
                  <a:pt x="1921" y="10"/>
                  <a:pt x="1921" y="10"/>
                  <a:pt x="1921" y="10"/>
                </a:cubicBezTo>
                <a:cubicBezTo>
                  <a:pt x="1921" y="8"/>
                  <a:pt x="1921" y="8"/>
                  <a:pt x="1921" y="8"/>
                </a:cubicBezTo>
                <a:cubicBezTo>
                  <a:pt x="1926" y="8"/>
                  <a:pt x="1926" y="8"/>
                  <a:pt x="1926" y="8"/>
                </a:cubicBezTo>
                <a:cubicBezTo>
                  <a:pt x="1927" y="6"/>
                  <a:pt x="1927" y="6"/>
                  <a:pt x="1927" y="6"/>
                </a:cubicBezTo>
                <a:cubicBezTo>
                  <a:pt x="1943" y="6"/>
                  <a:pt x="1943" y="6"/>
                  <a:pt x="1943" y="6"/>
                </a:cubicBezTo>
                <a:cubicBezTo>
                  <a:pt x="1945" y="8"/>
                  <a:pt x="1945" y="8"/>
                  <a:pt x="1945" y="8"/>
                </a:cubicBezTo>
                <a:cubicBezTo>
                  <a:pt x="1952" y="8"/>
                  <a:pt x="1952" y="8"/>
                  <a:pt x="1952" y="8"/>
                </a:cubicBezTo>
                <a:cubicBezTo>
                  <a:pt x="1952" y="9"/>
                  <a:pt x="1952" y="9"/>
                  <a:pt x="1952" y="9"/>
                </a:cubicBezTo>
                <a:cubicBezTo>
                  <a:pt x="1960" y="9"/>
                  <a:pt x="1960" y="9"/>
                  <a:pt x="1960" y="9"/>
                </a:cubicBezTo>
                <a:cubicBezTo>
                  <a:pt x="1960" y="14"/>
                  <a:pt x="1960" y="14"/>
                  <a:pt x="1960" y="14"/>
                </a:cubicBezTo>
                <a:cubicBezTo>
                  <a:pt x="1961" y="16"/>
                  <a:pt x="1961" y="16"/>
                  <a:pt x="1961" y="16"/>
                </a:cubicBezTo>
                <a:cubicBezTo>
                  <a:pt x="1964" y="25"/>
                  <a:pt x="1964" y="25"/>
                  <a:pt x="1964" y="25"/>
                </a:cubicBezTo>
                <a:cubicBezTo>
                  <a:pt x="1960" y="25"/>
                  <a:pt x="1960" y="25"/>
                  <a:pt x="1960" y="25"/>
                </a:cubicBezTo>
                <a:cubicBezTo>
                  <a:pt x="1960" y="28"/>
                  <a:pt x="1960" y="28"/>
                  <a:pt x="1960" y="28"/>
                </a:cubicBezTo>
                <a:cubicBezTo>
                  <a:pt x="1959" y="28"/>
                  <a:pt x="1959" y="28"/>
                  <a:pt x="1959" y="28"/>
                </a:cubicBezTo>
                <a:cubicBezTo>
                  <a:pt x="1958" y="42"/>
                  <a:pt x="1958" y="42"/>
                  <a:pt x="1958" y="42"/>
                </a:cubicBezTo>
                <a:cubicBezTo>
                  <a:pt x="1959" y="46"/>
                  <a:pt x="1959" y="46"/>
                  <a:pt x="1959" y="46"/>
                </a:cubicBezTo>
                <a:cubicBezTo>
                  <a:pt x="1959" y="47"/>
                  <a:pt x="1960" y="49"/>
                  <a:pt x="1958" y="52"/>
                </a:cubicBezTo>
                <a:cubicBezTo>
                  <a:pt x="1958" y="55"/>
                  <a:pt x="1958" y="55"/>
                  <a:pt x="1958" y="55"/>
                </a:cubicBezTo>
                <a:cubicBezTo>
                  <a:pt x="1959" y="58"/>
                  <a:pt x="1959" y="58"/>
                  <a:pt x="1959" y="58"/>
                </a:cubicBezTo>
                <a:cubicBezTo>
                  <a:pt x="1961" y="64"/>
                  <a:pt x="1960" y="70"/>
                  <a:pt x="1959" y="74"/>
                </a:cubicBezTo>
                <a:cubicBezTo>
                  <a:pt x="1959" y="75"/>
                  <a:pt x="1959" y="77"/>
                  <a:pt x="1959" y="78"/>
                </a:cubicBezTo>
                <a:cubicBezTo>
                  <a:pt x="1961" y="79"/>
                  <a:pt x="1961" y="79"/>
                  <a:pt x="1961" y="79"/>
                </a:cubicBezTo>
                <a:cubicBezTo>
                  <a:pt x="1962" y="87"/>
                  <a:pt x="1962" y="87"/>
                  <a:pt x="1962" y="87"/>
                </a:cubicBezTo>
                <a:cubicBezTo>
                  <a:pt x="1963" y="87"/>
                  <a:pt x="1963" y="87"/>
                  <a:pt x="1963" y="87"/>
                </a:cubicBezTo>
                <a:cubicBezTo>
                  <a:pt x="1963" y="90"/>
                  <a:pt x="1963" y="90"/>
                  <a:pt x="1963" y="90"/>
                </a:cubicBezTo>
                <a:cubicBezTo>
                  <a:pt x="1963" y="93"/>
                  <a:pt x="1963" y="93"/>
                  <a:pt x="1963" y="93"/>
                </a:cubicBezTo>
                <a:cubicBezTo>
                  <a:pt x="1963" y="94"/>
                  <a:pt x="1963" y="94"/>
                  <a:pt x="1963" y="94"/>
                </a:cubicBezTo>
                <a:cubicBezTo>
                  <a:pt x="1963" y="100"/>
                  <a:pt x="1963" y="100"/>
                  <a:pt x="1963" y="100"/>
                </a:cubicBezTo>
                <a:cubicBezTo>
                  <a:pt x="1962" y="100"/>
                  <a:pt x="1962" y="100"/>
                  <a:pt x="1962" y="100"/>
                </a:cubicBezTo>
                <a:cubicBezTo>
                  <a:pt x="1963" y="107"/>
                  <a:pt x="1963" y="107"/>
                  <a:pt x="1963" y="107"/>
                </a:cubicBezTo>
                <a:cubicBezTo>
                  <a:pt x="1960" y="107"/>
                  <a:pt x="1960" y="107"/>
                  <a:pt x="1960" y="107"/>
                </a:cubicBezTo>
                <a:cubicBezTo>
                  <a:pt x="1960" y="109"/>
                  <a:pt x="1960" y="109"/>
                  <a:pt x="1960" y="109"/>
                </a:cubicBezTo>
                <a:cubicBezTo>
                  <a:pt x="1960" y="109"/>
                  <a:pt x="1960" y="109"/>
                  <a:pt x="1960" y="109"/>
                </a:cubicBezTo>
                <a:cubicBezTo>
                  <a:pt x="1961" y="110"/>
                  <a:pt x="1961" y="110"/>
                  <a:pt x="1961" y="111"/>
                </a:cubicBezTo>
                <a:cubicBezTo>
                  <a:pt x="1962" y="112"/>
                  <a:pt x="1962" y="112"/>
                  <a:pt x="1962" y="112"/>
                </a:cubicBezTo>
                <a:cubicBezTo>
                  <a:pt x="1963" y="112"/>
                  <a:pt x="1963" y="112"/>
                  <a:pt x="1963" y="112"/>
                </a:cubicBezTo>
                <a:cubicBezTo>
                  <a:pt x="1963" y="125"/>
                  <a:pt x="1963" y="125"/>
                  <a:pt x="1963" y="125"/>
                </a:cubicBezTo>
                <a:cubicBezTo>
                  <a:pt x="1962" y="125"/>
                  <a:pt x="1962" y="125"/>
                  <a:pt x="1962" y="125"/>
                </a:cubicBezTo>
                <a:cubicBezTo>
                  <a:pt x="1962" y="127"/>
                  <a:pt x="1962" y="127"/>
                  <a:pt x="1962" y="127"/>
                </a:cubicBezTo>
                <a:cubicBezTo>
                  <a:pt x="1963" y="133"/>
                  <a:pt x="1963" y="133"/>
                  <a:pt x="1963" y="133"/>
                </a:cubicBezTo>
                <a:cubicBezTo>
                  <a:pt x="1962" y="133"/>
                  <a:pt x="1962" y="133"/>
                  <a:pt x="1962" y="133"/>
                </a:cubicBezTo>
                <a:cubicBezTo>
                  <a:pt x="1963" y="135"/>
                  <a:pt x="1963" y="135"/>
                  <a:pt x="1963" y="135"/>
                </a:cubicBezTo>
                <a:cubicBezTo>
                  <a:pt x="1965" y="135"/>
                  <a:pt x="1965" y="135"/>
                  <a:pt x="1965" y="135"/>
                </a:cubicBezTo>
                <a:cubicBezTo>
                  <a:pt x="1962" y="141"/>
                  <a:pt x="1962" y="141"/>
                  <a:pt x="1962" y="141"/>
                </a:cubicBezTo>
                <a:cubicBezTo>
                  <a:pt x="1961" y="145"/>
                  <a:pt x="1961" y="145"/>
                  <a:pt x="1961" y="145"/>
                </a:cubicBezTo>
                <a:cubicBezTo>
                  <a:pt x="1962" y="145"/>
                  <a:pt x="1962" y="145"/>
                  <a:pt x="1962" y="145"/>
                </a:cubicBezTo>
                <a:cubicBezTo>
                  <a:pt x="1962" y="172"/>
                  <a:pt x="1962" y="172"/>
                  <a:pt x="1962" y="172"/>
                </a:cubicBezTo>
                <a:cubicBezTo>
                  <a:pt x="1963" y="179"/>
                  <a:pt x="1963" y="179"/>
                  <a:pt x="1963" y="179"/>
                </a:cubicBezTo>
                <a:cubicBezTo>
                  <a:pt x="1960" y="179"/>
                  <a:pt x="1960" y="179"/>
                  <a:pt x="1960" y="179"/>
                </a:cubicBezTo>
                <a:cubicBezTo>
                  <a:pt x="1959" y="185"/>
                  <a:pt x="1959" y="185"/>
                  <a:pt x="1959" y="185"/>
                </a:cubicBezTo>
                <a:cubicBezTo>
                  <a:pt x="1960" y="185"/>
                  <a:pt x="1960" y="185"/>
                  <a:pt x="1960" y="185"/>
                </a:cubicBezTo>
                <a:cubicBezTo>
                  <a:pt x="1959" y="192"/>
                  <a:pt x="1959" y="192"/>
                  <a:pt x="1959" y="192"/>
                </a:cubicBezTo>
                <a:cubicBezTo>
                  <a:pt x="1959" y="192"/>
                  <a:pt x="1959" y="192"/>
                  <a:pt x="1959" y="192"/>
                </a:cubicBezTo>
                <a:cubicBezTo>
                  <a:pt x="1959" y="195"/>
                  <a:pt x="1959" y="195"/>
                  <a:pt x="1959" y="195"/>
                </a:cubicBezTo>
                <a:cubicBezTo>
                  <a:pt x="1961" y="195"/>
                  <a:pt x="1961" y="195"/>
                  <a:pt x="1961" y="195"/>
                </a:cubicBezTo>
                <a:cubicBezTo>
                  <a:pt x="1958" y="219"/>
                  <a:pt x="1958" y="219"/>
                  <a:pt x="1958" y="219"/>
                </a:cubicBezTo>
                <a:cubicBezTo>
                  <a:pt x="1958" y="224"/>
                  <a:pt x="1958" y="224"/>
                  <a:pt x="1958" y="224"/>
                </a:cubicBezTo>
                <a:cubicBezTo>
                  <a:pt x="1959" y="224"/>
                  <a:pt x="1959" y="224"/>
                  <a:pt x="1959" y="224"/>
                </a:cubicBezTo>
                <a:cubicBezTo>
                  <a:pt x="1959" y="237"/>
                  <a:pt x="1959" y="237"/>
                  <a:pt x="1959" y="237"/>
                </a:cubicBezTo>
                <a:cubicBezTo>
                  <a:pt x="1958" y="237"/>
                  <a:pt x="1958" y="237"/>
                  <a:pt x="1958" y="237"/>
                </a:cubicBezTo>
                <a:cubicBezTo>
                  <a:pt x="1957" y="241"/>
                  <a:pt x="1958" y="246"/>
                  <a:pt x="1958" y="248"/>
                </a:cubicBezTo>
                <a:cubicBezTo>
                  <a:pt x="1962" y="250"/>
                  <a:pt x="1962" y="250"/>
                  <a:pt x="1962" y="250"/>
                </a:cubicBezTo>
                <a:cubicBezTo>
                  <a:pt x="1960" y="271"/>
                  <a:pt x="1960" y="271"/>
                  <a:pt x="1960" y="271"/>
                </a:cubicBezTo>
                <a:cubicBezTo>
                  <a:pt x="1959" y="271"/>
                  <a:pt x="1959" y="271"/>
                  <a:pt x="1959" y="271"/>
                </a:cubicBezTo>
                <a:cubicBezTo>
                  <a:pt x="1959" y="283"/>
                  <a:pt x="1959" y="283"/>
                  <a:pt x="1959" y="283"/>
                </a:cubicBezTo>
                <a:cubicBezTo>
                  <a:pt x="1958" y="283"/>
                  <a:pt x="1958" y="283"/>
                  <a:pt x="1958" y="283"/>
                </a:cubicBezTo>
                <a:cubicBezTo>
                  <a:pt x="1958" y="294"/>
                  <a:pt x="1958" y="294"/>
                  <a:pt x="1958" y="294"/>
                </a:cubicBezTo>
                <a:cubicBezTo>
                  <a:pt x="1958" y="294"/>
                  <a:pt x="1958" y="294"/>
                  <a:pt x="1958" y="295"/>
                </a:cubicBezTo>
                <a:cubicBezTo>
                  <a:pt x="1958" y="299"/>
                  <a:pt x="1958" y="299"/>
                  <a:pt x="1958" y="299"/>
                </a:cubicBezTo>
                <a:cubicBezTo>
                  <a:pt x="1959" y="299"/>
                  <a:pt x="1959" y="299"/>
                  <a:pt x="1959" y="299"/>
                </a:cubicBezTo>
                <a:cubicBezTo>
                  <a:pt x="1959" y="312"/>
                  <a:pt x="1959" y="312"/>
                  <a:pt x="1959" y="312"/>
                </a:cubicBezTo>
                <a:cubicBezTo>
                  <a:pt x="1958" y="312"/>
                  <a:pt x="1958" y="312"/>
                  <a:pt x="1958" y="312"/>
                </a:cubicBezTo>
                <a:cubicBezTo>
                  <a:pt x="1958" y="325"/>
                  <a:pt x="1958" y="325"/>
                  <a:pt x="1958" y="325"/>
                </a:cubicBezTo>
                <a:cubicBezTo>
                  <a:pt x="1959" y="325"/>
                  <a:pt x="1959" y="325"/>
                  <a:pt x="1959" y="325"/>
                </a:cubicBezTo>
                <a:cubicBezTo>
                  <a:pt x="1959" y="330"/>
                  <a:pt x="1959" y="330"/>
                  <a:pt x="1959" y="330"/>
                </a:cubicBezTo>
                <a:cubicBezTo>
                  <a:pt x="1960" y="334"/>
                  <a:pt x="1960" y="334"/>
                  <a:pt x="1960" y="334"/>
                </a:cubicBezTo>
                <a:cubicBezTo>
                  <a:pt x="1961" y="337"/>
                  <a:pt x="1960" y="341"/>
                  <a:pt x="1958" y="346"/>
                </a:cubicBezTo>
                <a:cubicBezTo>
                  <a:pt x="1958" y="346"/>
                  <a:pt x="1958" y="347"/>
                  <a:pt x="1958" y="347"/>
                </a:cubicBezTo>
                <a:cubicBezTo>
                  <a:pt x="1958" y="365"/>
                  <a:pt x="1958" y="365"/>
                  <a:pt x="1958" y="365"/>
                </a:cubicBezTo>
                <a:cubicBezTo>
                  <a:pt x="1959" y="366"/>
                  <a:pt x="1959" y="366"/>
                  <a:pt x="1959" y="366"/>
                </a:cubicBezTo>
                <a:cubicBezTo>
                  <a:pt x="1960" y="368"/>
                  <a:pt x="1960" y="368"/>
                  <a:pt x="1960" y="368"/>
                </a:cubicBezTo>
                <a:cubicBezTo>
                  <a:pt x="1961" y="371"/>
                  <a:pt x="1961" y="374"/>
                  <a:pt x="1961" y="379"/>
                </a:cubicBezTo>
                <a:cubicBezTo>
                  <a:pt x="1961" y="380"/>
                  <a:pt x="1960" y="381"/>
                  <a:pt x="1960" y="383"/>
                </a:cubicBezTo>
                <a:cubicBezTo>
                  <a:pt x="1960" y="383"/>
                  <a:pt x="1960" y="383"/>
                  <a:pt x="1960" y="383"/>
                </a:cubicBezTo>
                <a:cubicBezTo>
                  <a:pt x="1960" y="387"/>
                  <a:pt x="1960" y="387"/>
                  <a:pt x="1960" y="387"/>
                </a:cubicBezTo>
                <a:cubicBezTo>
                  <a:pt x="1962" y="387"/>
                  <a:pt x="1962" y="387"/>
                  <a:pt x="1962" y="387"/>
                </a:cubicBezTo>
                <a:cubicBezTo>
                  <a:pt x="1962" y="390"/>
                  <a:pt x="1962" y="390"/>
                  <a:pt x="1962" y="390"/>
                </a:cubicBezTo>
                <a:cubicBezTo>
                  <a:pt x="1963" y="390"/>
                  <a:pt x="1963" y="390"/>
                  <a:pt x="1963" y="390"/>
                </a:cubicBezTo>
                <a:cubicBezTo>
                  <a:pt x="1963" y="404"/>
                  <a:pt x="1963" y="404"/>
                  <a:pt x="1963" y="404"/>
                </a:cubicBezTo>
                <a:cubicBezTo>
                  <a:pt x="1962" y="404"/>
                  <a:pt x="1962" y="404"/>
                  <a:pt x="1962" y="404"/>
                </a:cubicBezTo>
                <a:cubicBezTo>
                  <a:pt x="1962" y="406"/>
                  <a:pt x="1962" y="406"/>
                  <a:pt x="1962" y="406"/>
                </a:cubicBezTo>
                <a:cubicBezTo>
                  <a:pt x="1962" y="407"/>
                  <a:pt x="1962" y="408"/>
                  <a:pt x="1962" y="409"/>
                </a:cubicBezTo>
                <a:cubicBezTo>
                  <a:pt x="1962" y="409"/>
                  <a:pt x="1962" y="409"/>
                  <a:pt x="1962" y="409"/>
                </a:cubicBezTo>
                <a:cubicBezTo>
                  <a:pt x="1961" y="409"/>
                  <a:pt x="1961" y="410"/>
                  <a:pt x="1961" y="410"/>
                </a:cubicBezTo>
                <a:cubicBezTo>
                  <a:pt x="1960" y="415"/>
                  <a:pt x="1960" y="415"/>
                  <a:pt x="1960" y="415"/>
                </a:cubicBezTo>
                <a:cubicBezTo>
                  <a:pt x="1960" y="421"/>
                  <a:pt x="1960" y="421"/>
                  <a:pt x="1960" y="421"/>
                </a:cubicBezTo>
                <a:cubicBezTo>
                  <a:pt x="1959" y="421"/>
                  <a:pt x="1959" y="421"/>
                  <a:pt x="1959" y="421"/>
                </a:cubicBezTo>
                <a:cubicBezTo>
                  <a:pt x="1959" y="428"/>
                  <a:pt x="1959" y="428"/>
                  <a:pt x="1959" y="428"/>
                </a:cubicBezTo>
                <a:cubicBezTo>
                  <a:pt x="1958" y="428"/>
                  <a:pt x="1958" y="428"/>
                  <a:pt x="1958" y="428"/>
                </a:cubicBezTo>
                <a:cubicBezTo>
                  <a:pt x="1958" y="434"/>
                  <a:pt x="1958" y="434"/>
                  <a:pt x="1958" y="434"/>
                </a:cubicBezTo>
                <a:cubicBezTo>
                  <a:pt x="1959" y="434"/>
                  <a:pt x="1959" y="434"/>
                  <a:pt x="1959" y="434"/>
                </a:cubicBezTo>
                <a:cubicBezTo>
                  <a:pt x="1959" y="440"/>
                  <a:pt x="1959" y="440"/>
                  <a:pt x="1959" y="440"/>
                </a:cubicBezTo>
                <a:cubicBezTo>
                  <a:pt x="1961" y="441"/>
                  <a:pt x="1961" y="441"/>
                  <a:pt x="1961" y="441"/>
                </a:cubicBezTo>
                <a:cubicBezTo>
                  <a:pt x="1961" y="443"/>
                  <a:pt x="1961" y="443"/>
                  <a:pt x="1961" y="443"/>
                </a:cubicBezTo>
                <a:cubicBezTo>
                  <a:pt x="1962" y="445"/>
                  <a:pt x="1962" y="448"/>
                  <a:pt x="1960" y="450"/>
                </a:cubicBezTo>
                <a:cubicBezTo>
                  <a:pt x="1960" y="451"/>
                  <a:pt x="1960" y="451"/>
                  <a:pt x="1961" y="452"/>
                </a:cubicBezTo>
                <a:cubicBezTo>
                  <a:pt x="1961" y="453"/>
                  <a:pt x="1961" y="454"/>
                  <a:pt x="1961" y="456"/>
                </a:cubicBezTo>
                <a:cubicBezTo>
                  <a:pt x="1963" y="462"/>
                  <a:pt x="1963" y="462"/>
                  <a:pt x="1963" y="462"/>
                </a:cubicBezTo>
                <a:cubicBezTo>
                  <a:pt x="1960" y="462"/>
                  <a:pt x="1960" y="462"/>
                  <a:pt x="1960" y="462"/>
                </a:cubicBezTo>
                <a:cubicBezTo>
                  <a:pt x="1960" y="465"/>
                  <a:pt x="1960" y="468"/>
                  <a:pt x="1960" y="471"/>
                </a:cubicBezTo>
                <a:cubicBezTo>
                  <a:pt x="1960" y="477"/>
                  <a:pt x="1960" y="482"/>
                  <a:pt x="1960" y="486"/>
                </a:cubicBezTo>
                <a:cubicBezTo>
                  <a:pt x="1960" y="487"/>
                  <a:pt x="1960" y="487"/>
                  <a:pt x="1960" y="487"/>
                </a:cubicBezTo>
                <a:cubicBezTo>
                  <a:pt x="1960" y="505"/>
                  <a:pt x="1960" y="505"/>
                  <a:pt x="1960" y="505"/>
                </a:cubicBezTo>
                <a:cubicBezTo>
                  <a:pt x="1965" y="520"/>
                  <a:pt x="1965" y="520"/>
                  <a:pt x="1965" y="520"/>
                </a:cubicBezTo>
                <a:cubicBezTo>
                  <a:pt x="1961" y="520"/>
                  <a:pt x="1961" y="520"/>
                  <a:pt x="1961" y="520"/>
                </a:cubicBezTo>
                <a:cubicBezTo>
                  <a:pt x="1956" y="543"/>
                  <a:pt x="1956" y="543"/>
                  <a:pt x="1956" y="543"/>
                </a:cubicBezTo>
                <a:cubicBezTo>
                  <a:pt x="1957" y="544"/>
                  <a:pt x="1957" y="546"/>
                  <a:pt x="1957" y="548"/>
                </a:cubicBezTo>
                <a:cubicBezTo>
                  <a:pt x="1956" y="551"/>
                  <a:pt x="1956" y="551"/>
                  <a:pt x="1956" y="551"/>
                </a:cubicBezTo>
                <a:cubicBezTo>
                  <a:pt x="1959" y="553"/>
                  <a:pt x="1959" y="553"/>
                  <a:pt x="1959" y="553"/>
                </a:cubicBezTo>
                <a:cubicBezTo>
                  <a:pt x="1959" y="559"/>
                  <a:pt x="1959" y="559"/>
                  <a:pt x="1959" y="559"/>
                </a:cubicBezTo>
                <a:cubicBezTo>
                  <a:pt x="1959" y="561"/>
                  <a:pt x="1959" y="561"/>
                  <a:pt x="1959" y="561"/>
                </a:cubicBezTo>
                <a:cubicBezTo>
                  <a:pt x="1958" y="561"/>
                  <a:pt x="1958" y="564"/>
                  <a:pt x="1958" y="566"/>
                </a:cubicBezTo>
                <a:cubicBezTo>
                  <a:pt x="1958" y="568"/>
                  <a:pt x="1959" y="571"/>
                  <a:pt x="1958" y="573"/>
                </a:cubicBezTo>
                <a:cubicBezTo>
                  <a:pt x="1961" y="573"/>
                  <a:pt x="1961" y="573"/>
                  <a:pt x="1961" y="573"/>
                </a:cubicBezTo>
                <a:cubicBezTo>
                  <a:pt x="1960" y="578"/>
                  <a:pt x="1960" y="578"/>
                  <a:pt x="1960" y="578"/>
                </a:cubicBezTo>
                <a:cubicBezTo>
                  <a:pt x="1958" y="601"/>
                  <a:pt x="1958" y="601"/>
                  <a:pt x="1958" y="601"/>
                </a:cubicBezTo>
                <a:cubicBezTo>
                  <a:pt x="1959" y="614"/>
                  <a:pt x="1959" y="614"/>
                  <a:pt x="1959" y="614"/>
                </a:cubicBezTo>
                <a:cubicBezTo>
                  <a:pt x="1958" y="614"/>
                  <a:pt x="1958" y="614"/>
                  <a:pt x="1958" y="614"/>
                </a:cubicBezTo>
                <a:cubicBezTo>
                  <a:pt x="1958" y="620"/>
                  <a:pt x="1958" y="620"/>
                  <a:pt x="1958" y="620"/>
                </a:cubicBezTo>
                <a:cubicBezTo>
                  <a:pt x="1959" y="620"/>
                  <a:pt x="1959" y="620"/>
                  <a:pt x="1959" y="620"/>
                </a:cubicBezTo>
                <a:cubicBezTo>
                  <a:pt x="1959" y="624"/>
                  <a:pt x="1959" y="624"/>
                  <a:pt x="1959" y="624"/>
                </a:cubicBezTo>
                <a:cubicBezTo>
                  <a:pt x="1961" y="624"/>
                  <a:pt x="1961" y="624"/>
                  <a:pt x="1961" y="624"/>
                </a:cubicBezTo>
                <a:cubicBezTo>
                  <a:pt x="1959" y="638"/>
                  <a:pt x="1959" y="638"/>
                  <a:pt x="1959" y="638"/>
                </a:cubicBezTo>
                <a:cubicBezTo>
                  <a:pt x="1959" y="638"/>
                  <a:pt x="1960" y="639"/>
                  <a:pt x="1960" y="640"/>
                </a:cubicBezTo>
                <a:cubicBezTo>
                  <a:pt x="1960" y="643"/>
                  <a:pt x="1961" y="648"/>
                  <a:pt x="1960" y="652"/>
                </a:cubicBezTo>
                <a:cubicBezTo>
                  <a:pt x="1959" y="656"/>
                  <a:pt x="1959" y="656"/>
                  <a:pt x="1959" y="656"/>
                </a:cubicBezTo>
                <a:cubicBezTo>
                  <a:pt x="1959" y="672"/>
                  <a:pt x="1959" y="672"/>
                  <a:pt x="1959" y="672"/>
                </a:cubicBezTo>
                <a:cubicBezTo>
                  <a:pt x="1959" y="672"/>
                  <a:pt x="1959" y="672"/>
                  <a:pt x="1959" y="672"/>
                </a:cubicBezTo>
                <a:cubicBezTo>
                  <a:pt x="1960" y="680"/>
                  <a:pt x="1960" y="680"/>
                  <a:pt x="1960" y="680"/>
                </a:cubicBezTo>
                <a:cubicBezTo>
                  <a:pt x="1958" y="680"/>
                  <a:pt x="1958" y="680"/>
                  <a:pt x="1958" y="680"/>
                </a:cubicBezTo>
                <a:cubicBezTo>
                  <a:pt x="1958" y="685"/>
                  <a:pt x="1958" y="685"/>
                  <a:pt x="1958" y="685"/>
                </a:cubicBezTo>
                <a:cubicBezTo>
                  <a:pt x="1957" y="685"/>
                  <a:pt x="1957" y="685"/>
                  <a:pt x="1957" y="685"/>
                </a:cubicBezTo>
                <a:cubicBezTo>
                  <a:pt x="1957" y="696"/>
                  <a:pt x="1957" y="696"/>
                  <a:pt x="1957" y="696"/>
                </a:cubicBezTo>
                <a:cubicBezTo>
                  <a:pt x="1957" y="696"/>
                  <a:pt x="1957" y="696"/>
                  <a:pt x="1957" y="696"/>
                </a:cubicBezTo>
                <a:cubicBezTo>
                  <a:pt x="1956" y="700"/>
                  <a:pt x="1956" y="700"/>
                  <a:pt x="1956" y="700"/>
                </a:cubicBezTo>
                <a:cubicBezTo>
                  <a:pt x="1961" y="704"/>
                  <a:pt x="1961" y="711"/>
                  <a:pt x="1961" y="716"/>
                </a:cubicBezTo>
                <a:cubicBezTo>
                  <a:pt x="1960" y="721"/>
                  <a:pt x="1960" y="721"/>
                  <a:pt x="1960" y="721"/>
                </a:cubicBezTo>
                <a:cubicBezTo>
                  <a:pt x="1964" y="723"/>
                  <a:pt x="1964" y="723"/>
                  <a:pt x="1964" y="723"/>
                </a:cubicBezTo>
                <a:cubicBezTo>
                  <a:pt x="1962" y="727"/>
                  <a:pt x="1962" y="727"/>
                  <a:pt x="1962" y="727"/>
                </a:cubicBezTo>
                <a:cubicBezTo>
                  <a:pt x="1959" y="737"/>
                  <a:pt x="1958" y="743"/>
                  <a:pt x="1958" y="756"/>
                </a:cubicBezTo>
                <a:cubicBezTo>
                  <a:pt x="1958" y="758"/>
                  <a:pt x="1958" y="758"/>
                  <a:pt x="1958" y="758"/>
                </a:cubicBezTo>
                <a:cubicBezTo>
                  <a:pt x="1959" y="758"/>
                  <a:pt x="1959" y="758"/>
                  <a:pt x="1959" y="758"/>
                </a:cubicBezTo>
                <a:cubicBezTo>
                  <a:pt x="1959" y="762"/>
                  <a:pt x="1959" y="762"/>
                  <a:pt x="1959" y="762"/>
                </a:cubicBezTo>
                <a:cubicBezTo>
                  <a:pt x="1962" y="762"/>
                  <a:pt x="1962" y="762"/>
                  <a:pt x="1962" y="762"/>
                </a:cubicBezTo>
                <a:cubicBezTo>
                  <a:pt x="1959" y="774"/>
                  <a:pt x="1959" y="774"/>
                  <a:pt x="1959" y="774"/>
                </a:cubicBezTo>
                <a:cubicBezTo>
                  <a:pt x="1962" y="774"/>
                  <a:pt x="1962" y="774"/>
                  <a:pt x="1962" y="774"/>
                </a:cubicBezTo>
                <a:cubicBezTo>
                  <a:pt x="1959" y="805"/>
                  <a:pt x="1959" y="805"/>
                  <a:pt x="1959" y="805"/>
                </a:cubicBezTo>
                <a:cubicBezTo>
                  <a:pt x="1959" y="805"/>
                  <a:pt x="1959" y="805"/>
                  <a:pt x="1959" y="805"/>
                </a:cubicBezTo>
                <a:cubicBezTo>
                  <a:pt x="1959" y="813"/>
                  <a:pt x="1959" y="813"/>
                  <a:pt x="1959" y="813"/>
                </a:cubicBezTo>
                <a:cubicBezTo>
                  <a:pt x="1960" y="813"/>
                  <a:pt x="1960" y="813"/>
                  <a:pt x="1960" y="813"/>
                </a:cubicBezTo>
                <a:cubicBezTo>
                  <a:pt x="1960" y="818"/>
                  <a:pt x="1960" y="818"/>
                  <a:pt x="1960" y="818"/>
                </a:cubicBezTo>
                <a:cubicBezTo>
                  <a:pt x="1961" y="820"/>
                  <a:pt x="1960" y="822"/>
                  <a:pt x="1960" y="823"/>
                </a:cubicBezTo>
                <a:cubicBezTo>
                  <a:pt x="1961" y="830"/>
                  <a:pt x="1961" y="830"/>
                  <a:pt x="1961" y="830"/>
                </a:cubicBezTo>
                <a:cubicBezTo>
                  <a:pt x="1963" y="837"/>
                  <a:pt x="1964" y="842"/>
                  <a:pt x="1962" y="846"/>
                </a:cubicBezTo>
                <a:cubicBezTo>
                  <a:pt x="1961" y="850"/>
                  <a:pt x="1961" y="850"/>
                  <a:pt x="1961" y="850"/>
                </a:cubicBezTo>
                <a:cubicBezTo>
                  <a:pt x="1960" y="850"/>
                  <a:pt x="1960" y="850"/>
                  <a:pt x="1960" y="850"/>
                </a:cubicBezTo>
                <a:cubicBezTo>
                  <a:pt x="1960" y="852"/>
                  <a:pt x="1960" y="852"/>
                  <a:pt x="1960" y="852"/>
                </a:cubicBezTo>
                <a:cubicBezTo>
                  <a:pt x="1958" y="853"/>
                  <a:pt x="1958" y="853"/>
                  <a:pt x="1958" y="853"/>
                </a:cubicBezTo>
                <a:cubicBezTo>
                  <a:pt x="1958" y="864"/>
                  <a:pt x="1958" y="864"/>
                  <a:pt x="1958" y="864"/>
                </a:cubicBezTo>
                <a:cubicBezTo>
                  <a:pt x="1957" y="864"/>
                  <a:pt x="1957" y="864"/>
                  <a:pt x="1957" y="864"/>
                </a:cubicBezTo>
                <a:cubicBezTo>
                  <a:pt x="1957" y="868"/>
                  <a:pt x="1957" y="868"/>
                  <a:pt x="1957" y="868"/>
                </a:cubicBezTo>
                <a:cubicBezTo>
                  <a:pt x="1955" y="868"/>
                  <a:pt x="1955" y="868"/>
                  <a:pt x="1955" y="868"/>
                </a:cubicBezTo>
                <a:cubicBezTo>
                  <a:pt x="1955" y="871"/>
                  <a:pt x="1955" y="876"/>
                  <a:pt x="1955" y="878"/>
                </a:cubicBezTo>
                <a:cubicBezTo>
                  <a:pt x="1960" y="882"/>
                  <a:pt x="1960" y="882"/>
                  <a:pt x="1960" y="882"/>
                </a:cubicBezTo>
                <a:cubicBezTo>
                  <a:pt x="1958" y="896"/>
                  <a:pt x="1958" y="896"/>
                  <a:pt x="1958" y="896"/>
                </a:cubicBezTo>
                <a:cubicBezTo>
                  <a:pt x="1959" y="897"/>
                  <a:pt x="1959" y="897"/>
                  <a:pt x="1959" y="897"/>
                </a:cubicBezTo>
                <a:cubicBezTo>
                  <a:pt x="1958" y="921"/>
                  <a:pt x="1958" y="921"/>
                  <a:pt x="1958" y="921"/>
                </a:cubicBezTo>
                <a:cubicBezTo>
                  <a:pt x="1959" y="921"/>
                  <a:pt x="1959" y="921"/>
                  <a:pt x="1959" y="921"/>
                </a:cubicBezTo>
                <a:cubicBezTo>
                  <a:pt x="1959" y="923"/>
                  <a:pt x="1959" y="923"/>
                  <a:pt x="1959" y="923"/>
                </a:cubicBezTo>
                <a:cubicBezTo>
                  <a:pt x="1960" y="923"/>
                  <a:pt x="1960" y="923"/>
                  <a:pt x="1960" y="923"/>
                </a:cubicBezTo>
                <a:cubicBezTo>
                  <a:pt x="1960" y="931"/>
                  <a:pt x="1960" y="931"/>
                  <a:pt x="1960" y="931"/>
                </a:cubicBezTo>
                <a:cubicBezTo>
                  <a:pt x="1962" y="931"/>
                  <a:pt x="1962" y="931"/>
                  <a:pt x="1962" y="931"/>
                </a:cubicBezTo>
                <a:cubicBezTo>
                  <a:pt x="1962" y="945"/>
                  <a:pt x="1962" y="945"/>
                  <a:pt x="1962" y="945"/>
                </a:cubicBezTo>
                <a:cubicBezTo>
                  <a:pt x="1960" y="945"/>
                  <a:pt x="1960" y="945"/>
                  <a:pt x="1960" y="945"/>
                </a:cubicBezTo>
                <a:cubicBezTo>
                  <a:pt x="1960" y="947"/>
                  <a:pt x="1960" y="947"/>
                  <a:pt x="1960" y="947"/>
                </a:cubicBezTo>
                <a:cubicBezTo>
                  <a:pt x="1962" y="947"/>
                  <a:pt x="1962" y="947"/>
                  <a:pt x="1962" y="947"/>
                </a:cubicBezTo>
                <a:cubicBezTo>
                  <a:pt x="1962" y="969"/>
                  <a:pt x="1962" y="969"/>
                  <a:pt x="1962" y="969"/>
                </a:cubicBezTo>
                <a:cubicBezTo>
                  <a:pt x="1960" y="969"/>
                  <a:pt x="1960" y="969"/>
                  <a:pt x="1960" y="969"/>
                </a:cubicBezTo>
                <a:cubicBezTo>
                  <a:pt x="1960" y="970"/>
                  <a:pt x="1960" y="970"/>
                  <a:pt x="1960" y="970"/>
                </a:cubicBezTo>
                <a:cubicBezTo>
                  <a:pt x="1961" y="970"/>
                  <a:pt x="1961" y="970"/>
                  <a:pt x="1961" y="970"/>
                </a:cubicBezTo>
                <a:cubicBezTo>
                  <a:pt x="1959" y="1006"/>
                  <a:pt x="1959" y="1006"/>
                  <a:pt x="1959" y="1006"/>
                </a:cubicBezTo>
                <a:cubicBezTo>
                  <a:pt x="1958" y="1006"/>
                  <a:pt x="1958" y="1006"/>
                  <a:pt x="1958" y="1006"/>
                </a:cubicBezTo>
                <a:cubicBezTo>
                  <a:pt x="1958" y="1007"/>
                  <a:pt x="1958" y="1008"/>
                  <a:pt x="1958" y="1008"/>
                </a:cubicBezTo>
                <a:cubicBezTo>
                  <a:pt x="1958" y="1009"/>
                  <a:pt x="1958" y="1009"/>
                  <a:pt x="1958" y="1010"/>
                </a:cubicBezTo>
                <a:cubicBezTo>
                  <a:pt x="1959" y="1010"/>
                  <a:pt x="1959" y="1010"/>
                  <a:pt x="1959" y="1010"/>
                </a:cubicBezTo>
                <a:cubicBezTo>
                  <a:pt x="1959" y="1014"/>
                  <a:pt x="1959" y="1014"/>
                  <a:pt x="1959" y="1014"/>
                </a:cubicBezTo>
                <a:cubicBezTo>
                  <a:pt x="1960" y="1014"/>
                  <a:pt x="1960" y="1014"/>
                  <a:pt x="1960" y="1014"/>
                </a:cubicBezTo>
                <a:cubicBezTo>
                  <a:pt x="1960" y="1035"/>
                  <a:pt x="1960" y="1035"/>
                  <a:pt x="1960" y="1035"/>
                </a:cubicBezTo>
                <a:cubicBezTo>
                  <a:pt x="1962" y="1042"/>
                  <a:pt x="1962" y="1042"/>
                  <a:pt x="1962" y="1042"/>
                </a:cubicBezTo>
                <a:cubicBezTo>
                  <a:pt x="1959" y="1042"/>
                  <a:pt x="1959" y="1042"/>
                  <a:pt x="1959" y="1042"/>
                </a:cubicBezTo>
                <a:cubicBezTo>
                  <a:pt x="1959" y="1043"/>
                  <a:pt x="1959" y="1044"/>
                  <a:pt x="1958" y="1046"/>
                </a:cubicBezTo>
                <a:cubicBezTo>
                  <a:pt x="1959" y="1047"/>
                  <a:pt x="1960" y="1050"/>
                  <a:pt x="1959" y="1053"/>
                </a:cubicBezTo>
                <a:cubicBezTo>
                  <a:pt x="1958" y="1058"/>
                  <a:pt x="1958" y="1058"/>
                  <a:pt x="1958" y="1058"/>
                </a:cubicBezTo>
                <a:cubicBezTo>
                  <a:pt x="1958" y="1058"/>
                  <a:pt x="1958" y="1058"/>
                  <a:pt x="1958" y="1058"/>
                </a:cubicBezTo>
                <a:cubicBezTo>
                  <a:pt x="1957" y="1063"/>
                  <a:pt x="1957" y="1063"/>
                  <a:pt x="1957" y="1063"/>
                </a:cubicBezTo>
                <a:cubicBezTo>
                  <a:pt x="1958" y="1063"/>
                  <a:pt x="1958" y="1063"/>
                  <a:pt x="1958" y="1063"/>
                </a:cubicBezTo>
                <a:cubicBezTo>
                  <a:pt x="1958" y="1069"/>
                  <a:pt x="1958" y="1069"/>
                  <a:pt x="1958" y="1069"/>
                </a:cubicBezTo>
                <a:cubicBezTo>
                  <a:pt x="1959" y="1069"/>
                  <a:pt x="1959" y="1069"/>
                  <a:pt x="1959" y="1069"/>
                </a:cubicBezTo>
                <a:cubicBezTo>
                  <a:pt x="1959" y="1082"/>
                  <a:pt x="1959" y="1082"/>
                  <a:pt x="1959" y="1082"/>
                </a:cubicBezTo>
                <a:cubicBezTo>
                  <a:pt x="1958" y="1082"/>
                  <a:pt x="1958" y="1082"/>
                  <a:pt x="1958" y="1082"/>
                </a:cubicBezTo>
                <a:cubicBezTo>
                  <a:pt x="1958" y="1097"/>
                  <a:pt x="1958" y="1097"/>
                  <a:pt x="1958" y="1097"/>
                </a:cubicBezTo>
                <a:cubicBezTo>
                  <a:pt x="1962" y="1097"/>
                  <a:pt x="1962" y="1097"/>
                  <a:pt x="1962" y="1097"/>
                </a:cubicBezTo>
                <a:cubicBezTo>
                  <a:pt x="1958" y="1106"/>
                  <a:pt x="1958" y="1106"/>
                  <a:pt x="1958" y="1106"/>
                </a:cubicBezTo>
                <a:cubicBezTo>
                  <a:pt x="1959" y="1111"/>
                  <a:pt x="1959" y="1111"/>
                  <a:pt x="1959" y="1111"/>
                </a:cubicBezTo>
                <a:cubicBezTo>
                  <a:pt x="1960" y="1111"/>
                  <a:pt x="1960" y="1111"/>
                  <a:pt x="1960" y="1111"/>
                </a:cubicBezTo>
                <a:cubicBezTo>
                  <a:pt x="1960" y="1114"/>
                  <a:pt x="1960" y="1114"/>
                  <a:pt x="1960" y="1114"/>
                </a:cubicBezTo>
                <a:cubicBezTo>
                  <a:pt x="1962" y="1114"/>
                  <a:pt x="1962" y="1114"/>
                  <a:pt x="1962" y="1114"/>
                </a:cubicBezTo>
                <a:cubicBezTo>
                  <a:pt x="1962" y="1120"/>
                  <a:pt x="1962" y="1120"/>
                  <a:pt x="1962" y="1120"/>
                </a:cubicBezTo>
                <a:cubicBezTo>
                  <a:pt x="1961" y="1122"/>
                  <a:pt x="1961" y="1123"/>
                  <a:pt x="1960" y="1124"/>
                </a:cubicBezTo>
                <a:cubicBezTo>
                  <a:pt x="1961" y="1126"/>
                  <a:pt x="1961" y="1127"/>
                  <a:pt x="1960" y="1129"/>
                </a:cubicBezTo>
                <a:cubicBezTo>
                  <a:pt x="1959" y="1134"/>
                  <a:pt x="1959" y="1134"/>
                  <a:pt x="1959" y="1134"/>
                </a:cubicBezTo>
                <a:cubicBezTo>
                  <a:pt x="1959" y="1139"/>
                  <a:pt x="1959" y="1139"/>
                  <a:pt x="1959" y="1139"/>
                </a:cubicBezTo>
                <a:cubicBezTo>
                  <a:pt x="1958" y="1139"/>
                  <a:pt x="1958" y="1139"/>
                  <a:pt x="1958" y="1139"/>
                </a:cubicBezTo>
                <a:cubicBezTo>
                  <a:pt x="1958" y="1145"/>
                  <a:pt x="1958" y="1145"/>
                  <a:pt x="1958" y="1145"/>
                </a:cubicBezTo>
                <a:cubicBezTo>
                  <a:pt x="1957" y="1145"/>
                  <a:pt x="1957" y="1145"/>
                  <a:pt x="1957" y="1145"/>
                </a:cubicBezTo>
                <a:cubicBezTo>
                  <a:pt x="1957" y="1147"/>
                  <a:pt x="1957" y="1147"/>
                  <a:pt x="1957" y="1147"/>
                </a:cubicBezTo>
                <a:cubicBezTo>
                  <a:pt x="1957" y="1151"/>
                  <a:pt x="1957" y="1151"/>
                  <a:pt x="1957" y="1151"/>
                </a:cubicBezTo>
                <a:cubicBezTo>
                  <a:pt x="1957" y="1151"/>
                  <a:pt x="1957" y="1151"/>
                  <a:pt x="1957" y="1151"/>
                </a:cubicBezTo>
                <a:cubicBezTo>
                  <a:pt x="1956" y="1155"/>
                  <a:pt x="1956" y="1155"/>
                  <a:pt x="1956" y="1155"/>
                </a:cubicBezTo>
                <a:cubicBezTo>
                  <a:pt x="1957" y="1158"/>
                  <a:pt x="1957" y="1158"/>
                  <a:pt x="1957" y="1158"/>
                </a:cubicBezTo>
                <a:cubicBezTo>
                  <a:pt x="1958" y="1158"/>
                  <a:pt x="1958" y="1158"/>
                  <a:pt x="1958" y="1158"/>
                </a:cubicBezTo>
                <a:cubicBezTo>
                  <a:pt x="1959" y="1162"/>
                  <a:pt x="1959" y="1162"/>
                  <a:pt x="1959" y="1162"/>
                </a:cubicBezTo>
                <a:cubicBezTo>
                  <a:pt x="1960" y="1164"/>
                  <a:pt x="1960" y="1166"/>
                  <a:pt x="1959" y="1167"/>
                </a:cubicBezTo>
                <a:cubicBezTo>
                  <a:pt x="1960" y="1167"/>
                  <a:pt x="1960" y="1168"/>
                  <a:pt x="1960" y="1168"/>
                </a:cubicBezTo>
                <a:cubicBezTo>
                  <a:pt x="1960" y="1169"/>
                  <a:pt x="1960" y="1169"/>
                  <a:pt x="1960" y="1169"/>
                </a:cubicBezTo>
                <a:cubicBezTo>
                  <a:pt x="1962" y="1169"/>
                  <a:pt x="1962" y="1169"/>
                  <a:pt x="1962" y="1169"/>
                </a:cubicBezTo>
                <a:cubicBezTo>
                  <a:pt x="1962" y="1174"/>
                  <a:pt x="1962" y="1174"/>
                  <a:pt x="1962" y="1174"/>
                </a:cubicBezTo>
                <a:cubicBezTo>
                  <a:pt x="1964" y="1175"/>
                  <a:pt x="1964" y="1175"/>
                  <a:pt x="1964" y="1175"/>
                </a:cubicBezTo>
                <a:cubicBezTo>
                  <a:pt x="1964" y="1191"/>
                  <a:pt x="1964" y="1191"/>
                  <a:pt x="1964" y="1191"/>
                </a:cubicBezTo>
                <a:cubicBezTo>
                  <a:pt x="1962" y="1193"/>
                  <a:pt x="1962" y="1193"/>
                  <a:pt x="1962" y="1193"/>
                </a:cubicBezTo>
                <a:cubicBezTo>
                  <a:pt x="1962" y="1201"/>
                  <a:pt x="1962" y="1201"/>
                  <a:pt x="1962" y="1201"/>
                </a:cubicBezTo>
                <a:cubicBezTo>
                  <a:pt x="1960" y="1201"/>
                  <a:pt x="1960" y="1201"/>
                  <a:pt x="1960" y="1201"/>
                </a:cubicBezTo>
                <a:cubicBezTo>
                  <a:pt x="1960" y="1210"/>
                  <a:pt x="1960" y="1210"/>
                  <a:pt x="1960" y="1210"/>
                </a:cubicBezTo>
                <a:cubicBezTo>
                  <a:pt x="1959" y="1210"/>
                  <a:pt x="1959" y="1210"/>
                  <a:pt x="1959" y="1210"/>
                </a:cubicBezTo>
                <a:cubicBezTo>
                  <a:pt x="1958" y="1216"/>
                  <a:pt x="1958" y="1216"/>
                  <a:pt x="1958" y="1216"/>
                </a:cubicBezTo>
                <a:cubicBezTo>
                  <a:pt x="1962" y="1226"/>
                  <a:pt x="1962" y="1226"/>
                  <a:pt x="1962" y="1226"/>
                </a:cubicBezTo>
                <a:cubicBezTo>
                  <a:pt x="1959" y="1226"/>
                  <a:pt x="1959" y="1226"/>
                  <a:pt x="1959" y="1226"/>
                </a:cubicBezTo>
                <a:cubicBezTo>
                  <a:pt x="1959" y="1233"/>
                  <a:pt x="1959" y="1233"/>
                  <a:pt x="1959" y="1233"/>
                </a:cubicBezTo>
                <a:cubicBezTo>
                  <a:pt x="1958" y="1233"/>
                  <a:pt x="1958" y="1233"/>
                  <a:pt x="1958" y="1233"/>
                </a:cubicBezTo>
                <a:cubicBezTo>
                  <a:pt x="1958" y="1238"/>
                  <a:pt x="1958" y="1238"/>
                  <a:pt x="1958" y="1238"/>
                </a:cubicBezTo>
                <a:cubicBezTo>
                  <a:pt x="1958" y="1238"/>
                  <a:pt x="1958" y="1238"/>
                  <a:pt x="1958" y="1238"/>
                </a:cubicBezTo>
                <a:cubicBezTo>
                  <a:pt x="1959" y="1243"/>
                  <a:pt x="1959" y="1243"/>
                  <a:pt x="1959" y="1243"/>
                </a:cubicBezTo>
                <a:cubicBezTo>
                  <a:pt x="1960" y="1245"/>
                  <a:pt x="1959" y="1247"/>
                  <a:pt x="1958" y="1249"/>
                </a:cubicBezTo>
                <a:cubicBezTo>
                  <a:pt x="1958" y="1251"/>
                  <a:pt x="1958" y="1251"/>
                  <a:pt x="1958" y="1251"/>
                </a:cubicBezTo>
                <a:cubicBezTo>
                  <a:pt x="1962" y="1251"/>
                  <a:pt x="1962" y="1251"/>
                  <a:pt x="1962" y="1251"/>
                </a:cubicBezTo>
                <a:cubicBezTo>
                  <a:pt x="1958" y="1261"/>
                  <a:pt x="1958" y="1261"/>
                  <a:pt x="1958" y="1261"/>
                </a:cubicBezTo>
                <a:cubicBezTo>
                  <a:pt x="1959" y="1261"/>
                  <a:pt x="1959" y="1261"/>
                  <a:pt x="1959" y="1261"/>
                </a:cubicBezTo>
                <a:cubicBezTo>
                  <a:pt x="1959" y="1269"/>
                  <a:pt x="1959" y="1269"/>
                  <a:pt x="1959" y="1269"/>
                </a:cubicBezTo>
                <a:cubicBezTo>
                  <a:pt x="1960" y="1271"/>
                  <a:pt x="1960" y="1271"/>
                  <a:pt x="1960" y="1271"/>
                </a:cubicBezTo>
                <a:cubicBezTo>
                  <a:pt x="1961" y="1275"/>
                  <a:pt x="1960" y="1279"/>
                  <a:pt x="1959" y="1282"/>
                </a:cubicBezTo>
                <a:cubicBezTo>
                  <a:pt x="1960" y="1287"/>
                  <a:pt x="1960" y="1287"/>
                  <a:pt x="1960" y="1287"/>
                </a:cubicBezTo>
                <a:cubicBezTo>
                  <a:pt x="1961" y="1290"/>
                  <a:pt x="1960" y="1293"/>
                  <a:pt x="1959" y="1295"/>
                </a:cubicBezTo>
                <a:cubicBezTo>
                  <a:pt x="1959" y="1295"/>
                  <a:pt x="1959" y="1295"/>
                  <a:pt x="1959" y="1295"/>
                </a:cubicBezTo>
                <a:cubicBezTo>
                  <a:pt x="1960" y="1296"/>
                  <a:pt x="1960" y="1296"/>
                  <a:pt x="1960" y="1296"/>
                </a:cubicBezTo>
                <a:cubicBezTo>
                  <a:pt x="1960" y="1298"/>
                  <a:pt x="1960" y="1298"/>
                  <a:pt x="1960" y="1298"/>
                </a:cubicBezTo>
                <a:cubicBezTo>
                  <a:pt x="1967" y="1301"/>
                  <a:pt x="1967" y="1301"/>
                  <a:pt x="1967" y="1301"/>
                </a:cubicBezTo>
                <a:cubicBezTo>
                  <a:pt x="1963" y="1307"/>
                  <a:pt x="1963" y="1307"/>
                  <a:pt x="1963" y="1307"/>
                </a:cubicBezTo>
                <a:cubicBezTo>
                  <a:pt x="1962" y="1308"/>
                  <a:pt x="1961" y="1309"/>
                  <a:pt x="1961" y="1310"/>
                </a:cubicBezTo>
                <a:cubicBezTo>
                  <a:pt x="1963" y="1317"/>
                  <a:pt x="1963" y="1317"/>
                  <a:pt x="1963" y="1317"/>
                </a:cubicBezTo>
                <a:cubicBezTo>
                  <a:pt x="1959" y="1317"/>
                  <a:pt x="1959" y="1317"/>
                  <a:pt x="1959" y="1317"/>
                </a:cubicBezTo>
                <a:cubicBezTo>
                  <a:pt x="1959" y="1327"/>
                  <a:pt x="1959" y="1327"/>
                  <a:pt x="1959" y="1327"/>
                </a:cubicBezTo>
                <a:cubicBezTo>
                  <a:pt x="1958" y="1327"/>
                  <a:pt x="1958" y="1327"/>
                  <a:pt x="1958" y="1327"/>
                </a:cubicBezTo>
                <a:cubicBezTo>
                  <a:pt x="1957" y="1342"/>
                  <a:pt x="1957" y="1342"/>
                  <a:pt x="1957" y="1342"/>
                </a:cubicBezTo>
                <a:cubicBezTo>
                  <a:pt x="1958" y="1343"/>
                  <a:pt x="1958" y="1344"/>
                  <a:pt x="1958" y="1346"/>
                </a:cubicBezTo>
                <a:cubicBezTo>
                  <a:pt x="1958" y="1347"/>
                  <a:pt x="1958" y="1347"/>
                  <a:pt x="1958" y="1347"/>
                </a:cubicBezTo>
                <a:cubicBezTo>
                  <a:pt x="1958" y="1359"/>
                  <a:pt x="1958" y="1359"/>
                  <a:pt x="1958" y="1359"/>
                </a:cubicBezTo>
                <a:cubicBezTo>
                  <a:pt x="1952" y="1359"/>
                  <a:pt x="1952" y="1359"/>
                  <a:pt x="1952" y="1359"/>
                </a:cubicBezTo>
                <a:cubicBezTo>
                  <a:pt x="1952" y="1361"/>
                  <a:pt x="1952" y="1361"/>
                  <a:pt x="1952" y="1361"/>
                </a:cubicBezTo>
                <a:cubicBezTo>
                  <a:pt x="1945" y="1361"/>
                  <a:pt x="1945" y="1361"/>
                  <a:pt x="1945" y="1361"/>
                </a:cubicBezTo>
                <a:cubicBezTo>
                  <a:pt x="1943" y="1363"/>
                  <a:pt x="1943" y="1363"/>
                  <a:pt x="1943" y="1363"/>
                </a:cubicBezTo>
                <a:cubicBezTo>
                  <a:pt x="1927" y="1363"/>
                  <a:pt x="1927" y="1363"/>
                  <a:pt x="1927" y="1363"/>
                </a:cubicBezTo>
                <a:cubicBezTo>
                  <a:pt x="1926" y="1361"/>
                  <a:pt x="1926" y="1361"/>
                  <a:pt x="1926" y="1361"/>
                </a:cubicBezTo>
                <a:cubicBezTo>
                  <a:pt x="1921" y="1361"/>
                  <a:pt x="1921" y="1361"/>
                  <a:pt x="1921" y="1361"/>
                </a:cubicBezTo>
                <a:cubicBezTo>
                  <a:pt x="1921" y="1359"/>
                  <a:pt x="1921" y="1359"/>
                  <a:pt x="1921" y="1359"/>
                </a:cubicBezTo>
                <a:cubicBezTo>
                  <a:pt x="1921" y="1359"/>
                  <a:pt x="1921" y="1359"/>
                  <a:pt x="1921" y="1359"/>
                </a:cubicBezTo>
                <a:cubicBezTo>
                  <a:pt x="1921" y="1358"/>
                  <a:pt x="1920" y="1358"/>
                  <a:pt x="1920" y="1358"/>
                </a:cubicBezTo>
                <a:cubicBezTo>
                  <a:pt x="1920" y="1358"/>
                  <a:pt x="1919" y="1358"/>
                  <a:pt x="1919" y="1358"/>
                </a:cubicBezTo>
                <a:cubicBezTo>
                  <a:pt x="1918" y="1358"/>
                  <a:pt x="1917" y="1358"/>
                  <a:pt x="1916" y="1358"/>
                </a:cubicBezTo>
                <a:cubicBezTo>
                  <a:pt x="1912" y="1356"/>
                  <a:pt x="1912" y="1356"/>
                  <a:pt x="1912" y="1356"/>
                </a:cubicBezTo>
                <a:cubicBezTo>
                  <a:pt x="1912" y="1355"/>
                  <a:pt x="1912" y="1355"/>
                  <a:pt x="1912" y="1355"/>
                </a:cubicBezTo>
                <a:cubicBezTo>
                  <a:pt x="1909" y="1355"/>
                  <a:pt x="1909" y="1355"/>
                  <a:pt x="1909" y="1355"/>
                </a:cubicBezTo>
                <a:cubicBezTo>
                  <a:pt x="1907" y="1355"/>
                  <a:pt x="1907" y="1355"/>
                  <a:pt x="1907" y="1355"/>
                </a:cubicBezTo>
                <a:cubicBezTo>
                  <a:pt x="1907" y="1356"/>
                  <a:pt x="1907" y="1356"/>
                  <a:pt x="1907" y="1356"/>
                </a:cubicBezTo>
                <a:cubicBezTo>
                  <a:pt x="1901" y="1356"/>
                  <a:pt x="1901" y="1356"/>
                  <a:pt x="1901" y="1356"/>
                </a:cubicBezTo>
                <a:cubicBezTo>
                  <a:pt x="1901" y="1357"/>
                  <a:pt x="1901" y="1357"/>
                  <a:pt x="1901" y="1357"/>
                </a:cubicBezTo>
                <a:cubicBezTo>
                  <a:pt x="1896" y="1357"/>
                  <a:pt x="1896" y="1357"/>
                  <a:pt x="1896" y="1357"/>
                </a:cubicBezTo>
                <a:cubicBezTo>
                  <a:pt x="1896" y="1358"/>
                  <a:pt x="1896" y="1358"/>
                  <a:pt x="1896" y="1358"/>
                </a:cubicBezTo>
                <a:cubicBezTo>
                  <a:pt x="1890" y="1358"/>
                  <a:pt x="1890" y="1358"/>
                  <a:pt x="1890" y="1358"/>
                </a:cubicBezTo>
                <a:cubicBezTo>
                  <a:pt x="1887" y="1359"/>
                  <a:pt x="1887" y="1359"/>
                  <a:pt x="1887" y="1359"/>
                </a:cubicBezTo>
                <a:cubicBezTo>
                  <a:pt x="1885" y="1360"/>
                  <a:pt x="1883" y="1360"/>
                  <a:pt x="1882" y="1359"/>
                </a:cubicBezTo>
                <a:cubicBezTo>
                  <a:pt x="1880" y="1360"/>
                  <a:pt x="1879" y="1361"/>
                  <a:pt x="1878" y="1361"/>
                </a:cubicBezTo>
                <a:cubicBezTo>
                  <a:pt x="1872" y="1361"/>
                  <a:pt x="1872" y="1361"/>
                  <a:pt x="1872" y="1361"/>
                </a:cubicBezTo>
                <a:cubicBezTo>
                  <a:pt x="1872" y="1359"/>
                  <a:pt x="1872" y="1359"/>
                  <a:pt x="1872" y="1359"/>
                </a:cubicBezTo>
                <a:cubicBezTo>
                  <a:pt x="1869" y="1359"/>
                  <a:pt x="1869" y="1359"/>
                  <a:pt x="1869" y="1359"/>
                </a:cubicBezTo>
                <a:cubicBezTo>
                  <a:pt x="1869" y="1357"/>
                  <a:pt x="1869" y="1357"/>
                  <a:pt x="1869" y="1357"/>
                </a:cubicBezTo>
                <a:cubicBezTo>
                  <a:pt x="1865" y="1357"/>
                  <a:pt x="1865" y="1357"/>
                  <a:pt x="1865" y="1357"/>
                </a:cubicBezTo>
                <a:cubicBezTo>
                  <a:pt x="1856" y="1362"/>
                  <a:pt x="1856" y="1362"/>
                  <a:pt x="1856" y="1362"/>
                </a:cubicBezTo>
                <a:cubicBezTo>
                  <a:pt x="1856" y="1357"/>
                  <a:pt x="1856" y="1357"/>
                  <a:pt x="1856" y="1357"/>
                </a:cubicBezTo>
                <a:cubicBezTo>
                  <a:pt x="1843" y="1357"/>
                  <a:pt x="1843" y="1357"/>
                  <a:pt x="1843" y="1357"/>
                </a:cubicBezTo>
                <a:cubicBezTo>
                  <a:pt x="1843" y="1358"/>
                  <a:pt x="1843" y="1358"/>
                  <a:pt x="1843" y="1358"/>
                </a:cubicBezTo>
                <a:cubicBezTo>
                  <a:pt x="1830" y="1358"/>
                  <a:pt x="1830" y="1358"/>
                  <a:pt x="1830" y="1358"/>
                </a:cubicBezTo>
                <a:cubicBezTo>
                  <a:pt x="1830" y="1357"/>
                  <a:pt x="1830" y="1357"/>
                  <a:pt x="1830" y="1357"/>
                </a:cubicBezTo>
                <a:cubicBezTo>
                  <a:pt x="1825" y="1357"/>
                  <a:pt x="1825" y="1357"/>
                  <a:pt x="1825" y="1357"/>
                </a:cubicBezTo>
                <a:cubicBezTo>
                  <a:pt x="1825" y="1356"/>
                  <a:pt x="1825" y="1356"/>
                  <a:pt x="1825" y="1356"/>
                </a:cubicBezTo>
                <a:cubicBezTo>
                  <a:pt x="1822" y="1356"/>
                  <a:pt x="1822" y="1356"/>
                  <a:pt x="1822" y="1356"/>
                </a:cubicBezTo>
                <a:cubicBezTo>
                  <a:pt x="1822" y="1357"/>
                  <a:pt x="1822" y="1357"/>
                  <a:pt x="1822" y="1357"/>
                </a:cubicBezTo>
                <a:cubicBezTo>
                  <a:pt x="1817" y="1358"/>
                  <a:pt x="1817" y="1358"/>
                  <a:pt x="1817" y="1358"/>
                </a:cubicBezTo>
                <a:cubicBezTo>
                  <a:pt x="1814" y="1359"/>
                  <a:pt x="1811" y="1358"/>
                  <a:pt x="1810" y="1357"/>
                </a:cubicBezTo>
                <a:cubicBezTo>
                  <a:pt x="1809" y="1358"/>
                  <a:pt x="1808" y="1358"/>
                  <a:pt x="1807" y="1358"/>
                </a:cubicBezTo>
                <a:cubicBezTo>
                  <a:pt x="1807" y="1362"/>
                  <a:pt x="1807" y="1362"/>
                  <a:pt x="1807" y="1362"/>
                </a:cubicBezTo>
                <a:cubicBezTo>
                  <a:pt x="1800" y="1359"/>
                  <a:pt x="1800" y="1359"/>
                  <a:pt x="1800" y="1359"/>
                </a:cubicBezTo>
                <a:cubicBezTo>
                  <a:pt x="1780" y="1359"/>
                  <a:pt x="1780" y="1359"/>
                  <a:pt x="1780" y="1359"/>
                </a:cubicBezTo>
                <a:cubicBezTo>
                  <a:pt x="1780" y="1358"/>
                  <a:pt x="1780" y="1358"/>
                  <a:pt x="1780" y="1358"/>
                </a:cubicBezTo>
                <a:cubicBezTo>
                  <a:pt x="1777" y="1358"/>
                  <a:pt x="1777" y="1358"/>
                  <a:pt x="1777" y="1358"/>
                </a:cubicBezTo>
                <a:cubicBezTo>
                  <a:pt x="1777" y="1357"/>
                  <a:pt x="1777" y="1357"/>
                  <a:pt x="1777" y="1357"/>
                </a:cubicBezTo>
                <a:cubicBezTo>
                  <a:pt x="1776" y="1357"/>
                  <a:pt x="1776" y="1357"/>
                  <a:pt x="1775" y="1357"/>
                </a:cubicBezTo>
                <a:cubicBezTo>
                  <a:pt x="1775" y="1357"/>
                  <a:pt x="1775" y="1357"/>
                  <a:pt x="1774" y="1357"/>
                </a:cubicBezTo>
                <a:cubicBezTo>
                  <a:pt x="1774" y="1358"/>
                  <a:pt x="1774" y="1358"/>
                  <a:pt x="1774" y="1358"/>
                </a:cubicBezTo>
                <a:cubicBezTo>
                  <a:pt x="1740" y="1360"/>
                  <a:pt x="1740" y="1360"/>
                  <a:pt x="1740" y="1360"/>
                </a:cubicBezTo>
                <a:cubicBezTo>
                  <a:pt x="1740" y="1359"/>
                  <a:pt x="1740" y="1359"/>
                  <a:pt x="1740" y="1359"/>
                </a:cubicBezTo>
                <a:cubicBezTo>
                  <a:pt x="1740" y="1359"/>
                  <a:pt x="1740" y="1359"/>
                  <a:pt x="1740" y="1359"/>
                </a:cubicBezTo>
                <a:cubicBezTo>
                  <a:pt x="1740" y="1361"/>
                  <a:pt x="1740" y="1361"/>
                  <a:pt x="1740" y="1361"/>
                </a:cubicBezTo>
                <a:cubicBezTo>
                  <a:pt x="1720" y="1361"/>
                  <a:pt x="1720" y="1361"/>
                  <a:pt x="1720" y="1361"/>
                </a:cubicBezTo>
                <a:cubicBezTo>
                  <a:pt x="1720" y="1359"/>
                  <a:pt x="1720" y="1359"/>
                  <a:pt x="1720" y="1359"/>
                </a:cubicBezTo>
                <a:cubicBezTo>
                  <a:pt x="1718" y="1359"/>
                  <a:pt x="1718" y="1359"/>
                  <a:pt x="1718" y="1359"/>
                </a:cubicBezTo>
                <a:cubicBezTo>
                  <a:pt x="1718" y="1361"/>
                  <a:pt x="1718" y="1361"/>
                  <a:pt x="1718" y="1361"/>
                </a:cubicBezTo>
                <a:cubicBezTo>
                  <a:pt x="1705" y="1361"/>
                  <a:pt x="1705" y="1361"/>
                  <a:pt x="1705" y="1361"/>
                </a:cubicBezTo>
                <a:cubicBezTo>
                  <a:pt x="1705" y="1359"/>
                  <a:pt x="1705" y="1359"/>
                  <a:pt x="1705" y="1359"/>
                </a:cubicBezTo>
                <a:cubicBezTo>
                  <a:pt x="1698" y="1359"/>
                  <a:pt x="1698" y="1359"/>
                  <a:pt x="1698" y="1359"/>
                </a:cubicBezTo>
                <a:cubicBezTo>
                  <a:pt x="1698" y="1358"/>
                  <a:pt x="1698" y="1358"/>
                  <a:pt x="1698" y="1358"/>
                </a:cubicBezTo>
                <a:cubicBezTo>
                  <a:pt x="1695" y="1358"/>
                  <a:pt x="1695" y="1358"/>
                  <a:pt x="1695" y="1358"/>
                </a:cubicBezTo>
                <a:cubicBezTo>
                  <a:pt x="1695" y="1357"/>
                  <a:pt x="1695" y="1357"/>
                  <a:pt x="1695" y="1357"/>
                </a:cubicBezTo>
                <a:cubicBezTo>
                  <a:pt x="1673" y="1358"/>
                  <a:pt x="1673" y="1358"/>
                  <a:pt x="1673" y="1358"/>
                </a:cubicBezTo>
                <a:cubicBezTo>
                  <a:pt x="1672" y="1356"/>
                  <a:pt x="1672" y="1356"/>
                  <a:pt x="1672" y="1356"/>
                </a:cubicBezTo>
                <a:cubicBezTo>
                  <a:pt x="1659" y="1359"/>
                  <a:pt x="1659" y="1359"/>
                  <a:pt x="1659" y="1359"/>
                </a:cubicBezTo>
                <a:cubicBezTo>
                  <a:pt x="1656" y="1354"/>
                  <a:pt x="1656" y="1354"/>
                  <a:pt x="1656" y="1354"/>
                </a:cubicBezTo>
                <a:cubicBezTo>
                  <a:pt x="1655" y="1354"/>
                  <a:pt x="1654" y="1354"/>
                  <a:pt x="1652" y="1354"/>
                </a:cubicBezTo>
                <a:cubicBezTo>
                  <a:pt x="1650" y="1354"/>
                  <a:pt x="1649" y="1354"/>
                  <a:pt x="1648" y="1354"/>
                </a:cubicBezTo>
                <a:cubicBezTo>
                  <a:pt x="1648" y="1356"/>
                  <a:pt x="1648" y="1356"/>
                  <a:pt x="1648" y="1356"/>
                </a:cubicBezTo>
                <a:cubicBezTo>
                  <a:pt x="1644" y="1356"/>
                  <a:pt x="1644" y="1356"/>
                  <a:pt x="1644" y="1356"/>
                </a:cubicBezTo>
                <a:cubicBezTo>
                  <a:pt x="1644" y="1357"/>
                  <a:pt x="1644" y="1357"/>
                  <a:pt x="1644" y="1357"/>
                </a:cubicBezTo>
                <a:cubicBezTo>
                  <a:pt x="1634" y="1357"/>
                  <a:pt x="1634" y="1357"/>
                  <a:pt x="1634" y="1357"/>
                </a:cubicBezTo>
                <a:cubicBezTo>
                  <a:pt x="1634" y="1358"/>
                  <a:pt x="1634" y="1358"/>
                  <a:pt x="1634" y="1358"/>
                </a:cubicBezTo>
                <a:cubicBezTo>
                  <a:pt x="1632" y="1359"/>
                  <a:pt x="1632" y="1359"/>
                  <a:pt x="1632" y="1359"/>
                </a:cubicBezTo>
                <a:cubicBezTo>
                  <a:pt x="1632" y="1360"/>
                  <a:pt x="1632" y="1360"/>
                  <a:pt x="1632" y="1360"/>
                </a:cubicBezTo>
                <a:cubicBezTo>
                  <a:pt x="1628" y="1361"/>
                  <a:pt x="1628" y="1361"/>
                  <a:pt x="1628" y="1361"/>
                </a:cubicBezTo>
                <a:cubicBezTo>
                  <a:pt x="1627" y="1362"/>
                  <a:pt x="1625" y="1362"/>
                  <a:pt x="1623" y="1362"/>
                </a:cubicBezTo>
                <a:cubicBezTo>
                  <a:pt x="1619" y="1362"/>
                  <a:pt x="1615" y="1360"/>
                  <a:pt x="1613" y="1359"/>
                </a:cubicBezTo>
                <a:cubicBezTo>
                  <a:pt x="1612" y="1359"/>
                  <a:pt x="1612" y="1359"/>
                  <a:pt x="1612" y="1359"/>
                </a:cubicBezTo>
                <a:cubicBezTo>
                  <a:pt x="1607" y="1358"/>
                  <a:pt x="1607" y="1358"/>
                  <a:pt x="1607" y="1358"/>
                </a:cubicBezTo>
                <a:cubicBezTo>
                  <a:pt x="1606" y="1359"/>
                  <a:pt x="1604" y="1359"/>
                  <a:pt x="1603" y="1359"/>
                </a:cubicBezTo>
                <a:cubicBezTo>
                  <a:pt x="1603" y="1359"/>
                  <a:pt x="1602" y="1359"/>
                  <a:pt x="1602" y="1359"/>
                </a:cubicBezTo>
                <a:cubicBezTo>
                  <a:pt x="1597" y="1358"/>
                  <a:pt x="1597" y="1358"/>
                  <a:pt x="1597" y="1358"/>
                </a:cubicBezTo>
                <a:cubicBezTo>
                  <a:pt x="1597" y="1358"/>
                  <a:pt x="1597" y="1358"/>
                  <a:pt x="1597" y="1358"/>
                </a:cubicBezTo>
                <a:cubicBezTo>
                  <a:pt x="1589" y="1358"/>
                  <a:pt x="1589" y="1358"/>
                  <a:pt x="1589" y="1358"/>
                </a:cubicBezTo>
                <a:cubicBezTo>
                  <a:pt x="1589" y="1358"/>
                  <a:pt x="1589" y="1358"/>
                  <a:pt x="1589" y="1358"/>
                </a:cubicBezTo>
                <a:cubicBezTo>
                  <a:pt x="1561" y="1361"/>
                  <a:pt x="1561" y="1361"/>
                  <a:pt x="1561" y="1361"/>
                </a:cubicBezTo>
                <a:cubicBezTo>
                  <a:pt x="1561" y="1358"/>
                  <a:pt x="1561" y="1358"/>
                  <a:pt x="1561" y="1358"/>
                </a:cubicBezTo>
                <a:cubicBezTo>
                  <a:pt x="1550" y="1362"/>
                  <a:pt x="1550" y="1362"/>
                  <a:pt x="1550" y="1362"/>
                </a:cubicBezTo>
                <a:cubicBezTo>
                  <a:pt x="1550" y="1358"/>
                  <a:pt x="1550" y="1358"/>
                  <a:pt x="1550" y="1358"/>
                </a:cubicBezTo>
                <a:cubicBezTo>
                  <a:pt x="1547" y="1358"/>
                  <a:pt x="1547" y="1358"/>
                  <a:pt x="1547" y="1358"/>
                </a:cubicBezTo>
                <a:cubicBezTo>
                  <a:pt x="1547" y="1357"/>
                  <a:pt x="1547" y="1357"/>
                  <a:pt x="1547" y="1357"/>
                </a:cubicBezTo>
                <a:cubicBezTo>
                  <a:pt x="1545" y="1357"/>
                  <a:pt x="1545" y="1357"/>
                  <a:pt x="1545" y="1357"/>
                </a:cubicBezTo>
                <a:cubicBezTo>
                  <a:pt x="1533" y="1357"/>
                  <a:pt x="1528" y="1358"/>
                  <a:pt x="1520" y="1361"/>
                </a:cubicBezTo>
                <a:cubicBezTo>
                  <a:pt x="1515" y="1363"/>
                  <a:pt x="1515" y="1363"/>
                  <a:pt x="1515" y="1363"/>
                </a:cubicBezTo>
                <a:cubicBezTo>
                  <a:pt x="1513" y="1359"/>
                  <a:pt x="1513" y="1359"/>
                  <a:pt x="1513" y="1359"/>
                </a:cubicBezTo>
                <a:cubicBezTo>
                  <a:pt x="1512" y="1359"/>
                  <a:pt x="1512" y="1359"/>
                  <a:pt x="1512" y="1359"/>
                </a:cubicBezTo>
                <a:cubicBezTo>
                  <a:pt x="1511" y="1359"/>
                  <a:pt x="1510" y="1359"/>
                  <a:pt x="1509" y="1359"/>
                </a:cubicBezTo>
                <a:cubicBezTo>
                  <a:pt x="1508" y="1360"/>
                  <a:pt x="1506" y="1360"/>
                  <a:pt x="1505" y="1360"/>
                </a:cubicBezTo>
                <a:cubicBezTo>
                  <a:pt x="1499" y="1360"/>
                  <a:pt x="1496" y="1358"/>
                  <a:pt x="1493" y="1355"/>
                </a:cubicBezTo>
                <a:cubicBezTo>
                  <a:pt x="1491" y="1355"/>
                  <a:pt x="1491" y="1355"/>
                  <a:pt x="1491" y="1355"/>
                </a:cubicBezTo>
                <a:cubicBezTo>
                  <a:pt x="1491" y="1356"/>
                  <a:pt x="1491" y="1356"/>
                  <a:pt x="1491" y="1356"/>
                </a:cubicBezTo>
                <a:cubicBezTo>
                  <a:pt x="1481" y="1356"/>
                  <a:pt x="1481" y="1356"/>
                  <a:pt x="1481" y="1356"/>
                </a:cubicBezTo>
                <a:cubicBezTo>
                  <a:pt x="1481" y="1357"/>
                  <a:pt x="1481" y="1357"/>
                  <a:pt x="1481" y="1357"/>
                </a:cubicBezTo>
                <a:cubicBezTo>
                  <a:pt x="1476" y="1357"/>
                  <a:pt x="1476" y="1357"/>
                  <a:pt x="1476" y="1357"/>
                </a:cubicBezTo>
                <a:cubicBezTo>
                  <a:pt x="1476" y="1359"/>
                  <a:pt x="1476" y="1359"/>
                  <a:pt x="1476" y="1359"/>
                </a:cubicBezTo>
                <a:cubicBezTo>
                  <a:pt x="1469" y="1358"/>
                  <a:pt x="1469" y="1358"/>
                  <a:pt x="1469" y="1358"/>
                </a:cubicBezTo>
                <a:cubicBezTo>
                  <a:pt x="1469" y="1358"/>
                  <a:pt x="1469" y="1358"/>
                  <a:pt x="1469" y="1358"/>
                </a:cubicBezTo>
                <a:cubicBezTo>
                  <a:pt x="1455" y="1358"/>
                  <a:pt x="1455" y="1358"/>
                  <a:pt x="1455" y="1358"/>
                </a:cubicBezTo>
                <a:cubicBezTo>
                  <a:pt x="1451" y="1359"/>
                  <a:pt x="1451" y="1359"/>
                  <a:pt x="1451" y="1359"/>
                </a:cubicBezTo>
                <a:cubicBezTo>
                  <a:pt x="1447" y="1360"/>
                  <a:pt x="1442" y="1359"/>
                  <a:pt x="1439" y="1358"/>
                </a:cubicBezTo>
                <a:cubicBezTo>
                  <a:pt x="1438" y="1358"/>
                  <a:pt x="1438" y="1358"/>
                  <a:pt x="1437" y="1358"/>
                </a:cubicBezTo>
                <a:cubicBezTo>
                  <a:pt x="1424" y="1360"/>
                  <a:pt x="1424" y="1360"/>
                  <a:pt x="1424" y="1360"/>
                </a:cubicBezTo>
                <a:cubicBezTo>
                  <a:pt x="1424" y="1358"/>
                  <a:pt x="1424" y="1358"/>
                  <a:pt x="1424" y="1358"/>
                </a:cubicBezTo>
                <a:cubicBezTo>
                  <a:pt x="1420" y="1358"/>
                  <a:pt x="1420" y="1358"/>
                  <a:pt x="1420" y="1358"/>
                </a:cubicBezTo>
                <a:cubicBezTo>
                  <a:pt x="1420" y="1357"/>
                  <a:pt x="1420" y="1357"/>
                  <a:pt x="1420" y="1357"/>
                </a:cubicBezTo>
                <a:cubicBezTo>
                  <a:pt x="1416" y="1357"/>
                  <a:pt x="1416" y="1357"/>
                  <a:pt x="1416" y="1357"/>
                </a:cubicBezTo>
                <a:cubicBezTo>
                  <a:pt x="1416" y="1357"/>
                  <a:pt x="1416" y="1357"/>
                  <a:pt x="1416" y="1357"/>
                </a:cubicBezTo>
                <a:cubicBezTo>
                  <a:pt x="1404" y="1356"/>
                  <a:pt x="1404" y="1356"/>
                  <a:pt x="1404" y="1356"/>
                </a:cubicBezTo>
                <a:cubicBezTo>
                  <a:pt x="1383" y="1359"/>
                  <a:pt x="1383" y="1359"/>
                  <a:pt x="1383" y="1359"/>
                </a:cubicBezTo>
                <a:cubicBezTo>
                  <a:pt x="1378" y="1360"/>
                  <a:pt x="1378" y="1360"/>
                  <a:pt x="1378" y="1360"/>
                </a:cubicBezTo>
                <a:cubicBezTo>
                  <a:pt x="1378" y="1357"/>
                  <a:pt x="1378" y="1357"/>
                  <a:pt x="1378" y="1357"/>
                </a:cubicBezTo>
                <a:cubicBezTo>
                  <a:pt x="1376" y="1357"/>
                  <a:pt x="1374" y="1357"/>
                  <a:pt x="1372" y="1357"/>
                </a:cubicBezTo>
                <a:cubicBezTo>
                  <a:pt x="1371" y="1357"/>
                  <a:pt x="1370" y="1357"/>
                  <a:pt x="1369" y="1357"/>
                </a:cubicBezTo>
                <a:cubicBezTo>
                  <a:pt x="1368" y="1357"/>
                  <a:pt x="1367" y="1357"/>
                  <a:pt x="1367" y="1357"/>
                </a:cubicBezTo>
                <a:cubicBezTo>
                  <a:pt x="1366" y="1358"/>
                  <a:pt x="1366" y="1358"/>
                  <a:pt x="1366" y="1358"/>
                </a:cubicBezTo>
                <a:cubicBezTo>
                  <a:pt x="1360" y="1358"/>
                  <a:pt x="1360" y="1358"/>
                  <a:pt x="1360" y="1358"/>
                </a:cubicBezTo>
                <a:cubicBezTo>
                  <a:pt x="1358" y="1355"/>
                  <a:pt x="1358" y="1355"/>
                  <a:pt x="1358" y="1355"/>
                </a:cubicBezTo>
                <a:cubicBezTo>
                  <a:pt x="1355" y="1356"/>
                  <a:pt x="1355" y="1356"/>
                  <a:pt x="1355" y="1356"/>
                </a:cubicBezTo>
                <a:cubicBezTo>
                  <a:pt x="1353" y="1356"/>
                  <a:pt x="1352" y="1356"/>
                  <a:pt x="1350" y="1355"/>
                </a:cubicBezTo>
                <a:cubicBezTo>
                  <a:pt x="1330" y="1359"/>
                  <a:pt x="1330" y="1359"/>
                  <a:pt x="1330" y="1359"/>
                </a:cubicBezTo>
                <a:cubicBezTo>
                  <a:pt x="1330" y="1364"/>
                  <a:pt x="1330" y="1364"/>
                  <a:pt x="1330" y="1364"/>
                </a:cubicBezTo>
                <a:cubicBezTo>
                  <a:pt x="1316" y="1359"/>
                  <a:pt x="1316" y="1359"/>
                  <a:pt x="1316" y="1359"/>
                </a:cubicBezTo>
                <a:cubicBezTo>
                  <a:pt x="1299" y="1359"/>
                  <a:pt x="1299" y="1359"/>
                  <a:pt x="1299" y="1359"/>
                </a:cubicBezTo>
                <a:cubicBezTo>
                  <a:pt x="1296" y="1359"/>
                  <a:pt x="1294" y="1359"/>
                  <a:pt x="1290" y="1359"/>
                </a:cubicBezTo>
                <a:cubicBezTo>
                  <a:pt x="1288" y="1359"/>
                  <a:pt x="1287" y="1359"/>
                  <a:pt x="1285" y="1359"/>
                </a:cubicBezTo>
                <a:cubicBezTo>
                  <a:pt x="1283" y="1359"/>
                  <a:pt x="1280" y="1359"/>
                  <a:pt x="1278" y="1359"/>
                </a:cubicBezTo>
                <a:cubicBezTo>
                  <a:pt x="1278" y="1362"/>
                  <a:pt x="1278" y="1362"/>
                  <a:pt x="1278" y="1362"/>
                </a:cubicBezTo>
                <a:cubicBezTo>
                  <a:pt x="1271" y="1360"/>
                  <a:pt x="1271" y="1360"/>
                  <a:pt x="1271" y="1360"/>
                </a:cubicBezTo>
                <a:cubicBezTo>
                  <a:pt x="1270" y="1360"/>
                  <a:pt x="1269" y="1360"/>
                  <a:pt x="1268" y="1360"/>
                </a:cubicBezTo>
                <a:cubicBezTo>
                  <a:pt x="1267" y="1359"/>
                  <a:pt x="1267" y="1359"/>
                  <a:pt x="1266" y="1359"/>
                </a:cubicBezTo>
                <a:cubicBezTo>
                  <a:pt x="1264" y="1361"/>
                  <a:pt x="1263" y="1361"/>
                  <a:pt x="1262" y="1361"/>
                </a:cubicBezTo>
                <a:cubicBezTo>
                  <a:pt x="1261" y="1361"/>
                  <a:pt x="1260" y="1361"/>
                  <a:pt x="1259" y="1360"/>
                </a:cubicBezTo>
                <a:cubicBezTo>
                  <a:pt x="1257" y="1359"/>
                  <a:pt x="1257" y="1359"/>
                  <a:pt x="1257" y="1359"/>
                </a:cubicBezTo>
                <a:cubicBezTo>
                  <a:pt x="1256" y="1358"/>
                  <a:pt x="1256" y="1358"/>
                  <a:pt x="1256" y="1358"/>
                </a:cubicBezTo>
                <a:cubicBezTo>
                  <a:pt x="1251" y="1358"/>
                  <a:pt x="1251" y="1358"/>
                  <a:pt x="1251" y="1358"/>
                </a:cubicBezTo>
                <a:cubicBezTo>
                  <a:pt x="1251" y="1357"/>
                  <a:pt x="1251" y="1357"/>
                  <a:pt x="1251" y="1357"/>
                </a:cubicBezTo>
                <a:cubicBezTo>
                  <a:pt x="1246" y="1357"/>
                  <a:pt x="1246" y="1357"/>
                  <a:pt x="1246" y="1357"/>
                </a:cubicBezTo>
                <a:cubicBezTo>
                  <a:pt x="1246" y="1358"/>
                  <a:pt x="1246" y="1358"/>
                  <a:pt x="1246" y="1358"/>
                </a:cubicBezTo>
                <a:cubicBezTo>
                  <a:pt x="1240" y="1358"/>
                  <a:pt x="1240" y="1358"/>
                  <a:pt x="1240" y="1358"/>
                </a:cubicBezTo>
                <a:cubicBezTo>
                  <a:pt x="1240" y="1359"/>
                  <a:pt x="1240" y="1359"/>
                  <a:pt x="1240" y="1359"/>
                </a:cubicBezTo>
                <a:cubicBezTo>
                  <a:pt x="1234" y="1359"/>
                  <a:pt x="1234" y="1359"/>
                  <a:pt x="1234" y="1359"/>
                </a:cubicBezTo>
                <a:cubicBezTo>
                  <a:pt x="1229" y="1360"/>
                  <a:pt x="1229" y="1360"/>
                  <a:pt x="1229" y="1360"/>
                </a:cubicBezTo>
                <a:cubicBezTo>
                  <a:pt x="1229" y="1360"/>
                  <a:pt x="1229" y="1360"/>
                  <a:pt x="1229" y="1360"/>
                </a:cubicBezTo>
                <a:cubicBezTo>
                  <a:pt x="1229" y="1361"/>
                  <a:pt x="1229" y="1361"/>
                  <a:pt x="1229" y="1361"/>
                </a:cubicBezTo>
                <a:cubicBezTo>
                  <a:pt x="1229" y="1361"/>
                  <a:pt x="1229" y="1361"/>
                  <a:pt x="1229" y="1361"/>
                </a:cubicBezTo>
                <a:cubicBezTo>
                  <a:pt x="1227" y="1361"/>
                  <a:pt x="1226" y="1361"/>
                  <a:pt x="1225" y="1361"/>
                </a:cubicBezTo>
                <a:cubicBezTo>
                  <a:pt x="1224" y="1361"/>
                  <a:pt x="1224" y="1361"/>
                  <a:pt x="1224" y="1361"/>
                </a:cubicBezTo>
                <a:cubicBezTo>
                  <a:pt x="1224" y="1362"/>
                  <a:pt x="1224" y="1362"/>
                  <a:pt x="1224" y="1362"/>
                </a:cubicBezTo>
                <a:cubicBezTo>
                  <a:pt x="1211" y="1362"/>
                  <a:pt x="1211" y="1362"/>
                  <a:pt x="1211" y="1362"/>
                </a:cubicBezTo>
                <a:cubicBezTo>
                  <a:pt x="1211" y="1361"/>
                  <a:pt x="1211" y="1361"/>
                  <a:pt x="1211" y="1361"/>
                </a:cubicBezTo>
                <a:cubicBezTo>
                  <a:pt x="1207" y="1361"/>
                  <a:pt x="1207" y="1361"/>
                  <a:pt x="1207" y="1361"/>
                </a:cubicBezTo>
                <a:cubicBezTo>
                  <a:pt x="1207" y="1359"/>
                  <a:pt x="1207" y="1359"/>
                  <a:pt x="1207" y="1359"/>
                </a:cubicBezTo>
                <a:cubicBezTo>
                  <a:pt x="1204" y="1359"/>
                  <a:pt x="1204" y="1359"/>
                  <a:pt x="1204" y="1359"/>
                </a:cubicBezTo>
                <a:cubicBezTo>
                  <a:pt x="1199" y="1360"/>
                  <a:pt x="1194" y="1360"/>
                  <a:pt x="1190" y="1359"/>
                </a:cubicBezTo>
                <a:cubicBezTo>
                  <a:pt x="1188" y="1358"/>
                  <a:pt x="1188" y="1358"/>
                  <a:pt x="1188" y="1358"/>
                </a:cubicBezTo>
                <a:cubicBezTo>
                  <a:pt x="1188" y="1357"/>
                  <a:pt x="1188" y="1357"/>
                  <a:pt x="1188" y="1357"/>
                </a:cubicBezTo>
                <a:cubicBezTo>
                  <a:pt x="1172" y="1357"/>
                  <a:pt x="1172" y="1357"/>
                  <a:pt x="1172" y="1357"/>
                </a:cubicBezTo>
                <a:cubicBezTo>
                  <a:pt x="1172" y="1357"/>
                  <a:pt x="1172" y="1357"/>
                  <a:pt x="1171" y="1357"/>
                </a:cubicBezTo>
                <a:cubicBezTo>
                  <a:pt x="1167" y="1359"/>
                  <a:pt x="1163" y="1360"/>
                  <a:pt x="1160" y="1359"/>
                </a:cubicBezTo>
                <a:cubicBezTo>
                  <a:pt x="1156" y="1358"/>
                  <a:pt x="1156" y="1358"/>
                  <a:pt x="1156" y="1358"/>
                </a:cubicBezTo>
                <a:cubicBezTo>
                  <a:pt x="1151" y="1358"/>
                  <a:pt x="1151" y="1358"/>
                  <a:pt x="1151" y="1358"/>
                </a:cubicBezTo>
                <a:cubicBezTo>
                  <a:pt x="1151" y="1357"/>
                  <a:pt x="1151" y="1357"/>
                  <a:pt x="1151" y="1357"/>
                </a:cubicBezTo>
                <a:cubicBezTo>
                  <a:pt x="1140" y="1357"/>
                  <a:pt x="1140" y="1357"/>
                  <a:pt x="1140" y="1357"/>
                </a:cubicBezTo>
                <a:cubicBezTo>
                  <a:pt x="1140" y="1358"/>
                  <a:pt x="1140" y="1358"/>
                  <a:pt x="1140" y="1358"/>
                </a:cubicBezTo>
                <a:cubicBezTo>
                  <a:pt x="1127" y="1358"/>
                  <a:pt x="1127" y="1358"/>
                  <a:pt x="1127" y="1358"/>
                </a:cubicBezTo>
                <a:cubicBezTo>
                  <a:pt x="1127" y="1357"/>
                  <a:pt x="1127" y="1357"/>
                  <a:pt x="1127" y="1357"/>
                </a:cubicBezTo>
                <a:cubicBezTo>
                  <a:pt x="1124" y="1357"/>
                  <a:pt x="1124" y="1357"/>
                  <a:pt x="1124" y="1357"/>
                </a:cubicBezTo>
                <a:cubicBezTo>
                  <a:pt x="1124" y="1357"/>
                  <a:pt x="1124" y="1357"/>
                  <a:pt x="1124" y="1357"/>
                </a:cubicBezTo>
                <a:cubicBezTo>
                  <a:pt x="1114" y="1357"/>
                  <a:pt x="1114" y="1357"/>
                  <a:pt x="1114" y="1357"/>
                </a:cubicBezTo>
                <a:cubicBezTo>
                  <a:pt x="1114" y="1358"/>
                  <a:pt x="1114" y="1358"/>
                  <a:pt x="1114" y="1358"/>
                </a:cubicBezTo>
                <a:cubicBezTo>
                  <a:pt x="1103" y="1358"/>
                  <a:pt x="1103" y="1358"/>
                  <a:pt x="1103" y="1358"/>
                </a:cubicBezTo>
                <a:cubicBezTo>
                  <a:pt x="1103" y="1359"/>
                  <a:pt x="1103" y="1359"/>
                  <a:pt x="1103" y="1359"/>
                </a:cubicBezTo>
                <a:cubicBezTo>
                  <a:pt x="1083" y="1361"/>
                  <a:pt x="1083" y="1361"/>
                  <a:pt x="1083" y="1361"/>
                </a:cubicBezTo>
                <a:cubicBezTo>
                  <a:pt x="1081" y="1357"/>
                  <a:pt x="1081" y="1357"/>
                  <a:pt x="1081" y="1357"/>
                </a:cubicBezTo>
                <a:cubicBezTo>
                  <a:pt x="1080" y="1356"/>
                  <a:pt x="1078" y="1356"/>
                  <a:pt x="1074" y="1356"/>
                </a:cubicBezTo>
                <a:cubicBezTo>
                  <a:pt x="1074" y="1356"/>
                  <a:pt x="1073" y="1356"/>
                  <a:pt x="1072" y="1356"/>
                </a:cubicBezTo>
                <a:cubicBezTo>
                  <a:pt x="1072" y="1358"/>
                  <a:pt x="1072" y="1358"/>
                  <a:pt x="1072" y="1358"/>
                </a:cubicBezTo>
                <a:cubicBezTo>
                  <a:pt x="1059" y="1358"/>
                  <a:pt x="1059" y="1358"/>
                  <a:pt x="1059" y="1358"/>
                </a:cubicBezTo>
                <a:cubicBezTo>
                  <a:pt x="1059" y="1357"/>
                  <a:pt x="1059" y="1357"/>
                  <a:pt x="1059" y="1357"/>
                </a:cubicBezTo>
                <a:cubicBezTo>
                  <a:pt x="1055" y="1357"/>
                  <a:pt x="1055" y="1357"/>
                  <a:pt x="1055" y="1357"/>
                </a:cubicBezTo>
                <a:cubicBezTo>
                  <a:pt x="1032" y="1360"/>
                  <a:pt x="1032" y="1360"/>
                  <a:pt x="1032" y="1360"/>
                </a:cubicBezTo>
                <a:cubicBezTo>
                  <a:pt x="1032" y="1358"/>
                  <a:pt x="1032" y="1358"/>
                  <a:pt x="1032" y="1358"/>
                </a:cubicBezTo>
                <a:cubicBezTo>
                  <a:pt x="1030" y="1358"/>
                  <a:pt x="1030" y="1358"/>
                  <a:pt x="1030" y="1358"/>
                </a:cubicBezTo>
                <a:cubicBezTo>
                  <a:pt x="1024" y="1359"/>
                  <a:pt x="1024" y="1359"/>
                  <a:pt x="1024" y="1359"/>
                </a:cubicBezTo>
                <a:cubicBezTo>
                  <a:pt x="1024" y="1358"/>
                  <a:pt x="1024" y="1358"/>
                  <a:pt x="1024" y="1358"/>
                </a:cubicBezTo>
                <a:cubicBezTo>
                  <a:pt x="1019" y="1359"/>
                  <a:pt x="1019" y="1359"/>
                  <a:pt x="1019" y="1359"/>
                </a:cubicBezTo>
                <a:cubicBezTo>
                  <a:pt x="1019" y="1363"/>
                  <a:pt x="1019" y="1363"/>
                  <a:pt x="1019" y="1363"/>
                </a:cubicBezTo>
                <a:cubicBezTo>
                  <a:pt x="1012" y="1361"/>
                  <a:pt x="1012" y="1361"/>
                  <a:pt x="1012" y="1361"/>
                </a:cubicBezTo>
                <a:cubicBezTo>
                  <a:pt x="987" y="1360"/>
                  <a:pt x="987" y="1360"/>
                  <a:pt x="987" y="1360"/>
                </a:cubicBezTo>
                <a:cubicBezTo>
                  <a:pt x="984" y="1361"/>
                  <a:pt x="984" y="1361"/>
                  <a:pt x="984" y="1361"/>
                </a:cubicBezTo>
                <a:cubicBezTo>
                  <a:pt x="981" y="1363"/>
                  <a:pt x="981" y="1363"/>
                  <a:pt x="981" y="1363"/>
                </a:cubicBezTo>
                <a:cubicBezTo>
                  <a:pt x="981" y="1363"/>
                  <a:pt x="981" y="1363"/>
                  <a:pt x="981" y="1363"/>
                </a:cubicBezTo>
                <a:cubicBezTo>
                  <a:pt x="981" y="1363"/>
                  <a:pt x="981" y="1363"/>
                  <a:pt x="981" y="1363"/>
                </a:cubicBezTo>
                <a:cubicBezTo>
                  <a:pt x="977" y="1364"/>
                  <a:pt x="977" y="1364"/>
                  <a:pt x="977" y="1364"/>
                </a:cubicBezTo>
                <a:cubicBezTo>
                  <a:pt x="977" y="1362"/>
                  <a:pt x="977" y="1362"/>
                  <a:pt x="977" y="1362"/>
                </a:cubicBezTo>
                <a:cubicBezTo>
                  <a:pt x="977" y="1362"/>
                  <a:pt x="977" y="1362"/>
                  <a:pt x="977" y="1362"/>
                </a:cubicBezTo>
                <a:cubicBezTo>
                  <a:pt x="970" y="1361"/>
                  <a:pt x="970" y="1361"/>
                  <a:pt x="970" y="1361"/>
                </a:cubicBezTo>
                <a:cubicBezTo>
                  <a:pt x="970" y="1362"/>
                  <a:pt x="970" y="1362"/>
                  <a:pt x="970" y="1362"/>
                </a:cubicBezTo>
                <a:cubicBezTo>
                  <a:pt x="957" y="1362"/>
                  <a:pt x="957" y="1362"/>
                  <a:pt x="957" y="1362"/>
                </a:cubicBezTo>
                <a:cubicBezTo>
                  <a:pt x="957" y="1361"/>
                  <a:pt x="957" y="1361"/>
                  <a:pt x="957" y="1361"/>
                </a:cubicBezTo>
                <a:cubicBezTo>
                  <a:pt x="956" y="1360"/>
                  <a:pt x="956" y="1360"/>
                  <a:pt x="956" y="1360"/>
                </a:cubicBezTo>
                <a:cubicBezTo>
                  <a:pt x="955" y="1360"/>
                  <a:pt x="955" y="1360"/>
                  <a:pt x="954" y="1359"/>
                </a:cubicBezTo>
                <a:cubicBezTo>
                  <a:pt x="953" y="1359"/>
                  <a:pt x="953" y="1359"/>
                  <a:pt x="953" y="1359"/>
                </a:cubicBezTo>
                <a:cubicBezTo>
                  <a:pt x="953" y="1363"/>
                  <a:pt x="953" y="1363"/>
                  <a:pt x="953" y="1363"/>
                </a:cubicBezTo>
                <a:cubicBezTo>
                  <a:pt x="947" y="1361"/>
                  <a:pt x="947" y="1361"/>
                  <a:pt x="947" y="1361"/>
                </a:cubicBezTo>
                <a:cubicBezTo>
                  <a:pt x="947" y="1362"/>
                  <a:pt x="947" y="1362"/>
                  <a:pt x="947" y="1362"/>
                </a:cubicBezTo>
                <a:cubicBezTo>
                  <a:pt x="941" y="1362"/>
                  <a:pt x="941" y="1362"/>
                  <a:pt x="941" y="1362"/>
                </a:cubicBezTo>
                <a:cubicBezTo>
                  <a:pt x="941" y="1363"/>
                  <a:pt x="941" y="1363"/>
                  <a:pt x="941" y="1363"/>
                </a:cubicBezTo>
                <a:cubicBezTo>
                  <a:pt x="937" y="1362"/>
                  <a:pt x="937" y="1362"/>
                  <a:pt x="937" y="1362"/>
                </a:cubicBezTo>
                <a:cubicBezTo>
                  <a:pt x="934" y="1362"/>
                  <a:pt x="934" y="1362"/>
                  <a:pt x="934" y="1362"/>
                </a:cubicBezTo>
                <a:cubicBezTo>
                  <a:pt x="934" y="1361"/>
                  <a:pt x="934" y="1361"/>
                  <a:pt x="934" y="1361"/>
                </a:cubicBezTo>
                <a:cubicBezTo>
                  <a:pt x="926" y="1360"/>
                  <a:pt x="926" y="1360"/>
                  <a:pt x="926" y="1360"/>
                </a:cubicBezTo>
                <a:cubicBezTo>
                  <a:pt x="926" y="1358"/>
                  <a:pt x="926" y="1358"/>
                  <a:pt x="926" y="1358"/>
                </a:cubicBezTo>
                <a:cubicBezTo>
                  <a:pt x="925" y="1358"/>
                  <a:pt x="924" y="1358"/>
                  <a:pt x="923" y="1358"/>
                </a:cubicBezTo>
                <a:cubicBezTo>
                  <a:pt x="921" y="1358"/>
                  <a:pt x="918" y="1359"/>
                  <a:pt x="915" y="1359"/>
                </a:cubicBezTo>
                <a:cubicBezTo>
                  <a:pt x="912" y="1359"/>
                  <a:pt x="910" y="1359"/>
                  <a:pt x="907" y="1358"/>
                </a:cubicBezTo>
                <a:cubicBezTo>
                  <a:pt x="905" y="1357"/>
                  <a:pt x="905" y="1357"/>
                  <a:pt x="905" y="1357"/>
                </a:cubicBezTo>
                <a:cubicBezTo>
                  <a:pt x="903" y="1357"/>
                  <a:pt x="903" y="1357"/>
                  <a:pt x="903" y="1357"/>
                </a:cubicBezTo>
                <a:cubicBezTo>
                  <a:pt x="902" y="1358"/>
                  <a:pt x="902" y="1358"/>
                  <a:pt x="902" y="1358"/>
                </a:cubicBezTo>
                <a:cubicBezTo>
                  <a:pt x="899" y="1358"/>
                  <a:pt x="899" y="1358"/>
                  <a:pt x="899" y="1358"/>
                </a:cubicBezTo>
                <a:cubicBezTo>
                  <a:pt x="898" y="1358"/>
                  <a:pt x="898" y="1358"/>
                  <a:pt x="897" y="1358"/>
                </a:cubicBezTo>
                <a:cubicBezTo>
                  <a:pt x="893" y="1357"/>
                  <a:pt x="893" y="1357"/>
                  <a:pt x="893" y="1357"/>
                </a:cubicBezTo>
                <a:cubicBezTo>
                  <a:pt x="881" y="1358"/>
                  <a:pt x="881" y="1358"/>
                  <a:pt x="881" y="1358"/>
                </a:cubicBezTo>
                <a:cubicBezTo>
                  <a:pt x="881" y="1359"/>
                  <a:pt x="881" y="1359"/>
                  <a:pt x="881" y="1359"/>
                </a:cubicBezTo>
                <a:cubicBezTo>
                  <a:pt x="879" y="1359"/>
                  <a:pt x="879" y="1359"/>
                  <a:pt x="879" y="1359"/>
                </a:cubicBezTo>
                <a:cubicBezTo>
                  <a:pt x="879" y="1363"/>
                  <a:pt x="879" y="1363"/>
                  <a:pt x="879" y="1363"/>
                </a:cubicBezTo>
                <a:cubicBezTo>
                  <a:pt x="873" y="1361"/>
                  <a:pt x="873" y="1361"/>
                  <a:pt x="873" y="1361"/>
                </a:cubicBezTo>
                <a:cubicBezTo>
                  <a:pt x="873" y="1362"/>
                  <a:pt x="873" y="1362"/>
                  <a:pt x="873" y="1362"/>
                </a:cubicBezTo>
                <a:cubicBezTo>
                  <a:pt x="870" y="1362"/>
                  <a:pt x="870" y="1362"/>
                  <a:pt x="870" y="1362"/>
                </a:cubicBezTo>
                <a:cubicBezTo>
                  <a:pt x="869" y="1365"/>
                  <a:pt x="865" y="1366"/>
                  <a:pt x="864" y="1366"/>
                </a:cubicBezTo>
                <a:cubicBezTo>
                  <a:pt x="858" y="1368"/>
                  <a:pt x="858" y="1368"/>
                  <a:pt x="858" y="1368"/>
                </a:cubicBezTo>
                <a:cubicBezTo>
                  <a:pt x="856" y="1362"/>
                  <a:pt x="856" y="1362"/>
                  <a:pt x="856" y="1362"/>
                </a:cubicBezTo>
                <a:cubicBezTo>
                  <a:pt x="854" y="1361"/>
                  <a:pt x="853" y="1360"/>
                  <a:pt x="851" y="1360"/>
                </a:cubicBezTo>
                <a:cubicBezTo>
                  <a:pt x="850" y="1359"/>
                  <a:pt x="849" y="1359"/>
                  <a:pt x="848" y="1358"/>
                </a:cubicBezTo>
                <a:cubicBezTo>
                  <a:pt x="844" y="1360"/>
                  <a:pt x="844" y="1360"/>
                  <a:pt x="844" y="1360"/>
                </a:cubicBezTo>
                <a:cubicBezTo>
                  <a:pt x="842" y="1359"/>
                  <a:pt x="842" y="1359"/>
                  <a:pt x="842" y="1359"/>
                </a:cubicBezTo>
                <a:cubicBezTo>
                  <a:pt x="841" y="1358"/>
                  <a:pt x="839" y="1357"/>
                  <a:pt x="836" y="1357"/>
                </a:cubicBezTo>
                <a:cubicBezTo>
                  <a:pt x="836" y="1360"/>
                  <a:pt x="836" y="1360"/>
                  <a:pt x="836" y="1360"/>
                </a:cubicBezTo>
                <a:cubicBezTo>
                  <a:pt x="830" y="1358"/>
                  <a:pt x="830" y="1358"/>
                  <a:pt x="830" y="1358"/>
                </a:cubicBezTo>
                <a:cubicBezTo>
                  <a:pt x="830" y="1358"/>
                  <a:pt x="830" y="1358"/>
                  <a:pt x="830" y="1358"/>
                </a:cubicBezTo>
                <a:cubicBezTo>
                  <a:pt x="826" y="1359"/>
                  <a:pt x="826" y="1359"/>
                  <a:pt x="826" y="1359"/>
                </a:cubicBezTo>
                <a:cubicBezTo>
                  <a:pt x="826" y="1361"/>
                  <a:pt x="826" y="1361"/>
                  <a:pt x="826" y="1361"/>
                </a:cubicBezTo>
                <a:cubicBezTo>
                  <a:pt x="820" y="1362"/>
                  <a:pt x="820" y="1362"/>
                  <a:pt x="820" y="1362"/>
                </a:cubicBezTo>
                <a:cubicBezTo>
                  <a:pt x="819" y="1362"/>
                  <a:pt x="818" y="1362"/>
                  <a:pt x="818" y="1361"/>
                </a:cubicBezTo>
                <a:cubicBezTo>
                  <a:pt x="817" y="1364"/>
                  <a:pt x="817" y="1364"/>
                  <a:pt x="817" y="1364"/>
                </a:cubicBezTo>
                <a:cubicBezTo>
                  <a:pt x="800" y="1361"/>
                  <a:pt x="800" y="1361"/>
                  <a:pt x="800" y="1361"/>
                </a:cubicBezTo>
                <a:cubicBezTo>
                  <a:pt x="800" y="1361"/>
                  <a:pt x="800" y="1361"/>
                  <a:pt x="800" y="1361"/>
                </a:cubicBezTo>
                <a:cubicBezTo>
                  <a:pt x="799" y="1361"/>
                  <a:pt x="799" y="1361"/>
                  <a:pt x="799" y="1361"/>
                </a:cubicBezTo>
                <a:cubicBezTo>
                  <a:pt x="799" y="1362"/>
                  <a:pt x="799" y="1362"/>
                  <a:pt x="799" y="1362"/>
                </a:cubicBezTo>
                <a:cubicBezTo>
                  <a:pt x="793" y="1362"/>
                  <a:pt x="793" y="1362"/>
                  <a:pt x="793" y="1362"/>
                </a:cubicBezTo>
                <a:cubicBezTo>
                  <a:pt x="792" y="1362"/>
                  <a:pt x="791" y="1363"/>
                  <a:pt x="791" y="1364"/>
                </a:cubicBezTo>
                <a:lnTo>
                  <a:pt x="782" y="1369"/>
                </a:ln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ru-RU" noProof="0" dirty="0"/>
          </a:p>
        </p:txBody>
      </p:sp>
      <p:sp>
        <p:nvSpPr>
          <p:cNvPr id="2" name="Заголовок 1"/>
          <p:cNvSpPr>
            <a:spLocks noGrp="1"/>
          </p:cNvSpPr>
          <p:nvPr>
            <p:ph type="title"/>
          </p:nvPr>
        </p:nvSpPr>
        <p:spPr>
          <a:xfrm>
            <a:off x="1522413" y="189723"/>
            <a:ext cx="9144000" cy="1144556"/>
          </a:xfrm>
        </p:spPr>
        <p:txBody>
          <a:bodyPr anchor="b">
            <a:normAutofit/>
          </a:bodyPr>
          <a:lstStyle>
            <a:lvl1pPr algn="l">
              <a:defRPr sz="3600" b="0"/>
            </a:lvl1pPr>
          </a:lstStyle>
          <a:p>
            <a:r>
              <a:rPr lang="ru-RU" noProof="0" smtClean="0"/>
              <a:t>Образец заголовка</a:t>
            </a:r>
            <a:endParaRPr lang="ru-RU" noProof="0" dirty="0"/>
          </a:p>
        </p:txBody>
      </p:sp>
      <p:sp>
        <p:nvSpPr>
          <p:cNvPr id="4" name="Текст 3"/>
          <p:cNvSpPr>
            <a:spLocks noGrp="1"/>
          </p:cNvSpPr>
          <p:nvPr>
            <p:ph type="body" sz="half" idx="2"/>
          </p:nvPr>
        </p:nvSpPr>
        <p:spPr>
          <a:xfrm>
            <a:off x="7923211" y="3429000"/>
            <a:ext cx="2743200" cy="2514600"/>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noProof="0" smtClean="0"/>
              <a:t>Образец текста</a:t>
            </a:r>
          </a:p>
        </p:txBody>
      </p:sp>
      <p:sp>
        <p:nvSpPr>
          <p:cNvPr id="5" name="Дата 4"/>
          <p:cNvSpPr>
            <a:spLocks noGrp="1"/>
          </p:cNvSpPr>
          <p:nvPr>
            <p:ph type="dt" sz="half" idx="10"/>
          </p:nvPr>
        </p:nvSpPr>
        <p:spPr/>
        <p:txBody>
          <a:bodyPr/>
          <a:lstStyle/>
          <a:p>
            <a:fld id="{52466975-C014-42E5-BFA6-B8D5FDD3B81F}" type="datetimeFigureOut">
              <a:rPr lang="ru-RU" noProof="0" smtClean="0"/>
              <a:pPr/>
              <a:t>24.12.2012</a:t>
            </a:fld>
            <a:endParaRPr lang="ru-RU" noProof="0" dirty="0"/>
          </a:p>
        </p:txBody>
      </p:sp>
      <p:sp>
        <p:nvSpPr>
          <p:cNvPr id="6" name="Нижний колонтитул 5"/>
          <p:cNvSpPr>
            <a:spLocks noGrp="1"/>
          </p:cNvSpPr>
          <p:nvPr>
            <p:ph type="ftr" sz="quarter" idx="11"/>
          </p:nvPr>
        </p:nvSpPr>
        <p:spPr/>
        <p:txBody>
          <a:bodyPr/>
          <a:lstStyle/>
          <a:p>
            <a:endParaRPr lang="ru-RU" noProof="0" dirty="0"/>
          </a:p>
        </p:txBody>
      </p:sp>
      <p:sp>
        <p:nvSpPr>
          <p:cNvPr id="7" name="Номер слайда 6"/>
          <p:cNvSpPr>
            <a:spLocks noGrp="1"/>
          </p:cNvSpPr>
          <p:nvPr>
            <p:ph type="sldNum" sz="quarter" idx="12"/>
          </p:nvPr>
        </p:nvSpPr>
        <p:spPr/>
        <p:txBody>
          <a:bodyPr/>
          <a:lstStyle/>
          <a:p>
            <a:fld id="{693B167E-EA96-4147-81DE-549160052C22}" type="slidenum">
              <a:rPr lang="ru-RU" noProof="0" smtClean="0"/>
              <a:pPr/>
              <a:t>‹#›</a:t>
            </a:fld>
            <a:endParaRPr lang="ru-RU" noProof="0" dirty="0"/>
          </a:p>
        </p:txBody>
      </p:sp>
      <p:sp>
        <p:nvSpPr>
          <p:cNvPr id="3" name="Рисунок 2"/>
          <p:cNvSpPr>
            <a:spLocks noGrp="1"/>
          </p:cNvSpPr>
          <p:nvPr>
            <p:ph type="pic" idx="1"/>
          </p:nvPr>
        </p:nvSpPr>
        <p:spPr>
          <a:xfrm>
            <a:off x="1706880" y="2087880"/>
            <a:ext cx="5784978" cy="3886200"/>
          </a:xfrm>
          <a:solidFill>
            <a:schemeClr val="bg2">
              <a:lumMod val="40000"/>
              <a:lumOff val="60000"/>
            </a:schemeClr>
          </a:solidFill>
        </p:spPr>
        <p:txBody>
          <a:bodyPr>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noProof="0" dirty="0" smtClean="0"/>
              <a:t>Вставка рисунка</a:t>
            </a:r>
            <a:endParaRPr lang="ru-RU" noProof="0"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2413" y="189723"/>
            <a:ext cx="9144000" cy="1144556"/>
          </a:xfrm>
          <a:prstGeom prst="rect">
            <a:avLst/>
          </a:prstGeom>
        </p:spPr>
        <p:txBody>
          <a:bodyPr vert="horz" lIns="91440" tIns="45720" rIns="91440" bIns="45720" rtlCol="0" anchor="b">
            <a:normAutofit/>
          </a:bodyPr>
          <a:lstStyle/>
          <a:p>
            <a:r>
              <a:rPr lang="ru-RU" noProof="0" dirty="0" smtClean="0"/>
              <a:t>Образец заголовка</a:t>
            </a:r>
            <a:endParaRPr lang="ru-RU" noProof="0" dirty="0"/>
          </a:p>
        </p:txBody>
      </p:sp>
      <p:pic>
        <p:nvPicPr>
          <p:cNvPr id="13" name="Рисунок 12"/>
          <p:cNvPicPr>
            <a:picLocks noChangeAspect="1"/>
          </p:cNvPicPr>
          <p:nvPr/>
        </p:nvPicPr>
        <p:blipFill rotWithShape="1">
          <a:blip r:embed="rId13">
            <a:extLst>
              <a:ext uri="{28A0092B-C50C-407E-A947-70E740481C1C}">
                <a14:useLocalDpi xmlns:a14="http://schemas.microsoft.com/office/drawing/2010/main" xmlns="" val="0"/>
              </a:ext>
            </a:extLst>
          </a:blip>
          <a:srcRect/>
          <a:stretch/>
        </p:blipFill>
        <p:spPr bwMode="hidden">
          <a:xfrm>
            <a:off x="0" y="1628776"/>
            <a:ext cx="12188825" cy="5229225"/>
          </a:xfrm>
          <a:prstGeom prst="rect">
            <a:avLst/>
          </a:prstGeom>
          <a:noFill/>
          <a:ln>
            <a:noFill/>
          </a:ln>
        </p:spPr>
      </p:pic>
      <p:sp>
        <p:nvSpPr>
          <p:cNvPr id="17" name="Прямоугольник 16"/>
          <p:cNvSpPr/>
          <p:nvPr/>
        </p:nvSpPr>
        <p:spPr bwMode="hidden">
          <a:xfrm>
            <a:off x="0" y="1535908"/>
            <a:ext cx="12188825" cy="5322093"/>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noProof="0" dirty="0"/>
          </a:p>
        </p:txBody>
      </p:sp>
      <p:sp>
        <p:nvSpPr>
          <p:cNvPr id="3" name="Текст 2"/>
          <p:cNvSpPr>
            <a:spLocks noGrp="1"/>
          </p:cNvSpPr>
          <p:nvPr>
            <p:ph type="body" idx="1"/>
          </p:nvPr>
        </p:nvSpPr>
        <p:spPr>
          <a:xfrm>
            <a:off x="1522413" y="1905000"/>
            <a:ext cx="9144000" cy="4267200"/>
          </a:xfrm>
          <a:prstGeom prst="rect">
            <a:avLst/>
          </a:prstGeom>
        </p:spPr>
        <p:txBody>
          <a:bodyPr vert="horz" lIns="91440" tIns="45720" rIns="91440" bIns="45720" rtlCol="0">
            <a:normAutofit/>
          </a:body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a:p>
            <a:pPr lvl="4"/>
            <a:r>
              <a:rPr lang="ru-RU" noProof="0" dirty="0" smtClean="0"/>
              <a:t>Пятый уровень</a:t>
            </a:r>
            <a:endParaRPr lang="ru-RU" noProof="0" dirty="0"/>
          </a:p>
        </p:txBody>
      </p:sp>
      <p:sp>
        <p:nvSpPr>
          <p:cNvPr id="4" name="Дата 3"/>
          <p:cNvSpPr>
            <a:spLocks noGrp="1"/>
          </p:cNvSpPr>
          <p:nvPr>
            <p:ph type="dt" sz="half" idx="2"/>
          </p:nvPr>
        </p:nvSpPr>
        <p:spPr>
          <a:xfrm>
            <a:off x="8808721" y="6420898"/>
            <a:ext cx="964036" cy="236030"/>
          </a:xfrm>
          <a:prstGeom prst="rect">
            <a:avLst/>
          </a:prstGeom>
        </p:spPr>
        <p:txBody>
          <a:bodyPr vert="horz" lIns="91440" tIns="45720" rIns="91440" bIns="45720" rtlCol="0" anchor="ctr"/>
          <a:lstStyle>
            <a:lvl1pPr algn="r">
              <a:defRPr sz="1000">
                <a:solidFill>
                  <a:schemeClr val="tx1"/>
                </a:solidFill>
              </a:defRPr>
            </a:lvl1pPr>
          </a:lstStyle>
          <a:p>
            <a:fld id="{52466975-C014-42E5-BFA6-B8D5FDD3B81F}" type="datetimeFigureOut">
              <a:rPr lang="ru-RU" noProof="0" smtClean="0"/>
              <a:pPr/>
              <a:t>24.12.2012</a:t>
            </a:fld>
            <a:endParaRPr lang="ru-RU" noProof="0" dirty="0"/>
          </a:p>
        </p:txBody>
      </p:sp>
      <p:sp>
        <p:nvSpPr>
          <p:cNvPr id="5" name="Нижний колонтитул 4"/>
          <p:cNvSpPr>
            <a:spLocks noGrp="1"/>
          </p:cNvSpPr>
          <p:nvPr>
            <p:ph type="ftr" sz="quarter" idx="3"/>
          </p:nvPr>
        </p:nvSpPr>
        <p:spPr>
          <a:xfrm>
            <a:off x="1522413" y="6420898"/>
            <a:ext cx="7010399" cy="236030"/>
          </a:xfrm>
          <a:prstGeom prst="rect">
            <a:avLst/>
          </a:prstGeom>
        </p:spPr>
        <p:txBody>
          <a:bodyPr vert="horz" lIns="91440" tIns="45720" rIns="91440" bIns="45720" rtlCol="0" anchor="ctr"/>
          <a:lstStyle>
            <a:lvl1pPr algn="l">
              <a:defRPr sz="1000">
                <a:solidFill>
                  <a:schemeClr val="tx1"/>
                </a:solidFill>
              </a:defRPr>
            </a:lvl1pPr>
          </a:lstStyle>
          <a:p>
            <a:endParaRPr lang="ru-RU" noProof="0" dirty="0"/>
          </a:p>
        </p:txBody>
      </p:sp>
      <p:sp>
        <p:nvSpPr>
          <p:cNvPr id="6" name="Номер слайда 5"/>
          <p:cNvSpPr>
            <a:spLocks noGrp="1"/>
          </p:cNvSpPr>
          <p:nvPr>
            <p:ph type="sldNum" sz="quarter" idx="4"/>
          </p:nvPr>
        </p:nvSpPr>
        <p:spPr>
          <a:xfrm>
            <a:off x="10027920" y="6420898"/>
            <a:ext cx="638493" cy="236030"/>
          </a:xfrm>
          <a:prstGeom prst="rect">
            <a:avLst/>
          </a:prstGeom>
        </p:spPr>
        <p:txBody>
          <a:bodyPr vert="horz" lIns="91440" tIns="45720" rIns="91440" bIns="45720" rtlCol="0" anchor="ctr"/>
          <a:lstStyle>
            <a:lvl1pPr algn="r">
              <a:defRPr sz="1000">
                <a:solidFill>
                  <a:schemeClr val="tx1"/>
                </a:solidFill>
              </a:defRPr>
            </a:lvl1pPr>
          </a:lstStyle>
          <a:p>
            <a:fld id="{693B167E-EA96-4147-81DE-549160052C22}" type="slidenum">
              <a:rPr lang="ru-RU" noProof="0" smtClean="0"/>
              <a:pPr/>
              <a:t>‹#›</a:t>
            </a:fld>
            <a:endParaRPr lang="ru-RU" noProof="0" dirty="0"/>
          </a:p>
        </p:txBody>
      </p:sp>
      <p:sp>
        <p:nvSpPr>
          <p:cNvPr id="38" name="Полилиния 9"/>
          <p:cNvSpPr>
            <a:spLocks/>
          </p:cNvSpPr>
          <p:nvPr/>
        </p:nvSpPr>
        <p:spPr bwMode="white">
          <a:xfrm>
            <a:off x="1057" y="1470256"/>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ru-RU" noProof="0" dirty="0"/>
          </a:p>
        </p:txBody>
      </p:sp>
    </p:spTree>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3" r:id="rId10"/>
    <p:sldLayoutId id="2147483674" r:id="rId11"/>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lnSpc>
          <a:spcPct val="90000"/>
        </a:lnSpc>
        <a:spcBef>
          <a:spcPts val="1800"/>
        </a:spcBef>
        <a:buSzPct val="90000"/>
        <a:buFont typeface="Wingdings" pitchFamily="2" charset="2"/>
        <a:buChar char="§"/>
        <a:defRPr sz="2400" kern="1200">
          <a:solidFill>
            <a:schemeClr val="tx1"/>
          </a:solidFill>
          <a:latin typeface="+mn-lt"/>
          <a:ea typeface="+mn-ea"/>
          <a:cs typeface="+mn-cs"/>
        </a:defRPr>
      </a:lvl1pPr>
      <a:lvl2pPr marL="682625" indent="-274320" algn="l" defTabSz="914400" rtl="0" eaLnBrk="1" latinLnBrk="0" hangingPunct="1">
        <a:lnSpc>
          <a:spcPct val="90000"/>
        </a:lnSpc>
        <a:spcBef>
          <a:spcPts val="600"/>
        </a:spcBef>
        <a:buSzPct val="90000"/>
        <a:buFont typeface="Wingdings" pitchFamily="2" charset="2"/>
        <a:buChar char="§"/>
        <a:defRPr sz="2000" kern="1200">
          <a:solidFill>
            <a:schemeClr val="tx1"/>
          </a:solidFill>
          <a:latin typeface="+mn-lt"/>
          <a:ea typeface="+mn-ea"/>
          <a:cs typeface="+mn-cs"/>
        </a:defRPr>
      </a:lvl2pPr>
      <a:lvl3pPr marL="1097280" indent="-274320" algn="l" defTabSz="914400" rtl="0" eaLnBrk="1" latinLnBrk="0" hangingPunct="1">
        <a:lnSpc>
          <a:spcPct val="90000"/>
        </a:lnSpc>
        <a:spcBef>
          <a:spcPts val="600"/>
        </a:spcBef>
        <a:buSzPct val="90000"/>
        <a:buFont typeface="Wingdings" pitchFamily="2" charset="2"/>
        <a:buChar char="§"/>
        <a:defRPr sz="1800" kern="1200">
          <a:solidFill>
            <a:schemeClr val="tx1"/>
          </a:solidFill>
          <a:latin typeface="+mn-lt"/>
          <a:ea typeface="+mn-ea"/>
          <a:cs typeface="+mn-cs"/>
        </a:defRPr>
      </a:lvl3pPr>
      <a:lvl4pPr marL="1508760" indent="-274320" algn="l" defTabSz="914400" rtl="0" eaLnBrk="1" latinLnBrk="0" hangingPunct="1">
        <a:lnSpc>
          <a:spcPct val="90000"/>
        </a:lnSpc>
        <a:spcBef>
          <a:spcPts val="600"/>
        </a:spcBef>
        <a:buSzPct val="90000"/>
        <a:buFont typeface="Wingdings" pitchFamily="2" charset="2"/>
        <a:buChar char="§"/>
        <a:defRPr sz="1600" kern="1200">
          <a:solidFill>
            <a:schemeClr val="tx1"/>
          </a:solidFill>
          <a:latin typeface="+mn-lt"/>
          <a:ea typeface="+mn-ea"/>
          <a:cs typeface="+mn-cs"/>
        </a:defRPr>
      </a:lvl4pPr>
      <a:lvl5pPr marL="1920240" indent="-274320" algn="l" defTabSz="914400" rtl="0" eaLnBrk="1" latinLnBrk="0" hangingPunct="1">
        <a:lnSpc>
          <a:spcPct val="90000"/>
        </a:lnSpc>
        <a:spcBef>
          <a:spcPts val="600"/>
        </a:spcBef>
        <a:buSzPct val="90000"/>
        <a:buFont typeface="Wingdings" pitchFamily="2" charset="2"/>
        <a:buChar char="§"/>
        <a:defRPr sz="1600" kern="1200">
          <a:solidFill>
            <a:schemeClr val="tx1"/>
          </a:solidFill>
          <a:latin typeface="+mn-lt"/>
          <a:ea typeface="+mn-ea"/>
          <a:cs typeface="+mn-cs"/>
        </a:defRPr>
      </a:lvl5pPr>
      <a:lvl6pPr marL="2331720" indent="-274320" algn="l" defTabSz="914400" rtl="0" eaLnBrk="1" latinLnBrk="0" hangingPunct="1">
        <a:lnSpc>
          <a:spcPct val="90000"/>
        </a:lnSpc>
        <a:spcBef>
          <a:spcPts val="600"/>
        </a:spcBef>
        <a:buSzPct val="90000"/>
        <a:buFont typeface="Wingdings" pitchFamily="2" charset="2"/>
        <a:buChar char="§"/>
        <a:defRPr sz="1600" kern="1200">
          <a:solidFill>
            <a:schemeClr val="tx1"/>
          </a:solidFill>
          <a:latin typeface="+mn-lt"/>
          <a:ea typeface="+mn-ea"/>
          <a:cs typeface="+mn-cs"/>
        </a:defRPr>
      </a:lvl6pPr>
      <a:lvl7pPr marL="2743200" indent="-274320" algn="l" defTabSz="914400" rtl="0" eaLnBrk="1" latinLnBrk="0" hangingPunct="1">
        <a:lnSpc>
          <a:spcPct val="90000"/>
        </a:lnSpc>
        <a:spcBef>
          <a:spcPts val="600"/>
        </a:spcBef>
        <a:buSzPct val="90000"/>
        <a:buFont typeface="Wingdings" pitchFamily="2" charset="2"/>
        <a:buChar char="§"/>
        <a:defRPr sz="1600" kern="1200">
          <a:solidFill>
            <a:schemeClr val="tx1"/>
          </a:solidFill>
          <a:latin typeface="+mn-lt"/>
          <a:ea typeface="+mn-ea"/>
          <a:cs typeface="+mn-cs"/>
        </a:defRPr>
      </a:lvl7pPr>
      <a:lvl8pPr marL="3154680" indent="-274320" algn="l" defTabSz="914400" rtl="0" eaLnBrk="1" latinLnBrk="0" hangingPunct="1">
        <a:lnSpc>
          <a:spcPct val="90000"/>
        </a:lnSpc>
        <a:spcBef>
          <a:spcPts val="600"/>
        </a:spcBef>
        <a:buSzPct val="90000"/>
        <a:buFont typeface="Wingdings" pitchFamily="2" charset="2"/>
        <a:buChar char="§"/>
        <a:defRPr sz="1600" kern="1200">
          <a:solidFill>
            <a:schemeClr val="tx1"/>
          </a:solidFill>
          <a:latin typeface="+mn-lt"/>
          <a:ea typeface="+mn-ea"/>
          <a:cs typeface="+mn-cs"/>
        </a:defRPr>
      </a:lvl8pPr>
      <a:lvl9pPr marL="3566160" indent="-274320" algn="l" defTabSz="914400" rtl="0" eaLnBrk="1" latinLnBrk="0" hangingPunct="1">
        <a:lnSpc>
          <a:spcPct val="90000"/>
        </a:lnSpc>
        <a:spcBef>
          <a:spcPts val="600"/>
        </a:spcBef>
        <a:buSzPct val="90000"/>
        <a:buFont typeface="Wingdings" pitchFamily="2" charset="2"/>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l" defTabSz="914400">
              <a:lnSpc>
                <a:spcPct val="80000"/>
              </a:lnSpc>
              <a:spcBef>
                <a:spcPts val="0"/>
              </a:spcBef>
              <a:buNone/>
            </a:pPr>
            <a:r>
              <a:rPr lang="ru-RU" sz="6000" b="0" i="0" dirty="0" smtClean="0">
                <a:solidFill>
                  <a:srgbClr val="652825"/>
                </a:solidFill>
                <a:latin typeface="Corbel"/>
                <a:ea typeface="+mj-ea"/>
                <a:cs typeface="+mj-cs"/>
              </a:rPr>
              <a:t>Попит та пропозиція</a:t>
            </a:r>
            <a:endParaRPr lang="ru-RU" sz="6000" b="0" i="0" dirty="0">
              <a:solidFill>
                <a:srgbClr val="652825"/>
              </a:solidFill>
              <a:latin typeface="Corbel"/>
              <a:ea typeface="+mj-ea"/>
              <a:cs typeface="+mj-cs"/>
            </a:endParaRPr>
          </a:p>
        </p:txBody>
      </p:sp>
      <p:sp>
        <p:nvSpPr>
          <p:cNvPr id="3" name="Подзаголовок 2"/>
          <p:cNvSpPr>
            <a:spLocks noGrp="1"/>
          </p:cNvSpPr>
          <p:nvPr>
            <p:ph type="subTitle" idx="1"/>
          </p:nvPr>
        </p:nvSpPr>
        <p:spPr/>
        <p:txBody>
          <a:bodyPr/>
          <a:lstStyle/>
          <a:p>
            <a:pPr marL="0" indent="0" algn="l">
              <a:spcBef>
                <a:spcPts val="0"/>
              </a:spcBef>
              <a:buNone/>
            </a:pPr>
            <a:r>
              <a:rPr lang="ru-RU" b="0" i="0" dirty="0" smtClean="0">
                <a:solidFill>
                  <a:srgbClr val="652825"/>
                </a:solidFill>
              </a:rPr>
              <a:t>Подзаголовок</a:t>
            </a:r>
          </a:p>
          <a:p>
            <a:pPr marL="0" indent="0" algn="l">
              <a:spcBef>
                <a:spcPts val="0"/>
              </a:spcBef>
              <a:buNone/>
            </a:pPr>
            <a:endParaRPr lang="ru-RU" dirty="0" smtClean="0"/>
          </a:p>
        </p:txBody>
      </p:sp>
      <p:sp>
        <p:nvSpPr>
          <p:cNvPr id="4" name="Прямоугольник 3"/>
          <p:cNvSpPr/>
          <p:nvPr/>
        </p:nvSpPr>
        <p:spPr>
          <a:xfrm>
            <a:off x="7523172" y="5429264"/>
            <a:ext cx="4286280"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600" dirty="0" smtClean="0"/>
              <a:t>Викладач Іванчук Настасія Миколаївна</a:t>
            </a:r>
            <a:endParaRPr lang="ru-RU" sz="1600" dirty="0"/>
          </a:p>
        </p:txBody>
      </p:sp>
    </p:spTree>
    <p:extLst>
      <p:ext uri="{BB962C8B-B14F-4D97-AF65-F5344CB8AC3E}">
        <p14:creationId xmlns:p14="http://schemas.microsoft.com/office/powerpoint/2010/main" xmlns="" val="11617888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557908" y="216024"/>
            <a:ext cx="7560839" cy="620688"/>
          </a:xfrm>
          <a:prstGeom prst="rect">
            <a:avLst/>
          </a:prstGeom>
        </p:spPr>
        <p:txBody>
          <a:bodyPr>
            <a:normAutofit/>
          </a:bodyPr>
          <a:lst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Еластичність пропозиції</a:t>
            </a:r>
            <a:endParaRPr lang="uk-UA" dirty="0"/>
          </a:p>
        </p:txBody>
      </p:sp>
      <p:sp>
        <p:nvSpPr>
          <p:cNvPr id="3" name="TextBox 2"/>
          <p:cNvSpPr txBox="1"/>
          <p:nvPr/>
        </p:nvSpPr>
        <p:spPr>
          <a:xfrm>
            <a:off x="333772" y="980728"/>
            <a:ext cx="11593288" cy="2031325"/>
          </a:xfrm>
          <a:prstGeom prst="rect">
            <a:avLst/>
          </a:prstGeom>
          <a:noFill/>
        </p:spPr>
        <p:txBody>
          <a:bodyPr wrap="square" rtlCol="0">
            <a:spAutoFit/>
          </a:bodyPr>
          <a:lstStyle/>
          <a:p>
            <a:pPr>
              <a:lnSpc>
                <a:spcPct val="90000"/>
              </a:lnSpc>
            </a:pPr>
            <a:r>
              <a:rPr lang="uk-UA" sz="2000" b="1" dirty="0">
                <a:solidFill>
                  <a:schemeClr val="tx2"/>
                </a:solidFill>
              </a:rPr>
              <a:t>Еластичність пропозиції </a:t>
            </a:r>
            <a:r>
              <a:rPr lang="uk-UA" sz="2000" dirty="0">
                <a:solidFill>
                  <a:schemeClr val="tx2"/>
                </a:solidFill>
              </a:rPr>
              <a:t>— показник, що відтворює зміни сукупної пропозиції, які відбуваються у зв'язку зі зростанням цін. У випадку, коли збільшення пропозиції перевершує зростання цін, останнє характеризується як еластичне (еластичність пропозиції більше одиниці — </a:t>
            </a:r>
            <a:r>
              <a:rPr lang="en-US" sz="2000" dirty="0">
                <a:solidFill>
                  <a:schemeClr val="tx2"/>
                </a:solidFill>
              </a:rPr>
              <a:t>E&gt;1). </a:t>
            </a:r>
            <a:r>
              <a:rPr lang="uk-UA" sz="2000" dirty="0">
                <a:solidFill>
                  <a:schemeClr val="tx2"/>
                </a:solidFill>
              </a:rPr>
              <a:t>Якщо приріст пропозиції дорівнює приросту цін, пропозиція називається одиничною, а показник еластичності дорівнює одиниці (</a:t>
            </a:r>
            <a:r>
              <a:rPr lang="en-US" sz="2000" dirty="0">
                <a:solidFill>
                  <a:schemeClr val="tx2"/>
                </a:solidFill>
              </a:rPr>
              <a:t>E=1). </a:t>
            </a:r>
            <a:r>
              <a:rPr lang="uk-UA" sz="2000" dirty="0">
                <a:solidFill>
                  <a:schemeClr val="tx2"/>
                </a:solidFill>
              </a:rPr>
              <a:t>Коли приріст пропозиції менше приросту цін, формується так звана нееластична пропозиція (еластичність пропозиції менше одиниці — </a:t>
            </a:r>
            <a:r>
              <a:rPr lang="en-US" sz="2000" dirty="0">
                <a:solidFill>
                  <a:schemeClr val="tx2"/>
                </a:solidFill>
              </a:rPr>
              <a:t>E&lt;1). </a:t>
            </a:r>
            <a:r>
              <a:rPr lang="uk-UA" sz="2000" dirty="0">
                <a:solidFill>
                  <a:schemeClr val="tx2"/>
                </a:solidFill>
              </a:rPr>
              <a:t>Таким чином, еластичність пропозиції характеризує чутливість (реакція) пропозиції товарів на зміни їхніх цін</a:t>
            </a:r>
            <a:r>
              <a:rPr lang="uk-UA" sz="2000" dirty="0" smtClean="0">
                <a:solidFill>
                  <a:schemeClr val="tx2"/>
                </a:solidFill>
              </a:rPr>
              <a:t>.</a:t>
            </a:r>
            <a:endParaRPr lang="uk-UA" sz="2000" dirty="0">
              <a:solidFill>
                <a:schemeClr val="tx2"/>
              </a:solidFill>
            </a:endParaRPr>
          </a:p>
        </p:txBody>
      </p:sp>
      <p:sp>
        <p:nvSpPr>
          <p:cNvPr id="4" name="TextBox 3"/>
          <p:cNvSpPr txBox="1"/>
          <p:nvPr/>
        </p:nvSpPr>
        <p:spPr>
          <a:xfrm>
            <a:off x="333772" y="3212976"/>
            <a:ext cx="11593288" cy="341632"/>
          </a:xfrm>
          <a:prstGeom prst="rect">
            <a:avLst/>
          </a:prstGeom>
          <a:noFill/>
        </p:spPr>
        <p:txBody>
          <a:bodyPr wrap="square" rtlCol="0">
            <a:spAutoFit/>
          </a:bodyPr>
          <a:lstStyle/>
          <a:p>
            <a:pPr>
              <a:lnSpc>
                <a:spcPct val="90000"/>
              </a:lnSpc>
            </a:pPr>
            <a:r>
              <a:rPr lang="uk-UA" b="1" i="1" dirty="0">
                <a:solidFill>
                  <a:schemeClr val="tx2"/>
                </a:solidFill>
              </a:rPr>
              <a:t>Еластичність пропозиції обчислюється через коефіцієнт еластичності пропозиції за формулою:</a:t>
            </a:r>
          </a:p>
        </p:txBody>
      </p:sp>
      <mc:AlternateContent xmlns:mc="http://schemas.openxmlformats.org/markup-compatibility/2006">
        <mc:Choice xmlns:a14="http://schemas.microsoft.com/office/drawing/2010/main" xmlns="" Requires="a14">
          <p:sp>
            <p:nvSpPr>
              <p:cNvPr id="5" name="TextBox 4"/>
              <p:cNvSpPr txBox="1"/>
              <p:nvPr/>
            </p:nvSpPr>
            <p:spPr>
              <a:xfrm>
                <a:off x="357495" y="3717032"/>
                <a:ext cx="3024336" cy="71468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nSpc>
                    <a:spcPct val="90000"/>
                  </a:lnSpc>
                </a:pPr>
                <a14:m>
                  <m:oMathPara xmlns:m="http://schemas.openxmlformats.org/officeDocument/2006/math">
                    <m:oMathParaPr>
                      <m:jc m:val="centerGroup"/>
                    </m:oMathParaPr>
                    <m:oMath xmlns:m="http://schemas.openxmlformats.org/officeDocument/2006/math">
                      <m:sSub>
                        <m:sSubPr>
                          <m:ctrlPr>
                            <a:rPr lang="uk-UA" sz="2400" i="1" smtClean="0">
                              <a:solidFill>
                                <a:schemeClr val="tx2"/>
                              </a:solidFill>
                              <a:latin typeface="Cambria Math"/>
                            </a:rPr>
                          </m:ctrlPr>
                        </m:sSubPr>
                        <m:e>
                          <m:r>
                            <a:rPr lang="en-US" sz="2400" b="0" i="1" smtClean="0">
                              <a:solidFill>
                                <a:schemeClr val="tx2"/>
                              </a:solidFill>
                              <a:latin typeface="Cambria Math"/>
                            </a:rPr>
                            <m:t>𝐾</m:t>
                          </m:r>
                        </m:e>
                        <m:sub>
                          <m:r>
                            <a:rPr lang="en-US" sz="2400" b="0" i="1" smtClean="0">
                              <a:solidFill>
                                <a:schemeClr val="tx2"/>
                              </a:solidFill>
                              <a:latin typeface="Cambria Math"/>
                            </a:rPr>
                            <m:t>𝑚</m:t>
                          </m:r>
                        </m:sub>
                      </m:sSub>
                      <m:r>
                        <a:rPr lang="en-US" sz="2400" b="0" i="1" smtClean="0">
                          <a:solidFill>
                            <a:schemeClr val="tx2"/>
                          </a:solidFill>
                          <a:latin typeface="Cambria Math"/>
                        </a:rPr>
                        <m:t>=</m:t>
                      </m:r>
                      <m:f>
                        <m:fPr>
                          <m:ctrlPr>
                            <a:rPr lang="en-US" sz="2400" b="0" i="1" smtClean="0">
                              <a:solidFill>
                                <a:schemeClr val="tx2"/>
                              </a:solidFill>
                              <a:latin typeface="Cambria Math"/>
                            </a:rPr>
                          </m:ctrlPr>
                        </m:fPr>
                        <m:num>
                          <m:r>
                            <a:rPr lang="en-US" sz="2400" b="0" i="1" smtClean="0">
                              <a:solidFill>
                                <a:schemeClr val="tx2"/>
                              </a:solidFill>
                              <a:latin typeface="Cambria Math"/>
                            </a:rPr>
                            <m:t>𝐺</m:t>
                          </m:r>
                        </m:num>
                        <m:den>
                          <m:r>
                            <a:rPr lang="en-US" sz="2400" b="0" i="1" smtClean="0">
                              <a:solidFill>
                                <a:schemeClr val="tx2"/>
                              </a:solidFill>
                              <a:latin typeface="Cambria Math"/>
                            </a:rPr>
                            <m:t>𝐹</m:t>
                          </m:r>
                        </m:den>
                      </m:f>
                    </m:oMath>
                  </m:oMathPara>
                </a14:m>
                <a:endParaRPr lang="uk-UA" sz="2400" dirty="0">
                  <a:latin typeface="Candara" pitchFamily="34" charset="0"/>
                </a:endParaRPr>
              </a:p>
            </p:txBody>
          </p:sp>
        </mc:Choice>
        <mc:Fallback>
          <p:sp>
            <p:nvSpPr>
              <p:cNvPr id="5" name="TextBox 4"/>
              <p:cNvSpPr txBox="1">
                <a:spLocks noRot="1" noChangeAspect="1" noMove="1" noResize="1" noEditPoints="1" noAdjustHandles="1" noChangeArrowheads="1" noChangeShapeType="1" noTextEdit="1"/>
              </p:cNvSpPr>
              <p:nvPr/>
            </p:nvSpPr>
            <p:spPr>
              <a:xfrm>
                <a:off x="357495" y="3717032"/>
                <a:ext cx="3024336" cy="714683"/>
              </a:xfrm>
              <a:prstGeom prst="rect">
                <a:avLst/>
              </a:prstGeom>
              <a:blipFill rotWithShape="1">
                <a:blip r:embed="rId2"/>
                <a:stretch>
                  <a:fillRect/>
                </a:stretch>
              </a:blipFill>
            </p:spPr>
            <p:txBody>
              <a:bodyPr/>
              <a:lstStyle/>
              <a:p>
                <a:r>
                  <a:rPr lang="uk-UA">
                    <a:noFill/>
                  </a:rPr>
                  <a:t> </a:t>
                </a:r>
              </a:p>
            </p:txBody>
          </p:sp>
        </mc:Fallback>
      </mc:AlternateContent>
      <p:sp>
        <p:nvSpPr>
          <p:cNvPr id="6" name="Прямоугольник 5"/>
          <p:cNvSpPr/>
          <p:nvPr/>
        </p:nvSpPr>
        <p:spPr>
          <a:xfrm>
            <a:off x="333772" y="4612677"/>
            <a:ext cx="6092825" cy="923330"/>
          </a:xfrm>
          <a:prstGeom prst="rect">
            <a:avLst/>
          </a:prstGeom>
        </p:spPr>
        <p:txBody>
          <a:bodyPr>
            <a:spAutoFit/>
          </a:bodyPr>
          <a:lstStyle/>
          <a:p>
            <a:pPr marL="285750" indent="-285750">
              <a:buFont typeface="Arial" pitchFamily="34" charset="0"/>
              <a:buChar char="•"/>
            </a:pPr>
            <a:r>
              <a:rPr lang="en-US" dirty="0">
                <a:solidFill>
                  <a:schemeClr val="tx2"/>
                </a:solidFill>
              </a:rPr>
              <a:t>K</a:t>
            </a:r>
            <a:r>
              <a:rPr lang="en-US" baseline="-25000" dirty="0">
                <a:solidFill>
                  <a:schemeClr val="tx2"/>
                </a:solidFill>
              </a:rPr>
              <a:t>m</a:t>
            </a:r>
            <a:r>
              <a:rPr lang="en-US" dirty="0">
                <a:solidFill>
                  <a:schemeClr val="tx2"/>
                </a:solidFill>
              </a:rPr>
              <a:t>- </a:t>
            </a:r>
            <a:r>
              <a:rPr lang="uk-UA" dirty="0">
                <a:solidFill>
                  <a:schemeClr val="tx2"/>
                </a:solidFill>
              </a:rPr>
              <a:t>коефіцієнт еластичності пропозиції</a:t>
            </a:r>
          </a:p>
          <a:p>
            <a:pPr marL="285750" indent="-285750">
              <a:buFont typeface="Arial" pitchFamily="34" charset="0"/>
              <a:buChar char="•"/>
            </a:pPr>
            <a:r>
              <a:rPr lang="en-US" dirty="0">
                <a:solidFill>
                  <a:schemeClr val="tx2"/>
                </a:solidFill>
              </a:rPr>
              <a:t>G — </a:t>
            </a:r>
            <a:r>
              <a:rPr lang="uk-UA" dirty="0">
                <a:solidFill>
                  <a:schemeClr val="tx2"/>
                </a:solidFill>
              </a:rPr>
              <a:t>відсоток зміни кількості пропонованого товару</a:t>
            </a:r>
          </a:p>
          <a:p>
            <a:pPr marL="285750" indent="-285750">
              <a:buFont typeface="Arial" pitchFamily="34" charset="0"/>
              <a:buChar char="•"/>
            </a:pPr>
            <a:r>
              <a:rPr lang="en-US" dirty="0">
                <a:solidFill>
                  <a:schemeClr val="tx2"/>
                </a:solidFill>
              </a:rPr>
              <a:t>F — </a:t>
            </a:r>
            <a:r>
              <a:rPr lang="uk-UA" dirty="0">
                <a:solidFill>
                  <a:schemeClr val="tx2"/>
                </a:solidFill>
              </a:rPr>
              <a:t>відсоток зміни ціни</a:t>
            </a:r>
          </a:p>
        </p:txBody>
      </p:sp>
    </p:spTree>
    <p:extLst>
      <p:ext uri="{BB962C8B-B14F-4D97-AF65-F5344CB8AC3E}">
        <p14:creationId xmlns:p14="http://schemas.microsoft.com/office/powerpoint/2010/main" xmlns="" val="345331719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3826" y="260648"/>
            <a:ext cx="11521280" cy="2862322"/>
          </a:xfrm>
          <a:prstGeom prst="rect">
            <a:avLst/>
          </a:prstGeom>
        </p:spPr>
        <p:txBody>
          <a:bodyPr wrap="square">
            <a:spAutoFit/>
          </a:bodyPr>
          <a:lstStyle/>
          <a:p>
            <a:r>
              <a:rPr lang="ru-RU" dirty="0" err="1">
                <a:solidFill>
                  <a:schemeClr val="tx2"/>
                </a:solidFill>
              </a:rPr>
              <a:t>Еластичність</a:t>
            </a:r>
            <a:r>
              <a:rPr lang="ru-RU" dirty="0">
                <a:solidFill>
                  <a:schemeClr val="tx2"/>
                </a:solidFill>
              </a:rPr>
              <a:t> </a:t>
            </a:r>
            <a:r>
              <a:rPr lang="ru-RU" dirty="0" err="1">
                <a:solidFill>
                  <a:schemeClr val="tx2"/>
                </a:solidFill>
              </a:rPr>
              <a:t>пропозиції</a:t>
            </a:r>
            <a:r>
              <a:rPr lang="ru-RU" dirty="0">
                <a:solidFill>
                  <a:schemeClr val="tx2"/>
                </a:solidFill>
              </a:rPr>
              <a:t> </a:t>
            </a:r>
            <a:r>
              <a:rPr lang="ru-RU" dirty="0" err="1">
                <a:solidFill>
                  <a:schemeClr val="tx2"/>
                </a:solidFill>
              </a:rPr>
              <a:t>залежить</a:t>
            </a:r>
            <a:r>
              <a:rPr lang="ru-RU" dirty="0">
                <a:solidFill>
                  <a:schemeClr val="tx2"/>
                </a:solidFill>
              </a:rPr>
              <a:t> </a:t>
            </a:r>
            <a:r>
              <a:rPr lang="ru-RU" dirty="0" err="1">
                <a:solidFill>
                  <a:schemeClr val="tx2"/>
                </a:solidFill>
              </a:rPr>
              <a:t>від</a:t>
            </a:r>
            <a:r>
              <a:rPr lang="ru-RU" dirty="0">
                <a:solidFill>
                  <a:schemeClr val="tx2"/>
                </a:solidFill>
              </a:rPr>
              <a:t> таких </a:t>
            </a:r>
            <a:r>
              <a:rPr lang="ru-RU" dirty="0" err="1">
                <a:solidFill>
                  <a:schemeClr val="tx2"/>
                </a:solidFill>
              </a:rPr>
              <a:t>чинників</a:t>
            </a:r>
            <a:r>
              <a:rPr lang="ru-RU" dirty="0">
                <a:solidFill>
                  <a:schemeClr val="tx2"/>
                </a:solidFill>
              </a:rPr>
              <a:t>, як </a:t>
            </a:r>
            <a:r>
              <a:rPr lang="ru-RU" dirty="0" err="1">
                <a:solidFill>
                  <a:schemeClr val="tx2"/>
                </a:solidFill>
              </a:rPr>
              <a:t>особливість</a:t>
            </a:r>
            <a:r>
              <a:rPr lang="ru-RU" dirty="0">
                <a:solidFill>
                  <a:schemeClr val="tx2"/>
                </a:solidFill>
              </a:rPr>
              <a:t> </a:t>
            </a:r>
            <a:r>
              <a:rPr lang="ru-RU" dirty="0" err="1">
                <a:solidFill>
                  <a:schemeClr val="tx2"/>
                </a:solidFill>
              </a:rPr>
              <a:t>виробничого</a:t>
            </a:r>
            <a:r>
              <a:rPr lang="ru-RU" dirty="0">
                <a:solidFill>
                  <a:schemeClr val="tx2"/>
                </a:solidFill>
              </a:rPr>
              <a:t> </a:t>
            </a:r>
            <a:r>
              <a:rPr lang="ru-RU" dirty="0" err="1">
                <a:solidFill>
                  <a:schemeClr val="tx2"/>
                </a:solidFill>
              </a:rPr>
              <a:t>процесу</a:t>
            </a:r>
            <a:r>
              <a:rPr lang="ru-RU" dirty="0">
                <a:solidFill>
                  <a:schemeClr val="tx2"/>
                </a:solidFill>
              </a:rPr>
              <a:t>, час </a:t>
            </a:r>
            <a:r>
              <a:rPr lang="ru-RU" dirty="0" err="1">
                <a:solidFill>
                  <a:schemeClr val="tx2"/>
                </a:solidFill>
              </a:rPr>
              <a:t>виготовлення</a:t>
            </a:r>
            <a:r>
              <a:rPr lang="ru-RU" dirty="0">
                <a:solidFill>
                  <a:schemeClr val="tx2"/>
                </a:solidFill>
              </a:rPr>
              <a:t> продукту і </a:t>
            </a:r>
            <a:r>
              <a:rPr lang="ru-RU" dirty="0" err="1">
                <a:solidFill>
                  <a:schemeClr val="tx2"/>
                </a:solidFill>
              </a:rPr>
              <a:t>особливість</a:t>
            </a:r>
            <a:r>
              <a:rPr lang="ru-RU" dirty="0">
                <a:solidFill>
                  <a:schemeClr val="tx2"/>
                </a:solidFill>
              </a:rPr>
              <a:t> </a:t>
            </a:r>
            <a:r>
              <a:rPr lang="ru-RU" dirty="0" err="1">
                <a:solidFill>
                  <a:schemeClr val="tx2"/>
                </a:solidFill>
              </a:rPr>
              <a:t>його</a:t>
            </a:r>
            <a:r>
              <a:rPr lang="ru-RU" dirty="0">
                <a:solidFill>
                  <a:schemeClr val="tx2"/>
                </a:solidFill>
              </a:rPr>
              <a:t> до </a:t>
            </a:r>
            <a:r>
              <a:rPr lang="ru-RU" dirty="0" err="1">
                <a:solidFill>
                  <a:schemeClr val="tx2"/>
                </a:solidFill>
              </a:rPr>
              <a:t>тривалого</a:t>
            </a:r>
            <a:r>
              <a:rPr lang="ru-RU" dirty="0">
                <a:solidFill>
                  <a:schemeClr val="tx2"/>
                </a:solidFill>
              </a:rPr>
              <a:t> </a:t>
            </a:r>
            <a:r>
              <a:rPr lang="ru-RU" dirty="0" err="1">
                <a:solidFill>
                  <a:schemeClr val="tx2"/>
                </a:solidFill>
              </a:rPr>
              <a:t>зберігання</a:t>
            </a:r>
            <a:r>
              <a:rPr lang="ru-RU" dirty="0">
                <a:solidFill>
                  <a:schemeClr val="tx2"/>
                </a:solidFill>
              </a:rPr>
              <a:t>. </a:t>
            </a:r>
            <a:r>
              <a:rPr lang="ru-RU" dirty="0" err="1">
                <a:solidFill>
                  <a:schemeClr val="tx2"/>
                </a:solidFill>
              </a:rPr>
              <a:t>Особливості</a:t>
            </a:r>
            <a:r>
              <a:rPr lang="ru-RU" dirty="0">
                <a:solidFill>
                  <a:schemeClr val="tx2"/>
                </a:solidFill>
              </a:rPr>
              <a:t> </a:t>
            </a:r>
            <a:r>
              <a:rPr lang="ru-RU" dirty="0" err="1">
                <a:solidFill>
                  <a:schemeClr val="tx2"/>
                </a:solidFill>
              </a:rPr>
              <a:t>виробничого</a:t>
            </a:r>
            <a:r>
              <a:rPr lang="ru-RU" dirty="0">
                <a:solidFill>
                  <a:schemeClr val="tx2"/>
                </a:solidFill>
              </a:rPr>
              <a:t> </a:t>
            </a:r>
            <a:r>
              <a:rPr lang="ru-RU" dirty="0" err="1">
                <a:solidFill>
                  <a:schemeClr val="tx2"/>
                </a:solidFill>
              </a:rPr>
              <a:t>процесу</a:t>
            </a:r>
            <a:r>
              <a:rPr lang="ru-RU" dirty="0">
                <a:solidFill>
                  <a:schemeClr val="tx2"/>
                </a:solidFill>
              </a:rPr>
              <a:t> </a:t>
            </a:r>
            <a:r>
              <a:rPr lang="ru-RU" dirty="0" err="1">
                <a:solidFill>
                  <a:schemeClr val="tx2"/>
                </a:solidFill>
              </a:rPr>
              <a:t>дозволяють</a:t>
            </a:r>
            <a:r>
              <a:rPr lang="ru-RU" dirty="0">
                <a:solidFill>
                  <a:schemeClr val="tx2"/>
                </a:solidFill>
              </a:rPr>
              <a:t> </a:t>
            </a:r>
            <a:r>
              <a:rPr lang="ru-RU" dirty="0" err="1">
                <a:solidFill>
                  <a:schemeClr val="tx2"/>
                </a:solidFill>
              </a:rPr>
              <a:t>виробникові</a:t>
            </a:r>
            <a:r>
              <a:rPr lang="ru-RU" dirty="0">
                <a:solidFill>
                  <a:schemeClr val="tx2"/>
                </a:solidFill>
              </a:rPr>
              <a:t> </a:t>
            </a:r>
            <a:r>
              <a:rPr lang="ru-RU" dirty="0" err="1">
                <a:solidFill>
                  <a:schemeClr val="tx2"/>
                </a:solidFill>
              </a:rPr>
              <a:t>розширити</a:t>
            </a:r>
            <a:r>
              <a:rPr lang="ru-RU" dirty="0">
                <a:solidFill>
                  <a:schemeClr val="tx2"/>
                </a:solidFill>
              </a:rPr>
              <a:t> </a:t>
            </a:r>
            <a:r>
              <a:rPr lang="ru-RU" dirty="0" err="1">
                <a:solidFill>
                  <a:schemeClr val="tx2"/>
                </a:solidFill>
              </a:rPr>
              <a:t>виробництво</a:t>
            </a:r>
            <a:r>
              <a:rPr lang="ru-RU" dirty="0">
                <a:solidFill>
                  <a:schemeClr val="tx2"/>
                </a:solidFill>
              </a:rPr>
              <a:t> товару при </a:t>
            </a:r>
            <a:r>
              <a:rPr lang="ru-RU" dirty="0" err="1">
                <a:solidFill>
                  <a:schemeClr val="tx2"/>
                </a:solidFill>
              </a:rPr>
              <a:t>підвищенні</a:t>
            </a:r>
            <a:r>
              <a:rPr lang="ru-RU" dirty="0">
                <a:solidFill>
                  <a:schemeClr val="tx2"/>
                </a:solidFill>
              </a:rPr>
              <a:t> ціни, а при </a:t>
            </a:r>
            <a:r>
              <a:rPr lang="ru-RU" dirty="0" err="1">
                <a:solidFill>
                  <a:schemeClr val="tx2"/>
                </a:solidFill>
              </a:rPr>
              <a:t>пониженні</a:t>
            </a:r>
            <a:r>
              <a:rPr lang="ru-RU" dirty="0">
                <a:solidFill>
                  <a:schemeClr val="tx2"/>
                </a:solidFill>
              </a:rPr>
              <a:t> </a:t>
            </a:r>
            <a:r>
              <a:rPr lang="ru-RU" dirty="0" err="1">
                <a:solidFill>
                  <a:schemeClr val="tx2"/>
                </a:solidFill>
              </a:rPr>
              <a:t>його</a:t>
            </a:r>
            <a:r>
              <a:rPr lang="ru-RU" dirty="0">
                <a:solidFill>
                  <a:schemeClr val="tx2"/>
                </a:solidFill>
              </a:rPr>
              <a:t> ціни переходить на </a:t>
            </a:r>
            <a:r>
              <a:rPr lang="ru-RU" dirty="0" err="1">
                <a:solidFill>
                  <a:schemeClr val="tx2"/>
                </a:solidFill>
              </a:rPr>
              <a:t>випуск</a:t>
            </a:r>
            <a:r>
              <a:rPr lang="ru-RU" dirty="0">
                <a:solidFill>
                  <a:schemeClr val="tx2"/>
                </a:solidFill>
              </a:rPr>
              <a:t> </a:t>
            </a:r>
            <a:r>
              <a:rPr lang="ru-RU" dirty="0" err="1">
                <a:solidFill>
                  <a:schemeClr val="tx2"/>
                </a:solidFill>
              </a:rPr>
              <a:t>іншої</a:t>
            </a:r>
            <a:r>
              <a:rPr lang="ru-RU" dirty="0">
                <a:solidFill>
                  <a:schemeClr val="tx2"/>
                </a:solidFill>
              </a:rPr>
              <a:t> </a:t>
            </a:r>
            <a:r>
              <a:rPr lang="ru-RU" dirty="0" err="1">
                <a:solidFill>
                  <a:schemeClr val="tx2"/>
                </a:solidFill>
              </a:rPr>
              <a:t>продукції</a:t>
            </a:r>
            <a:r>
              <a:rPr lang="ru-RU" dirty="0">
                <a:solidFill>
                  <a:schemeClr val="tx2"/>
                </a:solidFill>
              </a:rPr>
              <a:t>. Пропозиція такого товару є </a:t>
            </a:r>
            <a:r>
              <a:rPr lang="ru-RU" dirty="0" err="1">
                <a:solidFill>
                  <a:schemeClr val="tx2"/>
                </a:solidFill>
              </a:rPr>
              <a:t>еластичною</a:t>
            </a:r>
            <a:r>
              <a:rPr lang="ru-RU" dirty="0">
                <a:solidFill>
                  <a:schemeClr val="tx2"/>
                </a:solidFill>
              </a:rPr>
              <a:t>.</a:t>
            </a:r>
          </a:p>
          <a:p>
            <a:endParaRPr lang="ru-RU" dirty="0">
              <a:solidFill>
                <a:schemeClr val="tx2"/>
              </a:solidFill>
            </a:endParaRPr>
          </a:p>
          <a:p>
            <a:r>
              <a:rPr lang="ru-RU" dirty="0" err="1">
                <a:solidFill>
                  <a:schemeClr val="tx2"/>
                </a:solidFill>
              </a:rPr>
              <a:t>Еластичність</a:t>
            </a:r>
            <a:r>
              <a:rPr lang="ru-RU" dirty="0">
                <a:solidFill>
                  <a:schemeClr val="tx2"/>
                </a:solidFill>
              </a:rPr>
              <a:t> </a:t>
            </a:r>
            <a:r>
              <a:rPr lang="ru-RU" dirty="0" err="1">
                <a:solidFill>
                  <a:schemeClr val="tx2"/>
                </a:solidFill>
              </a:rPr>
              <a:t>пропозиції</a:t>
            </a:r>
            <a:r>
              <a:rPr lang="ru-RU" dirty="0">
                <a:solidFill>
                  <a:schemeClr val="tx2"/>
                </a:solidFill>
              </a:rPr>
              <a:t> </a:t>
            </a:r>
            <a:r>
              <a:rPr lang="ru-RU" dirty="0" err="1">
                <a:solidFill>
                  <a:schemeClr val="tx2"/>
                </a:solidFill>
              </a:rPr>
              <a:t>залежить</a:t>
            </a:r>
            <a:r>
              <a:rPr lang="ru-RU" dirty="0">
                <a:solidFill>
                  <a:schemeClr val="tx2"/>
                </a:solidFill>
              </a:rPr>
              <a:t> і </a:t>
            </a:r>
            <a:r>
              <a:rPr lang="ru-RU" dirty="0" err="1">
                <a:solidFill>
                  <a:schemeClr val="tx2"/>
                </a:solidFill>
              </a:rPr>
              <a:t>від</a:t>
            </a:r>
            <a:r>
              <a:rPr lang="ru-RU" dirty="0">
                <a:solidFill>
                  <a:schemeClr val="tx2"/>
                </a:solidFill>
              </a:rPr>
              <a:t> часового </a:t>
            </a:r>
            <a:r>
              <a:rPr lang="ru-RU" dirty="0" err="1">
                <a:solidFill>
                  <a:schemeClr val="tx2"/>
                </a:solidFill>
              </a:rPr>
              <a:t>чинника</a:t>
            </a:r>
            <a:r>
              <a:rPr lang="ru-RU" dirty="0">
                <a:solidFill>
                  <a:schemeClr val="tx2"/>
                </a:solidFill>
              </a:rPr>
              <a:t>, коли </a:t>
            </a:r>
            <a:r>
              <a:rPr lang="ru-RU" dirty="0" err="1">
                <a:solidFill>
                  <a:schemeClr val="tx2"/>
                </a:solidFill>
              </a:rPr>
              <a:t>виробник</a:t>
            </a:r>
            <a:r>
              <a:rPr lang="ru-RU" dirty="0">
                <a:solidFill>
                  <a:schemeClr val="tx2"/>
                </a:solidFill>
              </a:rPr>
              <a:t> не в </a:t>
            </a:r>
            <a:r>
              <a:rPr lang="ru-RU" dirty="0" err="1">
                <a:solidFill>
                  <a:schemeClr val="tx2"/>
                </a:solidFill>
              </a:rPr>
              <a:t>змозі</a:t>
            </a:r>
            <a:r>
              <a:rPr lang="ru-RU" dirty="0">
                <a:solidFill>
                  <a:schemeClr val="tx2"/>
                </a:solidFill>
              </a:rPr>
              <a:t> </a:t>
            </a:r>
            <a:r>
              <a:rPr lang="ru-RU" dirty="0" err="1">
                <a:solidFill>
                  <a:schemeClr val="tx2"/>
                </a:solidFill>
              </a:rPr>
              <a:t>швидко</a:t>
            </a:r>
            <a:r>
              <a:rPr lang="ru-RU" dirty="0">
                <a:solidFill>
                  <a:schemeClr val="tx2"/>
                </a:solidFill>
              </a:rPr>
              <a:t> </a:t>
            </a:r>
            <a:r>
              <a:rPr lang="ru-RU" dirty="0" err="1">
                <a:solidFill>
                  <a:schemeClr val="tx2"/>
                </a:solidFill>
              </a:rPr>
              <a:t>реагувати</a:t>
            </a:r>
            <a:r>
              <a:rPr lang="ru-RU" dirty="0">
                <a:solidFill>
                  <a:schemeClr val="tx2"/>
                </a:solidFill>
              </a:rPr>
              <a:t> на </a:t>
            </a:r>
            <a:r>
              <a:rPr lang="ru-RU" dirty="0" err="1">
                <a:solidFill>
                  <a:schemeClr val="tx2"/>
                </a:solidFill>
              </a:rPr>
              <a:t>зміни</a:t>
            </a:r>
            <a:r>
              <a:rPr lang="ru-RU" dirty="0">
                <a:solidFill>
                  <a:schemeClr val="tx2"/>
                </a:solidFill>
              </a:rPr>
              <a:t> ціни, </a:t>
            </a:r>
            <a:r>
              <a:rPr lang="ru-RU" dirty="0" err="1">
                <a:solidFill>
                  <a:schemeClr val="tx2"/>
                </a:solidFill>
              </a:rPr>
              <a:t>оскільки</a:t>
            </a:r>
            <a:r>
              <a:rPr lang="ru-RU" dirty="0">
                <a:solidFill>
                  <a:schemeClr val="tx2"/>
                </a:solidFill>
              </a:rPr>
              <a:t> для </a:t>
            </a:r>
            <a:r>
              <a:rPr lang="ru-RU" dirty="0" err="1">
                <a:solidFill>
                  <a:schemeClr val="tx2"/>
                </a:solidFill>
              </a:rPr>
              <a:t>додаткового</a:t>
            </a:r>
            <a:r>
              <a:rPr lang="ru-RU" dirty="0">
                <a:solidFill>
                  <a:schemeClr val="tx2"/>
                </a:solidFill>
              </a:rPr>
              <a:t> </a:t>
            </a:r>
            <a:r>
              <a:rPr lang="ru-RU" dirty="0" err="1">
                <a:solidFill>
                  <a:schemeClr val="tx2"/>
                </a:solidFill>
              </a:rPr>
              <a:t>виробництва</a:t>
            </a:r>
            <a:r>
              <a:rPr lang="ru-RU" dirty="0">
                <a:solidFill>
                  <a:schemeClr val="tx2"/>
                </a:solidFill>
              </a:rPr>
              <a:t> товару </a:t>
            </a:r>
            <a:r>
              <a:rPr lang="ru-RU" dirty="0" err="1">
                <a:solidFill>
                  <a:schemeClr val="tx2"/>
                </a:solidFill>
              </a:rPr>
              <a:t>необхідний</a:t>
            </a:r>
            <a:r>
              <a:rPr lang="ru-RU" dirty="0">
                <a:solidFill>
                  <a:schemeClr val="tx2"/>
                </a:solidFill>
              </a:rPr>
              <a:t> </a:t>
            </a:r>
            <a:r>
              <a:rPr lang="ru-RU" dirty="0" err="1">
                <a:solidFill>
                  <a:schemeClr val="tx2"/>
                </a:solidFill>
              </a:rPr>
              <a:t>значний</a:t>
            </a:r>
            <a:r>
              <a:rPr lang="ru-RU" dirty="0">
                <a:solidFill>
                  <a:schemeClr val="tx2"/>
                </a:solidFill>
              </a:rPr>
              <a:t> час. </a:t>
            </a:r>
            <a:r>
              <a:rPr lang="ru-RU" dirty="0" err="1">
                <a:solidFill>
                  <a:schemeClr val="tx2"/>
                </a:solidFill>
              </a:rPr>
              <a:t>Наприклад</a:t>
            </a:r>
            <a:r>
              <a:rPr lang="ru-RU" dirty="0">
                <a:solidFill>
                  <a:schemeClr val="tx2"/>
                </a:solidFill>
              </a:rPr>
              <a:t>, </a:t>
            </a:r>
            <a:r>
              <a:rPr lang="ru-RU" dirty="0" err="1">
                <a:solidFill>
                  <a:schemeClr val="tx2"/>
                </a:solidFill>
              </a:rPr>
              <a:t>збільшити</a:t>
            </a:r>
            <a:r>
              <a:rPr lang="ru-RU" dirty="0">
                <a:solidFill>
                  <a:schemeClr val="tx2"/>
                </a:solidFill>
              </a:rPr>
              <a:t> </a:t>
            </a:r>
            <a:r>
              <a:rPr lang="ru-RU" dirty="0" err="1">
                <a:solidFill>
                  <a:schemeClr val="tx2"/>
                </a:solidFill>
              </a:rPr>
              <a:t>виробництво</a:t>
            </a:r>
            <a:r>
              <a:rPr lang="ru-RU" dirty="0">
                <a:solidFill>
                  <a:schemeClr val="tx2"/>
                </a:solidFill>
              </a:rPr>
              <a:t> </a:t>
            </a:r>
            <a:r>
              <a:rPr lang="ru-RU" dirty="0" err="1">
                <a:solidFill>
                  <a:schemeClr val="tx2"/>
                </a:solidFill>
              </a:rPr>
              <a:t>автомобілів</a:t>
            </a:r>
            <a:r>
              <a:rPr lang="ru-RU" dirty="0">
                <a:solidFill>
                  <a:schemeClr val="tx2"/>
                </a:solidFill>
              </a:rPr>
              <a:t> за </a:t>
            </a:r>
            <a:r>
              <a:rPr lang="ru-RU" dirty="0" err="1">
                <a:solidFill>
                  <a:schemeClr val="tx2"/>
                </a:solidFill>
              </a:rPr>
              <a:t>тиждень</a:t>
            </a:r>
            <a:r>
              <a:rPr lang="ru-RU" dirty="0">
                <a:solidFill>
                  <a:schemeClr val="tx2"/>
                </a:solidFill>
              </a:rPr>
              <a:t> практично </a:t>
            </a:r>
            <a:r>
              <a:rPr lang="ru-RU" dirty="0" err="1">
                <a:solidFill>
                  <a:schemeClr val="tx2"/>
                </a:solidFill>
              </a:rPr>
              <a:t>неможливо</a:t>
            </a:r>
            <a:r>
              <a:rPr lang="ru-RU" dirty="0">
                <a:solidFill>
                  <a:schemeClr val="tx2"/>
                </a:solidFill>
              </a:rPr>
              <a:t>, </a:t>
            </a:r>
            <a:r>
              <a:rPr lang="ru-RU" dirty="0" err="1">
                <a:solidFill>
                  <a:schemeClr val="tx2"/>
                </a:solidFill>
              </a:rPr>
              <a:t>хоча</a:t>
            </a:r>
            <a:r>
              <a:rPr lang="ru-RU" dirty="0">
                <a:solidFill>
                  <a:schemeClr val="tx2"/>
                </a:solidFill>
              </a:rPr>
              <a:t> </a:t>
            </a:r>
            <a:r>
              <a:rPr lang="ru-RU" dirty="0" err="1">
                <a:solidFill>
                  <a:schemeClr val="tx2"/>
                </a:solidFill>
              </a:rPr>
              <a:t>ціна</a:t>
            </a:r>
            <a:r>
              <a:rPr lang="ru-RU" dirty="0">
                <a:solidFill>
                  <a:schemeClr val="tx2"/>
                </a:solidFill>
              </a:rPr>
              <a:t> на них </a:t>
            </a:r>
            <a:r>
              <a:rPr lang="ru-RU" dirty="0" err="1">
                <a:solidFill>
                  <a:schemeClr val="tx2"/>
                </a:solidFill>
              </a:rPr>
              <a:t>може</a:t>
            </a:r>
            <a:r>
              <a:rPr lang="ru-RU" dirty="0">
                <a:solidFill>
                  <a:schemeClr val="tx2"/>
                </a:solidFill>
              </a:rPr>
              <a:t> </a:t>
            </a:r>
            <a:r>
              <a:rPr lang="ru-RU" dirty="0" err="1">
                <a:solidFill>
                  <a:schemeClr val="tx2"/>
                </a:solidFill>
              </a:rPr>
              <a:t>зрости</a:t>
            </a:r>
            <a:r>
              <a:rPr lang="ru-RU" dirty="0">
                <a:solidFill>
                  <a:schemeClr val="tx2"/>
                </a:solidFill>
              </a:rPr>
              <a:t> в </a:t>
            </a:r>
            <a:r>
              <a:rPr lang="ru-RU" dirty="0" err="1">
                <a:solidFill>
                  <a:schemeClr val="tx2"/>
                </a:solidFill>
              </a:rPr>
              <a:t>багато</a:t>
            </a:r>
            <a:r>
              <a:rPr lang="ru-RU" dirty="0">
                <a:solidFill>
                  <a:schemeClr val="tx2"/>
                </a:solidFill>
              </a:rPr>
              <a:t> </a:t>
            </a:r>
            <a:r>
              <a:rPr lang="ru-RU" dirty="0" err="1">
                <a:solidFill>
                  <a:schemeClr val="tx2"/>
                </a:solidFill>
              </a:rPr>
              <a:t>разів</a:t>
            </a:r>
            <a:r>
              <a:rPr lang="ru-RU" dirty="0">
                <a:solidFill>
                  <a:schemeClr val="tx2"/>
                </a:solidFill>
              </a:rPr>
              <a:t>. У таких </a:t>
            </a:r>
            <a:r>
              <a:rPr lang="ru-RU" dirty="0" err="1">
                <a:solidFill>
                  <a:schemeClr val="tx2"/>
                </a:solidFill>
              </a:rPr>
              <a:t>випадках</a:t>
            </a:r>
            <a:r>
              <a:rPr lang="ru-RU" dirty="0">
                <a:solidFill>
                  <a:schemeClr val="tx2"/>
                </a:solidFill>
              </a:rPr>
              <a:t> пропозиція є </a:t>
            </a:r>
            <a:r>
              <a:rPr lang="ru-RU" dirty="0" err="1">
                <a:solidFill>
                  <a:schemeClr val="tx2"/>
                </a:solidFill>
              </a:rPr>
              <a:t>нееластичною</a:t>
            </a:r>
            <a:r>
              <a:rPr lang="ru-RU" dirty="0">
                <a:solidFill>
                  <a:schemeClr val="tx2"/>
                </a:solidFill>
              </a:rPr>
              <a:t>. Для товару, який не </a:t>
            </a:r>
            <a:r>
              <a:rPr lang="ru-RU" dirty="0" err="1">
                <a:solidFill>
                  <a:schemeClr val="tx2"/>
                </a:solidFill>
              </a:rPr>
              <a:t>може</a:t>
            </a:r>
            <a:r>
              <a:rPr lang="ru-RU" dirty="0">
                <a:solidFill>
                  <a:schemeClr val="tx2"/>
                </a:solidFill>
              </a:rPr>
              <a:t> </a:t>
            </a:r>
            <a:r>
              <a:rPr lang="ru-RU" dirty="0" err="1">
                <a:solidFill>
                  <a:schemeClr val="tx2"/>
                </a:solidFill>
              </a:rPr>
              <a:t>зберігається</a:t>
            </a:r>
            <a:r>
              <a:rPr lang="ru-RU" dirty="0">
                <a:solidFill>
                  <a:schemeClr val="tx2"/>
                </a:solidFill>
              </a:rPr>
              <a:t> </a:t>
            </a:r>
            <a:r>
              <a:rPr lang="ru-RU" dirty="0" err="1">
                <a:solidFill>
                  <a:schemeClr val="tx2"/>
                </a:solidFill>
              </a:rPr>
              <a:t>тривалий</a:t>
            </a:r>
            <a:r>
              <a:rPr lang="ru-RU" dirty="0">
                <a:solidFill>
                  <a:schemeClr val="tx2"/>
                </a:solidFill>
              </a:rPr>
              <a:t> час (</a:t>
            </a:r>
            <a:r>
              <a:rPr lang="ru-RU" dirty="0" err="1">
                <a:solidFill>
                  <a:schemeClr val="tx2"/>
                </a:solidFill>
              </a:rPr>
              <a:t>наприклад</a:t>
            </a:r>
            <a:r>
              <a:rPr lang="ru-RU" dirty="0">
                <a:solidFill>
                  <a:schemeClr val="tx2"/>
                </a:solidFill>
              </a:rPr>
              <a:t>, </a:t>
            </a:r>
            <a:r>
              <a:rPr lang="ru-RU" dirty="0" err="1">
                <a:solidFill>
                  <a:schemeClr val="tx2"/>
                </a:solidFill>
              </a:rPr>
              <a:t>продукти</a:t>
            </a:r>
            <a:r>
              <a:rPr lang="ru-RU" dirty="0">
                <a:solidFill>
                  <a:schemeClr val="tx2"/>
                </a:solidFill>
              </a:rPr>
              <a:t>, </a:t>
            </a:r>
            <a:r>
              <a:rPr lang="ru-RU" dirty="0" err="1">
                <a:solidFill>
                  <a:schemeClr val="tx2"/>
                </a:solidFill>
              </a:rPr>
              <a:t>що</a:t>
            </a:r>
            <a:r>
              <a:rPr lang="ru-RU" dirty="0">
                <a:solidFill>
                  <a:schemeClr val="tx2"/>
                </a:solidFill>
              </a:rPr>
              <a:t> </a:t>
            </a:r>
            <a:r>
              <a:rPr lang="ru-RU" dirty="0" err="1">
                <a:solidFill>
                  <a:schemeClr val="tx2"/>
                </a:solidFill>
              </a:rPr>
              <a:t>швидко</a:t>
            </a:r>
            <a:r>
              <a:rPr lang="ru-RU" dirty="0">
                <a:solidFill>
                  <a:schemeClr val="tx2"/>
                </a:solidFill>
              </a:rPr>
              <a:t> </a:t>
            </a:r>
            <a:r>
              <a:rPr lang="ru-RU" dirty="0" err="1">
                <a:solidFill>
                  <a:schemeClr val="tx2"/>
                </a:solidFill>
              </a:rPr>
              <a:t>псуються</a:t>
            </a:r>
            <a:r>
              <a:rPr lang="ru-RU" dirty="0">
                <a:solidFill>
                  <a:schemeClr val="tx2"/>
                </a:solidFill>
              </a:rPr>
              <a:t>), </a:t>
            </a:r>
            <a:r>
              <a:rPr lang="ru-RU" dirty="0" err="1">
                <a:solidFill>
                  <a:schemeClr val="tx2"/>
                </a:solidFill>
              </a:rPr>
              <a:t>еластичність</a:t>
            </a:r>
            <a:r>
              <a:rPr lang="ru-RU" dirty="0">
                <a:solidFill>
                  <a:schemeClr val="tx2"/>
                </a:solidFill>
              </a:rPr>
              <a:t> </a:t>
            </a:r>
            <a:r>
              <a:rPr lang="ru-RU" dirty="0" err="1">
                <a:solidFill>
                  <a:schemeClr val="tx2"/>
                </a:solidFill>
              </a:rPr>
              <a:t>пропозиції</a:t>
            </a:r>
            <a:r>
              <a:rPr lang="ru-RU" dirty="0">
                <a:solidFill>
                  <a:schemeClr val="tx2"/>
                </a:solidFill>
              </a:rPr>
              <a:t> буде </a:t>
            </a:r>
            <a:r>
              <a:rPr lang="ru-RU" dirty="0" err="1">
                <a:solidFill>
                  <a:schemeClr val="tx2"/>
                </a:solidFill>
              </a:rPr>
              <a:t>низькою</a:t>
            </a:r>
            <a:r>
              <a:rPr lang="ru-RU" dirty="0">
                <a:solidFill>
                  <a:schemeClr val="tx2"/>
                </a:solidFill>
              </a:rPr>
              <a:t>.</a:t>
            </a:r>
            <a:endParaRPr lang="uk-UA" dirty="0">
              <a:solidFill>
                <a:schemeClr val="tx2"/>
              </a:solidFill>
            </a:endParaRPr>
          </a:p>
        </p:txBody>
      </p:sp>
      <p:sp>
        <p:nvSpPr>
          <p:cNvPr id="3" name="Прямоугольник 2"/>
          <p:cNvSpPr/>
          <p:nvPr/>
        </p:nvSpPr>
        <p:spPr>
          <a:xfrm>
            <a:off x="303826" y="3212976"/>
            <a:ext cx="7806810" cy="369332"/>
          </a:xfrm>
          <a:prstGeom prst="rect">
            <a:avLst/>
          </a:prstGeom>
        </p:spPr>
        <p:txBody>
          <a:bodyPr wrap="square">
            <a:spAutoFit/>
          </a:bodyPr>
          <a:lstStyle/>
          <a:p>
            <a:r>
              <a:rPr lang="ru-RU" b="1" i="1" dirty="0" err="1">
                <a:solidFill>
                  <a:schemeClr val="tx2"/>
                </a:solidFill>
              </a:rPr>
              <a:t>Багато</a:t>
            </a:r>
            <a:r>
              <a:rPr lang="ru-RU" b="1" i="1" dirty="0">
                <a:solidFill>
                  <a:schemeClr val="tx2"/>
                </a:solidFill>
              </a:rPr>
              <a:t> </a:t>
            </a:r>
            <a:r>
              <a:rPr lang="ru-RU" b="1" i="1" dirty="0" err="1">
                <a:solidFill>
                  <a:schemeClr val="tx2"/>
                </a:solidFill>
              </a:rPr>
              <a:t>економістів</a:t>
            </a:r>
            <a:r>
              <a:rPr lang="ru-RU" b="1" i="1" dirty="0">
                <a:solidFill>
                  <a:schemeClr val="tx2"/>
                </a:solidFill>
              </a:rPr>
              <a:t> </a:t>
            </a:r>
            <a:r>
              <a:rPr lang="ru-RU" b="1" i="1" dirty="0" err="1">
                <a:solidFill>
                  <a:schemeClr val="tx2"/>
                </a:solidFill>
              </a:rPr>
              <a:t>виділяють</a:t>
            </a:r>
            <a:r>
              <a:rPr lang="ru-RU" b="1" i="1" dirty="0">
                <a:solidFill>
                  <a:schemeClr val="tx2"/>
                </a:solidFill>
              </a:rPr>
              <a:t> </a:t>
            </a:r>
            <a:r>
              <a:rPr lang="ru-RU" b="1" i="1" dirty="0" err="1">
                <a:solidFill>
                  <a:schemeClr val="tx2"/>
                </a:solidFill>
              </a:rPr>
              <a:t>такі</a:t>
            </a:r>
            <a:r>
              <a:rPr lang="ru-RU" b="1" i="1" dirty="0">
                <a:solidFill>
                  <a:schemeClr val="tx2"/>
                </a:solidFill>
              </a:rPr>
              <a:t> </a:t>
            </a:r>
            <a:r>
              <a:rPr lang="ru-RU" b="1" i="1" dirty="0" err="1">
                <a:solidFill>
                  <a:schemeClr val="tx2"/>
                </a:solidFill>
              </a:rPr>
              <a:t>фактори</a:t>
            </a:r>
            <a:r>
              <a:rPr lang="ru-RU" b="1" i="1" dirty="0">
                <a:solidFill>
                  <a:schemeClr val="tx2"/>
                </a:solidFill>
              </a:rPr>
              <a:t>, </a:t>
            </a:r>
            <a:r>
              <a:rPr lang="ru-RU" b="1" i="1" dirty="0" err="1">
                <a:solidFill>
                  <a:schemeClr val="tx2"/>
                </a:solidFill>
              </a:rPr>
              <a:t>що</a:t>
            </a:r>
            <a:r>
              <a:rPr lang="ru-RU" b="1" i="1" dirty="0">
                <a:solidFill>
                  <a:schemeClr val="tx2"/>
                </a:solidFill>
              </a:rPr>
              <a:t> </a:t>
            </a:r>
            <a:r>
              <a:rPr lang="ru-RU" b="1" i="1" dirty="0" err="1">
                <a:solidFill>
                  <a:schemeClr val="tx2"/>
                </a:solidFill>
              </a:rPr>
              <a:t>змінюють</a:t>
            </a:r>
            <a:r>
              <a:rPr lang="ru-RU" b="1" i="1" dirty="0">
                <a:solidFill>
                  <a:schemeClr val="tx2"/>
                </a:solidFill>
              </a:rPr>
              <a:t> </a:t>
            </a:r>
            <a:r>
              <a:rPr lang="ru-RU" b="1" i="1" dirty="0" err="1">
                <a:solidFill>
                  <a:schemeClr val="tx2"/>
                </a:solidFill>
              </a:rPr>
              <a:t>пропозицію</a:t>
            </a:r>
            <a:r>
              <a:rPr lang="ru-RU" b="1" i="1" dirty="0">
                <a:solidFill>
                  <a:schemeClr val="tx2"/>
                </a:solidFill>
              </a:rPr>
              <a:t>:</a:t>
            </a:r>
            <a:endParaRPr lang="uk-UA" b="1" i="1" dirty="0">
              <a:solidFill>
                <a:schemeClr val="tx2"/>
              </a:solidFill>
            </a:endParaRPr>
          </a:p>
        </p:txBody>
      </p:sp>
      <p:sp>
        <p:nvSpPr>
          <p:cNvPr id="4" name="Прямоугольник 3"/>
          <p:cNvSpPr/>
          <p:nvPr/>
        </p:nvSpPr>
        <p:spPr>
          <a:xfrm>
            <a:off x="303826" y="3763236"/>
            <a:ext cx="11521280" cy="2862322"/>
          </a:xfrm>
          <a:prstGeom prst="rect">
            <a:avLst/>
          </a:prstGeom>
        </p:spPr>
        <p:txBody>
          <a:bodyPr wrap="square">
            <a:spAutoFit/>
          </a:bodyPr>
          <a:lstStyle/>
          <a:p>
            <a:pPr marL="285750" indent="-285750">
              <a:buFont typeface="Arial" pitchFamily="34" charset="0"/>
              <a:buChar char="•"/>
            </a:pPr>
            <a:r>
              <a:rPr lang="uk-UA" dirty="0">
                <a:solidFill>
                  <a:schemeClr val="tx2"/>
                </a:solidFill>
              </a:rPr>
              <a:t>Зміни в собівартості виробництва за рахунок цін на ресурси, зміни податків і дотацій, досягнень науки і техніки, нових технологій. Зниження собівартості дозволяє виробникові доставити на ринок більше товарів. Зростання собівартості призводить до протилежного результату — пропозиція знижується.</a:t>
            </a:r>
          </a:p>
          <a:p>
            <a:pPr marL="285750" indent="-285750">
              <a:buFont typeface="Arial" pitchFamily="34" charset="0"/>
              <a:buChar char="•"/>
            </a:pPr>
            <a:r>
              <a:rPr lang="uk-UA" dirty="0">
                <a:solidFill>
                  <a:schemeClr val="tx2"/>
                </a:solidFill>
              </a:rPr>
              <a:t>Зміни цін на інші товари, зокрема на товари субститути.</a:t>
            </a:r>
          </a:p>
          <a:p>
            <a:pPr marL="285750" indent="-285750">
              <a:buFont typeface="Arial" pitchFamily="34" charset="0"/>
              <a:buChar char="•"/>
            </a:pPr>
            <a:r>
              <a:rPr lang="uk-UA" dirty="0">
                <a:solidFill>
                  <a:schemeClr val="tx2"/>
                </a:solidFill>
              </a:rPr>
              <a:t>Індивідуальні смаки споживачів.</a:t>
            </a:r>
          </a:p>
          <a:p>
            <a:pPr marL="285750" indent="-285750">
              <a:buFont typeface="Arial" pitchFamily="34" charset="0"/>
              <a:buChar char="•"/>
            </a:pPr>
            <a:r>
              <a:rPr lang="uk-UA" dirty="0">
                <a:solidFill>
                  <a:schemeClr val="tx2"/>
                </a:solidFill>
              </a:rPr>
              <a:t>Перспективні очікування виробників. При прогнозах щодо зростання цін в майбутньому виробники можуть скоротити пропозицію, щоб незабаром продати товар за вищою ціною, і навпаки, очікування падіння цін змушує виробників позбавитись товару якнайскоріше, щоб не зазнати збитків в майбутньому.</a:t>
            </a:r>
          </a:p>
          <a:p>
            <a:pPr marL="285750" indent="-285750">
              <a:buFont typeface="Arial" pitchFamily="34" charset="0"/>
              <a:buChar char="•"/>
            </a:pPr>
            <a:r>
              <a:rPr lang="uk-UA" dirty="0">
                <a:solidFill>
                  <a:schemeClr val="tx2"/>
                </a:solidFill>
              </a:rPr>
              <a:t>Кількість товаровиробників безпосередньо впливає на пропозицію, оскільки чим більше постачальників товарів, тим вище пропозиція і навпаки, при зменшенні числа виробників різко скорочується пропозиція.</a:t>
            </a:r>
          </a:p>
        </p:txBody>
      </p:sp>
    </p:spTree>
    <p:extLst>
      <p:ext uri="{BB962C8B-B14F-4D97-AF65-F5344CB8AC3E}">
        <p14:creationId xmlns:p14="http://schemas.microsoft.com/office/powerpoint/2010/main" xmlns="" val="62398527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557908" y="216024"/>
            <a:ext cx="7560839" cy="620688"/>
          </a:xfrm>
          <a:prstGeom prst="rect">
            <a:avLst/>
          </a:prstGeom>
        </p:spPr>
        <p:txBody>
          <a:bodyPr>
            <a:normAutofit/>
          </a:bodyPr>
          <a:lst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Крива пропозиції</a:t>
            </a:r>
            <a:endParaRPr lang="uk-UA" dirty="0"/>
          </a:p>
        </p:txBody>
      </p:sp>
      <p:sp>
        <p:nvSpPr>
          <p:cNvPr id="3" name="Прямоугольник 2"/>
          <p:cNvSpPr/>
          <p:nvPr/>
        </p:nvSpPr>
        <p:spPr>
          <a:xfrm>
            <a:off x="333772" y="889844"/>
            <a:ext cx="11593288" cy="2585323"/>
          </a:xfrm>
          <a:prstGeom prst="rect">
            <a:avLst/>
          </a:prstGeom>
        </p:spPr>
        <p:txBody>
          <a:bodyPr wrap="square">
            <a:spAutoFit/>
          </a:bodyPr>
          <a:lstStyle/>
          <a:p>
            <a:r>
              <a:rPr lang="uk-UA" b="1" i="1" dirty="0">
                <a:solidFill>
                  <a:schemeClr val="tx2"/>
                </a:solidFill>
              </a:rPr>
              <a:t>Графік пропозиції (крива пропозиції) </a:t>
            </a:r>
            <a:r>
              <a:rPr lang="uk-UA" dirty="0">
                <a:solidFill>
                  <a:schemeClr val="tx2"/>
                </a:solidFill>
              </a:rPr>
              <a:t>показує співвідношення між ринковими цінами і кількістю товарів, які виробники бажають запропонувати.</a:t>
            </a:r>
          </a:p>
          <a:p>
            <a:r>
              <a:rPr lang="uk-UA" dirty="0" smtClean="0">
                <a:solidFill>
                  <a:schemeClr val="tx2"/>
                </a:solidFill>
              </a:rPr>
              <a:t>Основний </a:t>
            </a:r>
            <a:r>
              <a:rPr lang="uk-UA" dirty="0">
                <a:solidFill>
                  <a:schemeClr val="tx2"/>
                </a:solidFill>
              </a:rPr>
              <a:t>чинник, що впливає на рух кривої пропозиції — це витрати виробництва. Як відомо товари, виготовляються фірмами заради прибутку. Наприклад, фірми вирощують пшеницю. Вони вирощують пшениці більше, тому що в цей час вигідніше продати пшеницю, ніж іншу культуру. І навпаки.</a:t>
            </a:r>
          </a:p>
          <a:p>
            <a:r>
              <a:rPr lang="uk-UA" dirty="0" smtClean="0">
                <a:solidFill>
                  <a:schemeClr val="tx2"/>
                </a:solidFill>
              </a:rPr>
              <a:t>Основний </a:t>
            </a:r>
            <a:r>
              <a:rPr lang="uk-UA" dirty="0">
                <a:solidFill>
                  <a:schemeClr val="tx2"/>
                </a:solidFill>
              </a:rPr>
              <a:t>чинник, що впливає на рух кривої пропозиції — це технічний прогрес. Новий посівний матеріал, більш ефективніший трактор, краща комп'ютерна програма сівозміни — все це дозволяє фермерові понизити витрати виробництва і змінити пропозицію свого товару. Виробничі витрати — ключовий елемент довготривалої дії на «криву пропозиції».</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150196" y="3272631"/>
            <a:ext cx="2952328" cy="2770646"/>
          </a:xfrm>
          <a:prstGeom prst="rect">
            <a:avLst/>
          </a:prstGeom>
        </p:spPr>
      </p:pic>
      <p:sp>
        <p:nvSpPr>
          <p:cNvPr id="5" name="TextBox 4"/>
          <p:cNvSpPr txBox="1"/>
          <p:nvPr/>
        </p:nvSpPr>
        <p:spPr>
          <a:xfrm>
            <a:off x="4150196" y="6043277"/>
            <a:ext cx="2952328" cy="5355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nSpc>
                <a:spcPct val="90000"/>
              </a:lnSpc>
            </a:pPr>
            <a:r>
              <a:rPr lang="ru-RU" sz="1600" dirty="0">
                <a:solidFill>
                  <a:schemeClr val="tx2"/>
                </a:solidFill>
              </a:rPr>
              <a:t>Крива </a:t>
            </a:r>
            <a:r>
              <a:rPr lang="ru-RU" sz="1600" dirty="0" err="1">
                <a:solidFill>
                  <a:schemeClr val="tx2"/>
                </a:solidFill>
              </a:rPr>
              <a:t>пропозиції</a:t>
            </a:r>
            <a:r>
              <a:rPr lang="ru-RU" sz="1600" dirty="0">
                <a:solidFill>
                  <a:schemeClr val="tx2"/>
                </a:solidFill>
              </a:rPr>
              <a:t>. Р — </a:t>
            </a:r>
            <a:r>
              <a:rPr lang="ru-RU" sz="1600" dirty="0" err="1">
                <a:solidFill>
                  <a:schemeClr val="tx2"/>
                </a:solidFill>
              </a:rPr>
              <a:t>це</a:t>
            </a:r>
            <a:r>
              <a:rPr lang="ru-RU" sz="1600" dirty="0">
                <a:solidFill>
                  <a:schemeClr val="tx2"/>
                </a:solidFill>
              </a:rPr>
              <a:t> </a:t>
            </a:r>
            <a:r>
              <a:rPr lang="ru-RU" sz="1600" dirty="0" err="1">
                <a:solidFill>
                  <a:schemeClr val="tx2"/>
                </a:solidFill>
              </a:rPr>
              <a:t>ціна</a:t>
            </a:r>
            <a:r>
              <a:rPr lang="ru-RU" sz="1600" dirty="0">
                <a:solidFill>
                  <a:schemeClr val="tx2"/>
                </a:solidFill>
              </a:rPr>
              <a:t>, Q — кількість </a:t>
            </a:r>
            <a:r>
              <a:rPr lang="ru-RU" sz="1600" dirty="0" err="1">
                <a:solidFill>
                  <a:schemeClr val="tx2"/>
                </a:solidFill>
              </a:rPr>
              <a:t>пропозиції</a:t>
            </a:r>
            <a:r>
              <a:rPr lang="ru-RU" sz="1600" dirty="0">
                <a:solidFill>
                  <a:schemeClr val="tx2"/>
                </a:solidFill>
              </a:rPr>
              <a:t>.</a:t>
            </a:r>
            <a:endParaRPr lang="uk-UA" sz="1600" dirty="0">
              <a:solidFill>
                <a:schemeClr val="tx2"/>
              </a:solidFill>
            </a:endParaRPr>
          </a:p>
        </p:txBody>
      </p:sp>
    </p:spTree>
    <p:extLst>
      <p:ext uri="{BB962C8B-B14F-4D97-AF65-F5344CB8AC3E}">
        <p14:creationId xmlns:p14="http://schemas.microsoft.com/office/powerpoint/2010/main" xmlns="" val="15321625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557908" y="216024"/>
            <a:ext cx="7560839" cy="620688"/>
          </a:xfrm>
          <a:prstGeom prst="rect">
            <a:avLst/>
          </a:prstGeom>
        </p:spPr>
        <p:txBody>
          <a:bodyPr>
            <a:normAutofit/>
          </a:bodyPr>
          <a:lst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Ціна та поведінка ринку</a:t>
            </a:r>
            <a:endParaRPr lang="uk-UA" dirty="0"/>
          </a:p>
        </p:txBody>
      </p:sp>
      <p:pic>
        <p:nvPicPr>
          <p:cNvPr id="3" name="Рисунок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557908" y="869148"/>
            <a:ext cx="5314572" cy="5373216"/>
          </a:xfrm>
          <a:prstGeom prst="rect">
            <a:avLst/>
          </a:prstGeom>
        </p:spPr>
      </p:pic>
      <p:sp>
        <p:nvSpPr>
          <p:cNvPr id="4" name="TextBox 3"/>
          <p:cNvSpPr txBox="1"/>
          <p:nvPr/>
        </p:nvSpPr>
        <p:spPr>
          <a:xfrm>
            <a:off x="1557908" y="6309320"/>
            <a:ext cx="5314572" cy="424732"/>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nSpc>
                <a:spcPct val="90000"/>
              </a:lnSpc>
            </a:pPr>
            <a:r>
              <a:rPr lang="uk-UA" sz="2400" dirty="0" smtClean="0"/>
              <a:t>Рівноважна ціна</a:t>
            </a:r>
            <a:endParaRPr lang="uk-UA" sz="2400" dirty="0"/>
          </a:p>
        </p:txBody>
      </p:sp>
    </p:spTree>
    <p:extLst>
      <p:ext uri="{BB962C8B-B14F-4D97-AF65-F5344CB8AC3E}">
        <p14:creationId xmlns:p14="http://schemas.microsoft.com/office/powerpoint/2010/main" xmlns="" val="150924794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7702" y="260648"/>
            <a:ext cx="11665296" cy="3693319"/>
          </a:xfrm>
          <a:prstGeom prst="rect">
            <a:avLst/>
          </a:prstGeom>
        </p:spPr>
        <p:txBody>
          <a:bodyPr wrap="square">
            <a:spAutoFit/>
          </a:bodyPr>
          <a:lstStyle/>
          <a:p>
            <a:r>
              <a:rPr lang="uk-UA" dirty="0">
                <a:solidFill>
                  <a:schemeClr val="tx2"/>
                </a:solidFill>
              </a:rPr>
              <a:t>Конкретні параметри операцій залежать не тільки від співвідношення сил суб'єктів даного ринку, але і від багатьох інших чинників, наприклад, від рівня інформованості учасників або ступені </a:t>
            </a:r>
            <a:r>
              <a:rPr lang="uk-UA" dirty="0" err="1">
                <a:solidFill>
                  <a:schemeClr val="tx2"/>
                </a:solidFill>
              </a:rPr>
              <a:t>залученості</a:t>
            </a:r>
            <a:r>
              <a:rPr lang="uk-UA" dirty="0">
                <a:solidFill>
                  <a:schemeClr val="tx2"/>
                </a:solidFill>
              </a:rPr>
              <a:t> в ринкові відносини (у адміністративній економіці СРСР багато підприємств були парадоксально зацікавленими у високих витратах на закупівлю сировини і комплектуючих виробів, що збільшують у свою чергу їхні звітні валові показники).</a:t>
            </a:r>
          </a:p>
          <a:p>
            <a:r>
              <a:rPr lang="uk-UA" dirty="0" smtClean="0">
                <a:solidFill>
                  <a:schemeClr val="tx2"/>
                </a:solidFill>
              </a:rPr>
              <a:t>Такі </a:t>
            </a:r>
            <a:r>
              <a:rPr lang="uk-UA" dirty="0">
                <a:solidFill>
                  <a:schemeClr val="tx2"/>
                </a:solidFill>
              </a:rPr>
              <a:t>ситуації типові для ринків країн з перехідною економікою, або відчутною ринковою владою, що дозволяє проводити дискримінацію покупця. Збіг цін і об'ємів попиту і пропозиції, що досягається при цьому, навряд чи можна назвати стійким, оскільки принаймні в однієї з сторін операції тут в наявності стимул змінити положення, що утворилося.</a:t>
            </a:r>
          </a:p>
          <a:p>
            <a:r>
              <a:rPr lang="uk-UA" dirty="0" smtClean="0">
                <a:solidFill>
                  <a:schemeClr val="tx2"/>
                </a:solidFill>
              </a:rPr>
              <a:t>Такий </a:t>
            </a:r>
            <a:r>
              <a:rPr lang="uk-UA" dirty="0">
                <a:solidFill>
                  <a:schemeClr val="tx2"/>
                </a:solidFill>
              </a:rPr>
              <a:t>стан ринку можливий коли його кон'юнктура характеризується на графіці точкою Е (рівновага), що лежить на перетині кривих попиту і пропозиції. Тоді при даній кількості товару </a:t>
            </a:r>
            <a:r>
              <a:rPr lang="en-US" dirty="0">
                <a:solidFill>
                  <a:schemeClr val="tx2"/>
                </a:solidFill>
              </a:rPr>
              <a:t>Q* </a:t>
            </a:r>
            <a:r>
              <a:rPr lang="uk-UA" dirty="0">
                <a:solidFill>
                  <a:schemeClr val="tx2"/>
                </a:solidFill>
              </a:rPr>
              <a:t>максимальна ціна, за якої можуть собі дозволити придбати його покупці (ціна попиту </a:t>
            </a:r>
            <a:r>
              <a:rPr lang="en-US" dirty="0">
                <a:solidFill>
                  <a:schemeClr val="tx2"/>
                </a:solidFill>
              </a:rPr>
              <a:t>PD), </a:t>
            </a:r>
            <a:r>
              <a:rPr lang="uk-UA" dirty="0">
                <a:solidFill>
                  <a:schemeClr val="tx2"/>
                </a:solidFill>
              </a:rPr>
              <a:t>збіжиться з ціною, мінімально прийнятною для продавців (ціна пропозиції </a:t>
            </a:r>
            <a:r>
              <a:rPr lang="en-US" dirty="0">
                <a:solidFill>
                  <a:schemeClr val="tx2"/>
                </a:solidFill>
              </a:rPr>
              <a:t>PS), </a:t>
            </a:r>
            <a:r>
              <a:rPr lang="uk-UA" dirty="0">
                <a:solidFill>
                  <a:schemeClr val="tx2"/>
                </a:solidFill>
              </a:rPr>
              <a:t>що і означатиме встановлення на даному ринку єдиної стійкої рівноважної ціни </a:t>
            </a:r>
            <a:r>
              <a:rPr lang="en-US" dirty="0">
                <a:solidFill>
                  <a:schemeClr val="tx2"/>
                </a:solidFill>
              </a:rPr>
              <a:t>P*, </a:t>
            </a:r>
            <a:r>
              <a:rPr lang="uk-UA" dirty="0">
                <a:solidFill>
                  <a:schemeClr val="tx2"/>
                </a:solidFill>
              </a:rPr>
              <a:t>за якої і продаватиметься й купуватиметься рівноважна кількість товару </a:t>
            </a:r>
            <a:r>
              <a:rPr lang="en-US" dirty="0">
                <a:solidFill>
                  <a:schemeClr val="tx2"/>
                </a:solidFill>
              </a:rPr>
              <a:t>Q*.</a:t>
            </a:r>
            <a:endParaRPr lang="uk-UA" dirty="0">
              <a:solidFill>
                <a:schemeClr val="tx2"/>
              </a:solidFill>
            </a:endParaRPr>
          </a:p>
        </p:txBody>
      </p:sp>
      <p:sp>
        <p:nvSpPr>
          <p:cNvPr id="3" name="Прямоугольник 2"/>
          <p:cNvSpPr/>
          <p:nvPr/>
        </p:nvSpPr>
        <p:spPr>
          <a:xfrm>
            <a:off x="246717" y="3948467"/>
            <a:ext cx="11176287" cy="369332"/>
          </a:xfrm>
          <a:prstGeom prst="rect">
            <a:avLst/>
          </a:prstGeom>
        </p:spPr>
        <p:txBody>
          <a:bodyPr wrap="square">
            <a:spAutoFit/>
          </a:bodyPr>
          <a:lstStyle/>
          <a:p>
            <a:r>
              <a:rPr lang="ru-RU" b="1" i="1" dirty="0">
                <a:solidFill>
                  <a:schemeClr val="tx2"/>
                </a:solidFill>
              </a:rPr>
              <a:t>У </a:t>
            </a:r>
            <a:r>
              <a:rPr lang="ru-RU" b="1" i="1" dirty="0" err="1">
                <a:solidFill>
                  <a:schemeClr val="tx2"/>
                </a:solidFill>
              </a:rPr>
              <a:t>аналітичному</a:t>
            </a:r>
            <a:r>
              <a:rPr lang="ru-RU" b="1" i="1" dirty="0">
                <a:solidFill>
                  <a:schemeClr val="tx2"/>
                </a:solidFill>
              </a:rPr>
              <a:t> </a:t>
            </a:r>
            <a:r>
              <a:rPr lang="ru-RU" b="1" i="1" dirty="0" err="1">
                <a:solidFill>
                  <a:schemeClr val="tx2"/>
                </a:solidFill>
              </a:rPr>
              <a:t>вигляді</a:t>
            </a:r>
            <a:r>
              <a:rPr lang="ru-RU" b="1" i="1" dirty="0">
                <a:solidFill>
                  <a:schemeClr val="tx2"/>
                </a:solidFill>
              </a:rPr>
              <a:t>, </a:t>
            </a:r>
            <a:r>
              <a:rPr lang="ru-RU" b="1" i="1" dirty="0" err="1">
                <a:solidFill>
                  <a:schemeClr val="tx2"/>
                </a:solidFill>
              </a:rPr>
              <a:t>використовуючи</a:t>
            </a:r>
            <a:r>
              <a:rPr lang="ru-RU" b="1" i="1" dirty="0">
                <a:solidFill>
                  <a:schemeClr val="tx2"/>
                </a:solidFill>
              </a:rPr>
              <a:t> </a:t>
            </a:r>
            <a:r>
              <a:rPr lang="ru-RU" b="1" i="1" dirty="0" err="1">
                <a:solidFill>
                  <a:schemeClr val="tx2"/>
                </a:solidFill>
              </a:rPr>
              <a:t>зворотні</a:t>
            </a:r>
            <a:r>
              <a:rPr lang="ru-RU" b="1" i="1" dirty="0">
                <a:solidFill>
                  <a:schemeClr val="tx2"/>
                </a:solidFill>
              </a:rPr>
              <a:t> </a:t>
            </a:r>
            <a:r>
              <a:rPr lang="ru-RU" b="1" i="1" dirty="0" err="1">
                <a:solidFill>
                  <a:schemeClr val="tx2"/>
                </a:solidFill>
              </a:rPr>
              <a:t>функції</a:t>
            </a:r>
            <a:r>
              <a:rPr lang="ru-RU" b="1" i="1" dirty="0">
                <a:solidFill>
                  <a:schemeClr val="tx2"/>
                </a:solidFill>
              </a:rPr>
              <a:t> </a:t>
            </a:r>
            <a:r>
              <a:rPr lang="ru-RU" b="1" i="1" dirty="0" err="1">
                <a:solidFill>
                  <a:schemeClr val="tx2"/>
                </a:solidFill>
              </a:rPr>
              <a:t>попиту</a:t>
            </a:r>
            <a:r>
              <a:rPr lang="ru-RU" b="1" i="1" dirty="0">
                <a:solidFill>
                  <a:schemeClr val="tx2"/>
                </a:solidFill>
              </a:rPr>
              <a:t> і </a:t>
            </a:r>
            <a:r>
              <a:rPr lang="ru-RU" b="1" i="1" dirty="0" err="1">
                <a:solidFill>
                  <a:schemeClr val="tx2"/>
                </a:solidFill>
              </a:rPr>
              <a:t>пропозиції</a:t>
            </a:r>
            <a:r>
              <a:rPr lang="ru-RU" b="1" i="1" dirty="0">
                <a:solidFill>
                  <a:schemeClr val="tx2"/>
                </a:solidFill>
              </a:rPr>
              <a:t>, </a:t>
            </a:r>
            <a:r>
              <a:rPr lang="ru-RU" b="1" i="1" dirty="0" err="1">
                <a:solidFill>
                  <a:schemeClr val="tx2"/>
                </a:solidFill>
              </a:rPr>
              <a:t>це</a:t>
            </a:r>
            <a:r>
              <a:rPr lang="ru-RU" b="1" i="1" dirty="0">
                <a:solidFill>
                  <a:schemeClr val="tx2"/>
                </a:solidFill>
              </a:rPr>
              <a:t> </a:t>
            </a:r>
            <a:r>
              <a:rPr lang="ru-RU" b="1" i="1" dirty="0" err="1">
                <a:solidFill>
                  <a:schemeClr val="tx2"/>
                </a:solidFill>
              </a:rPr>
              <a:t>можна</a:t>
            </a:r>
            <a:r>
              <a:rPr lang="ru-RU" b="1" i="1" dirty="0">
                <a:solidFill>
                  <a:schemeClr val="tx2"/>
                </a:solidFill>
              </a:rPr>
              <a:t> </a:t>
            </a:r>
            <a:r>
              <a:rPr lang="ru-RU" b="1" i="1" dirty="0" err="1">
                <a:solidFill>
                  <a:schemeClr val="tx2"/>
                </a:solidFill>
              </a:rPr>
              <a:t>записати</a:t>
            </a:r>
            <a:r>
              <a:rPr lang="ru-RU" b="1" i="1" dirty="0">
                <a:solidFill>
                  <a:schemeClr val="tx2"/>
                </a:solidFill>
              </a:rPr>
              <a:t> так:</a:t>
            </a:r>
            <a:endParaRPr lang="uk-UA" b="1" i="1" dirty="0">
              <a:solidFill>
                <a:schemeClr val="tx2"/>
              </a:solidFill>
            </a:endParaRPr>
          </a:p>
        </p:txBody>
      </p:sp>
      <mc:AlternateContent xmlns:mc="http://schemas.openxmlformats.org/markup-compatibility/2006">
        <mc:Choice xmlns:a14="http://schemas.microsoft.com/office/drawing/2010/main" xmlns="" Requires="a14">
          <p:sp>
            <p:nvSpPr>
              <p:cNvPr id="4" name="TextBox 3"/>
              <p:cNvSpPr txBox="1"/>
              <p:nvPr/>
            </p:nvSpPr>
            <p:spPr>
              <a:xfrm>
                <a:off x="3376110" y="4476170"/>
                <a:ext cx="5436604" cy="53700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nSpc>
                    <a:spcPct val="90000"/>
                  </a:lnSpc>
                </a:pPr>
                <a14:m>
                  <m:oMathPara xmlns:m="http://schemas.openxmlformats.org/officeDocument/2006/math">
                    <m:oMathParaPr>
                      <m:jc m:val="centerGroup"/>
                    </m:oMathParaPr>
                    <m:oMath xmlns:m="http://schemas.openxmlformats.org/officeDocument/2006/math">
                      <m:sSup>
                        <m:sSupPr>
                          <m:ctrlPr>
                            <a:rPr lang="uk-UA" sz="3200" i="1" smtClean="0">
                              <a:solidFill>
                                <a:schemeClr val="tx2"/>
                              </a:solidFill>
                              <a:latin typeface="Cambria Math"/>
                            </a:rPr>
                          </m:ctrlPr>
                        </m:sSupPr>
                        <m:e>
                          <m:r>
                            <a:rPr lang="en-US" sz="3200" b="0" i="1" smtClean="0">
                              <a:solidFill>
                                <a:schemeClr val="tx2"/>
                              </a:solidFill>
                              <a:latin typeface="Cambria Math"/>
                            </a:rPr>
                            <m:t>𝑃</m:t>
                          </m:r>
                        </m:e>
                        <m:sup>
                          <m:r>
                            <a:rPr lang="en-US" sz="3200" b="0" i="1" smtClean="0">
                              <a:solidFill>
                                <a:schemeClr val="tx2"/>
                              </a:solidFill>
                              <a:latin typeface="Cambria Math"/>
                            </a:rPr>
                            <m:t>𝐷</m:t>
                          </m:r>
                        </m:sup>
                      </m:sSup>
                      <m:d>
                        <m:dPr>
                          <m:ctrlPr>
                            <a:rPr lang="uk-UA" sz="3200" i="1" smtClean="0">
                              <a:solidFill>
                                <a:schemeClr val="tx2"/>
                              </a:solidFill>
                              <a:latin typeface="Cambria Math"/>
                            </a:rPr>
                          </m:ctrlPr>
                        </m:dPr>
                        <m:e>
                          <m:sSup>
                            <m:sSupPr>
                              <m:ctrlPr>
                                <a:rPr lang="uk-UA" sz="3200" i="1" smtClean="0">
                                  <a:solidFill>
                                    <a:schemeClr val="tx2"/>
                                  </a:solidFill>
                                  <a:latin typeface="Cambria Math"/>
                                </a:rPr>
                              </m:ctrlPr>
                            </m:sSupPr>
                            <m:e>
                              <m:r>
                                <a:rPr lang="en-US" sz="3200" b="0" i="1" smtClean="0">
                                  <a:solidFill>
                                    <a:schemeClr val="tx2"/>
                                  </a:solidFill>
                                  <a:latin typeface="Cambria Math"/>
                                </a:rPr>
                                <m:t>𝑄</m:t>
                              </m:r>
                            </m:e>
                            <m:sup>
                              <m:r>
                                <a:rPr lang="en-US" sz="3200" b="0" i="1" smtClean="0">
                                  <a:solidFill>
                                    <a:schemeClr val="tx2"/>
                                  </a:solidFill>
                                  <a:latin typeface="Cambria Math"/>
                                </a:rPr>
                                <m:t>∗</m:t>
                              </m:r>
                            </m:sup>
                          </m:sSup>
                        </m:e>
                      </m:d>
                      <m:r>
                        <a:rPr lang="en-US" sz="3200" b="0" i="1" smtClean="0">
                          <a:solidFill>
                            <a:schemeClr val="tx2"/>
                          </a:solidFill>
                          <a:latin typeface="Cambria Math"/>
                        </a:rPr>
                        <m:t>=</m:t>
                      </m:r>
                      <m:sSup>
                        <m:sSupPr>
                          <m:ctrlPr>
                            <a:rPr lang="en-US" sz="3200" b="0" i="1" smtClean="0">
                              <a:solidFill>
                                <a:schemeClr val="tx2"/>
                              </a:solidFill>
                              <a:latin typeface="Cambria Math"/>
                            </a:rPr>
                          </m:ctrlPr>
                        </m:sSupPr>
                        <m:e>
                          <m:r>
                            <a:rPr lang="en-US" sz="3200" b="0" i="1" smtClean="0">
                              <a:solidFill>
                                <a:schemeClr val="tx2"/>
                              </a:solidFill>
                              <a:latin typeface="Cambria Math"/>
                            </a:rPr>
                            <m:t>𝑃</m:t>
                          </m:r>
                        </m:e>
                        <m:sup>
                          <m:r>
                            <a:rPr lang="en-US" sz="3200" b="0" i="1" smtClean="0">
                              <a:solidFill>
                                <a:schemeClr val="tx2"/>
                              </a:solidFill>
                              <a:latin typeface="Cambria Math"/>
                            </a:rPr>
                            <m:t>𝑆</m:t>
                          </m:r>
                        </m:sup>
                      </m:sSup>
                      <m:d>
                        <m:dPr>
                          <m:ctrlPr>
                            <a:rPr lang="en-US" sz="3200" b="0" i="1" smtClean="0">
                              <a:solidFill>
                                <a:schemeClr val="tx2"/>
                              </a:solidFill>
                              <a:latin typeface="Cambria Math"/>
                            </a:rPr>
                          </m:ctrlPr>
                        </m:dPr>
                        <m:e>
                          <m:sSup>
                            <m:sSupPr>
                              <m:ctrlPr>
                                <a:rPr lang="en-US" sz="3200" b="0" i="1" smtClean="0">
                                  <a:solidFill>
                                    <a:schemeClr val="tx2"/>
                                  </a:solidFill>
                                  <a:latin typeface="Cambria Math"/>
                                </a:rPr>
                              </m:ctrlPr>
                            </m:sSupPr>
                            <m:e>
                              <m:r>
                                <a:rPr lang="en-US" sz="3200" b="0" i="1" smtClean="0">
                                  <a:solidFill>
                                    <a:schemeClr val="tx2"/>
                                  </a:solidFill>
                                  <a:latin typeface="Cambria Math"/>
                                </a:rPr>
                                <m:t>𝑄</m:t>
                              </m:r>
                            </m:e>
                            <m:sup>
                              <m:r>
                                <a:rPr lang="en-US" sz="3200" b="0" i="1" smtClean="0">
                                  <a:solidFill>
                                    <a:schemeClr val="tx2"/>
                                  </a:solidFill>
                                  <a:latin typeface="Cambria Math"/>
                                </a:rPr>
                                <m:t>∗</m:t>
                              </m:r>
                            </m:sup>
                          </m:sSup>
                        </m:e>
                      </m:d>
                      <m:r>
                        <a:rPr lang="en-US" sz="3200" b="0" i="1" smtClean="0">
                          <a:solidFill>
                            <a:schemeClr val="tx2"/>
                          </a:solidFill>
                          <a:latin typeface="Cambria Math"/>
                        </a:rPr>
                        <m:t>=</m:t>
                      </m:r>
                      <m:sSup>
                        <m:sSupPr>
                          <m:ctrlPr>
                            <a:rPr lang="en-US" sz="3200" b="0" i="1" smtClean="0">
                              <a:solidFill>
                                <a:schemeClr val="tx2"/>
                              </a:solidFill>
                              <a:latin typeface="Cambria Math"/>
                            </a:rPr>
                          </m:ctrlPr>
                        </m:sSupPr>
                        <m:e>
                          <m:r>
                            <a:rPr lang="en-US" sz="3200" b="0" i="1" smtClean="0">
                              <a:solidFill>
                                <a:schemeClr val="tx2"/>
                              </a:solidFill>
                              <a:latin typeface="Cambria Math"/>
                            </a:rPr>
                            <m:t>𝑃</m:t>
                          </m:r>
                        </m:e>
                        <m:sup>
                          <m:r>
                            <a:rPr lang="en-US" sz="3200" b="0" i="1" smtClean="0">
                              <a:solidFill>
                                <a:schemeClr val="tx2"/>
                              </a:solidFill>
                              <a:latin typeface="Cambria Math"/>
                            </a:rPr>
                            <m:t>∗</m:t>
                          </m:r>
                        </m:sup>
                      </m:sSup>
                      <m:d>
                        <m:dPr>
                          <m:ctrlPr>
                            <a:rPr lang="en-US" sz="3200" b="0" i="1" smtClean="0">
                              <a:solidFill>
                                <a:schemeClr val="tx2"/>
                              </a:solidFill>
                              <a:latin typeface="Cambria Math"/>
                            </a:rPr>
                          </m:ctrlPr>
                        </m:dPr>
                        <m:e>
                          <m:sSup>
                            <m:sSupPr>
                              <m:ctrlPr>
                                <a:rPr lang="en-US" sz="3200" b="0" i="1" smtClean="0">
                                  <a:solidFill>
                                    <a:schemeClr val="tx2"/>
                                  </a:solidFill>
                                  <a:latin typeface="Cambria Math"/>
                                </a:rPr>
                              </m:ctrlPr>
                            </m:sSupPr>
                            <m:e>
                              <m:r>
                                <a:rPr lang="en-US" sz="3200" b="0" i="1" smtClean="0">
                                  <a:solidFill>
                                    <a:schemeClr val="tx2"/>
                                  </a:solidFill>
                                  <a:latin typeface="Cambria Math"/>
                                </a:rPr>
                                <m:t>𝑄</m:t>
                              </m:r>
                            </m:e>
                            <m:sup>
                              <m:r>
                                <a:rPr lang="en-US" sz="3200" b="0" i="1" smtClean="0">
                                  <a:solidFill>
                                    <a:schemeClr val="tx2"/>
                                  </a:solidFill>
                                  <a:latin typeface="Cambria Math"/>
                                </a:rPr>
                                <m:t>∗</m:t>
                              </m:r>
                            </m:sup>
                          </m:sSup>
                        </m:e>
                      </m:d>
                    </m:oMath>
                  </m:oMathPara>
                </a14:m>
                <a:endParaRPr lang="uk-UA" sz="3200" dirty="0">
                  <a:solidFill>
                    <a:schemeClr val="tx2"/>
                  </a:solidFill>
                </a:endParaRPr>
              </a:p>
            </p:txBody>
          </p:sp>
        </mc:Choice>
        <mc:Fallback>
          <p:sp>
            <p:nvSpPr>
              <p:cNvPr id="4" name="TextBox 3"/>
              <p:cNvSpPr txBox="1">
                <a:spLocks noRot="1" noChangeAspect="1" noMove="1" noResize="1" noEditPoints="1" noAdjustHandles="1" noChangeArrowheads="1" noChangeShapeType="1" noTextEdit="1"/>
              </p:cNvSpPr>
              <p:nvPr/>
            </p:nvSpPr>
            <p:spPr>
              <a:xfrm>
                <a:off x="3376110" y="4476170"/>
                <a:ext cx="5436604" cy="537006"/>
              </a:xfrm>
              <a:prstGeom prst="rect">
                <a:avLst/>
              </a:prstGeom>
              <a:blipFill rotWithShape="1">
                <a:blip r:embed="rId2"/>
                <a:stretch>
                  <a:fillRect/>
                </a:stretch>
              </a:blipFill>
            </p:spPr>
            <p:txBody>
              <a:bodyPr/>
              <a:lstStyle/>
              <a:p>
                <a:r>
                  <a:rPr lang="uk-UA">
                    <a:noFill/>
                  </a:rPr>
                  <a:t> </a:t>
                </a:r>
              </a:p>
            </p:txBody>
          </p:sp>
        </mc:Fallback>
      </mc:AlternateContent>
      <p:sp>
        <p:nvSpPr>
          <p:cNvPr id="5" name="Прямоугольник 4"/>
          <p:cNvSpPr/>
          <p:nvPr/>
        </p:nvSpPr>
        <p:spPr>
          <a:xfrm>
            <a:off x="203218" y="5192032"/>
            <a:ext cx="11636280" cy="1477328"/>
          </a:xfrm>
          <a:prstGeom prst="rect">
            <a:avLst/>
          </a:prstGeom>
        </p:spPr>
        <p:txBody>
          <a:bodyPr wrap="square">
            <a:spAutoFit/>
          </a:bodyPr>
          <a:lstStyle/>
          <a:p>
            <a:r>
              <a:rPr lang="uk-UA" dirty="0">
                <a:solidFill>
                  <a:schemeClr val="tx2"/>
                </a:solidFill>
              </a:rPr>
              <a:t>Важливо відзначити, що при цьому ні у тієї, ні у іншої сторони не буде бажання змінити дану ситуацію: спад цін нижче рівноважної стане невигідно не тільки продавцям, але і покупцям, оскільки скоротить кількість пропонованого товару, а зростання ціни вище за рівноважний рівень не влаштує ні покупців, ні продавців, оскільки зменшить об'єм товару, що є об'єктом купівлі. Виходить, що при вказаних відхиленнях ціни від рівноважного значення в самій ринковій системі виникнуть сили, що повертатимуть її до первинного стану.</a:t>
            </a:r>
          </a:p>
        </p:txBody>
      </p:sp>
    </p:spTree>
    <p:extLst>
      <p:ext uri="{BB962C8B-B14F-4D97-AF65-F5344CB8AC3E}">
        <p14:creationId xmlns:p14="http://schemas.microsoft.com/office/powerpoint/2010/main" xmlns="" val="35263215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557908" y="216024"/>
            <a:ext cx="7560839" cy="620688"/>
          </a:xfrm>
          <a:prstGeom prst="rect">
            <a:avLst/>
          </a:prstGeom>
        </p:spPr>
        <p:txBody>
          <a:bodyPr>
            <a:normAutofit/>
          </a:bodyPr>
          <a:lst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Переміщення кривої попиту</a:t>
            </a:r>
            <a:endParaRPr lang="uk-UA" dirty="0"/>
          </a:p>
        </p:txBody>
      </p:sp>
      <p:sp>
        <p:nvSpPr>
          <p:cNvPr id="3" name="Прямоугольник 2"/>
          <p:cNvSpPr/>
          <p:nvPr/>
        </p:nvSpPr>
        <p:spPr>
          <a:xfrm>
            <a:off x="208225" y="1382286"/>
            <a:ext cx="11809312" cy="4093428"/>
          </a:xfrm>
          <a:prstGeom prst="rect">
            <a:avLst/>
          </a:prstGeom>
        </p:spPr>
        <p:txBody>
          <a:bodyPr wrap="square">
            <a:spAutoFit/>
          </a:bodyPr>
          <a:lstStyle/>
          <a:p>
            <a:r>
              <a:rPr lang="uk-UA" sz="2000" dirty="0">
                <a:solidFill>
                  <a:schemeClr val="tx2"/>
                </a:solidFill>
              </a:rPr>
              <a:t>Як вже вказувалося, на попит впливає і ряд нецінових факторів, багато яких отримують ефект за досить довгий час порівняно з часом встановлення рівноваги. Коли число людей, що бажають придбати будь-який товар зростає, кількість товару, який буде проданий за тією ж самою ціною прагнутиме зрости. Збільшення попиту через нецінові фактори може бути представлено графічно як переміщення кривої попиту вправо, що вказує на більший попит для кожної ціни, на зображення від початкової кривої </a:t>
            </a:r>
            <a:r>
              <a:rPr lang="en-US" sz="2000" dirty="0">
                <a:solidFill>
                  <a:schemeClr val="tx2"/>
                </a:solidFill>
              </a:rPr>
              <a:t>D1 </a:t>
            </a:r>
            <a:r>
              <a:rPr lang="uk-UA" sz="2000" dirty="0">
                <a:solidFill>
                  <a:schemeClr val="tx2"/>
                </a:solidFill>
              </a:rPr>
              <a:t>до нової кривої </a:t>
            </a:r>
            <a:r>
              <a:rPr lang="en-US" sz="2000" dirty="0">
                <a:solidFill>
                  <a:schemeClr val="tx2"/>
                </a:solidFill>
              </a:rPr>
              <a:t>D2. </a:t>
            </a:r>
            <a:r>
              <a:rPr lang="uk-UA" sz="2000" dirty="0">
                <a:solidFill>
                  <a:schemeClr val="tx2"/>
                </a:solidFill>
              </a:rPr>
              <a:t>Цей процес </a:t>
            </a:r>
            <a:r>
              <a:rPr lang="uk-UA" sz="2000" dirty="0" err="1">
                <a:solidFill>
                  <a:schemeClr val="tx2"/>
                </a:solidFill>
              </a:rPr>
              <a:t>піднімить</a:t>
            </a:r>
            <a:r>
              <a:rPr lang="uk-UA" sz="2000" dirty="0">
                <a:solidFill>
                  <a:schemeClr val="tx2"/>
                </a:solidFill>
              </a:rPr>
              <a:t> рівноважну ціну з </a:t>
            </a:r>
            <a:r>
              <a:rPr lang="en-US" sz="2000" dirty="0">
                <a:solidFill>
                  <a:schemeClr val="tx2"/>
                </a:solidFill>
              </a:rPr>
              <a:t>P1 </a:t>
            </a:r>
            <a:r>
              <a:rPr lang="uk-UA" sz="2000" dirty="0">
                <a:solidFill>
                  <a:schemeClr val="tx2"/>
                </a:solidFill>
              </a:rPr>
              <a:t>до </a:t>
            </a:r>
            <a:r>
              <a:rPr lang="en-US" sz="2000" dirty="0">
                <a:solidFill>
                  <a:schemeClr val="tx2"/>
                </a:solidFill>
              </a:rPr>
              <a:t>P2 </a:t>
            </a:r>
            <a:r>
              <a:rPr lang="uk-UA" sz="2000" dirty="0">
                <a:solidFill>
                  <a:schemeClr val="tx2"/>
                </a:solidFill>
              </a:rPr>
              <a:t>та рівноважну кількість товару на ринку з </a:t>
            </a:r>
            <a:r>
              <a:rPr lang="en-US" sz="2000" dirty="0">
                <a:solidFill>
                  <a:schemeClr val="tx2"/>
                </a:solidFill>
              </a:rPr>
              <a:t>Q1 </a:t>
            </a:r>
            <a:r>
              <a:rPr lang="uk-UA" sz="2000" dirty="0">
                <a:solidFill>
                  <a:schemeClr val="tx2"/>
                </a:solidFill>
              </a:rPr>
              <a:t>до </a:t>
            </a:r>
            <a:r>
              <a:rPr lang="en-US" sz="2000" dirty="0">
                <a:solidFill>
                  <a:schemeClr val="tx2"/>
                </a:solidFill>
              </a:rPr>
              <a:t>Q2. </a:t>
            </a:r>
            <a:r>
              <a:rPr lang="uk-UA" sz="2000" dirty="0">
                <a:solidFill>
                  <a:schemeClr val="tx2"/>
                </a:solidFill>
              </a:rPr>
              <a:t>У цій ситуації ми говоримо, що мало місце зростання попиту, який викликав розширення постачання.</a:t>
            </a:r>
          </a:p>
          <a:p>
            <a:r>
              <a:rPr lang="uk-UA" sz="2000" dirty="0" smtClean="0">
                <a:solidFill>
                  <a:schemeClr val="tx2"/>
                </a:solidFill>
              </a:rPr>
              <a:t>З </a:t>
            </a:r>
            <a:r>
              <a:rPr lang="uk-UA" sz="2000" dirty="0">
                <a:solidFill>
                  <a:schemeClr val="tx2"/>
                </a:solidFill>
              </a:rPr>
              <a:t>іншого боку, якщо попит зменшується, трапляється протилежний результат. Якщо початкова крива попиту </a:t>
            </a:r>
            <a:r>
              <a:rPr lang="en-US" sz="2000" dirty="0">
                <a:solidFill>
                  <a:schemeClr val="tx2"/>
                </a:solidFill>
              </a:rPr>
              <a:t>D2, </a:t>
            </a:r>
            <a:r>
              <a:rPr lang="uk-UA" sz="2000" dirty="0">
                <a:solidFill>
                  <a:schemeClr val="tx2"/>
                </a:solidFill>
              </a:rPr>
              <a:t>а потім зменшується до </a:t>
            </a:r>
            <a:r>
              <a:rPr lang="en-US" sz="2000" dirty="0">
                <a:solidFill>
                  <a:schemeClr val="tx2"/>
                </a:solidFill>
              </a:rPr>
              <a:t>D1, </a:t>
            </a:r>
            <a:r>
              <a:rPr lang="uk-UA" sz="2000" dirty="0">
                <a:solidFill>
                  <a:schemeClr val="tx2"/>
                </a:solidFill>
              </a:rPr>
              <a:t>ціна зменшиться, і необхідна кількість товару також зменшиться — викликається скорочення в постачанні. Відмітьте, що це виключно ефект змін у попиті. Кількість, що забезпечується за кожною ціною, така ж сама як і до переміщення попиту. Причина зміни ціни в тому, що рівноважна кількість і ціна змінюється, якщо змінюється попит.</a:t>
            </a:r>
          </a:p>
        </p:txBody>
      </p:sp>
    </p:spTree>
    <p:extLst>
      <p:ext uri="{BB962C8B-B14F-4D97-AF65-F5344CB8AC3E}">
        <p14:creationId xmlns:p14="http://schemas.microsoft.com/office/powerpoint/2010/main" xmlns="" val="155938510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737771" y="404664"/>
            <a:ext cx="4762500" cy="4762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Прямоугольник 2"/>
          <p:cNvSpPr/>
          <p:nvPr/>
        </p:nvSpPr>
        <p:spPr>
          <a:xfrm>
            <a:off x="3286100" y="5385990"/>
            <a:ext cx="6092825" cy="923330"/>
          </a:xfrm>
          <a:prstGeom prst="rect">
            <a:avLst/>
          </a:prstGeom>
        </p:spPr>
        <p:txBody>
          <a:bodyPr>
            <a:spAutoFit/>
          </a:bodyPr>
          <a:lstStyle/>
          <a:p>
            <a:r>
              <a:rPr lang="ru-RU" b="1" i="1" dirty="0" err="1">
                <a:solidFill>
                  <a:schemeClr val="tx2"/>
                </a:solidFill>
              </a:rPr>
              <a:t>Переміщення</a:t>
            </a:r>
            <a:r>
              <a:rPr lang="ru-RU" b="1" i="1" dirty="0">
                <a:solidFill>
                  <a:schemeClr val="tx2"/>
                </a:solidFill>
              </a:rPr>
              <a:t> </a:t>
            </a:r>
            <a:r>
              <a:rPr lang="ru-RU" b="1" i="1" dirty="0" err="1">
                <a:solidFill>
                  <a:schemeClr val="tx2"/>
                </a:solidFill>
              </a:rPr>
              <a:t>попиту</a:t>
            </a:r>
            <a:r>
              <a:rPr lang="ru-RU" b="1" i="1" dirty="0">
                <a:solidFill>
                  <a:schemeClr val="tx2"/>
                </a:solidFill>
              </a:rPr>
              <a:t> — </a:t>
            </a:r>
            <a:r>
              <a:rPr lang="ru-RU" b="1" i="1" dirty="0" err="1">
                <a:solidFill>
                  <a:schemeClr val="tx2"/>
                </a:solidFill>
              </a:rPr>
              <a:t>змінює</a:t>
            </a:r>
            <a:r>
              <a:rPr lang="ru-RU" b="1" i="1" dirty="0">
                <a:solidFill>
                  <a:schemeClr val="tx2"/>
                </a:solidFill>
              </a:rPr>
              <a:t> </a:t>
            </a:r>
            <a:r>
              <a:rPr lang="ru-RU" b="1" i="1" dirty="0" err="1">
                <a:solidFill>
                  <a:schemeClr val="tx2"/>
                </a:solidFill>
              </a:rPr>
              <a:t>ціну</a:t>
            </a:r>
            <a:r>
              <a:rPr lang="ru-RU" b="1" i="1" dirty="0">
                <a:solidFill>
                  <a:schemeClr val="tx2"/>
                </a:solidFill>
              </a:rPr>
              <a:t> та кількість товару</a:t>
            </a:r>
          </a:p>
          <a:p>
            <a:r>
              <a:rPr lang="ru-RU" b="1" i="1" dirty="0">
                <a:solidFill>
                  <a:schemeClr val="tx2"/>
                </a:solidFill>
              </a:rPr>
              <a:t> D1 — стара крива </a:t>
            </a:r>
            <a:r>
              <a:rPr lang="ru-RU" b="1" i="1" dirty="0" err="1" smtClean="0">
                <a:solidFill>
                  <a:schemeClr val="tx2"/>
                </a:solidFill>
              </a:rPr>
              <a:t>попиту</a:t>
            </a:r>
            <a:r>
              <a:rPr lang="ru-RU" b="1" i="1" dirty="0" smtClean="0">
                <a:solidFill>
                  <a:schemeClr val="tx2"/>
                </a:solidFill>
              </a:rPr>
              <a:t>, </a:t>
            </a:r>
            <a:r>
              <a:rPr lang="ru-RU" b="1" i="1" dirty="0">
                <a:solidFill>
                  <a:schemeClr val="tx2"/>
                </a:solidFill>
              </a:rPr>
              <a:t>D2 — нова крива </a:t>
            </a:r>
            <a:r>
              <a:rPr lang="ru-RU" b="1" i="1" dirty="0" err="1">
                <a:solidFill>
                  <a:schemeClr val="tx2"/>
                </a:solidFill>
              </a:rPr>
              <a:t>попиту</a:t>
            </a:r>
            <a:endParaRPr lang="ru-RU" b="1" i="1" dirty="0">
              <a:solidFill>
                <a:schemeClr val="tx2"/>
              </a:solidFill>
            </a:endParaRPr>
          </a:p>
          <a:p>
            <a:r>
              <a:rPr lang="ru-RU" b="1" i="1" dirty="0">
                <a:solidFill>
                  <a:schemeClr val="tx2"/>
                </a:solidFill>
              </a:rPr>
              <a:t> S — крива </a:t>
            </a:r>
            <a:r>
              <a:rPr lang="ru-RU" b="1" i="1" dirty="0" err="1">
                <a:solidFill>
                  <a:schemeClr val="tx2"/>
                </a:solidFill>
              </a:rPr>
              <a:t>пропозиції</a:t>
            </a:r>
            <a:endParaRPr lang="uk-UA" b="1" i="1" dirty="0">
              <a:solidFill>
                <a:schemeClr val="tx2"/>
              </a:solidFill>
            </a:endParaRPr>
          </a:p>
        </p:txBody>
      </p:sp>
    </p:spTree>
    <p:extLst>
      <p:ext uri="{BB962C8B-B14F-4D97-AF65-F5344CB8AC3E}">
        <p14:creationId xmlns:p14="http://schemas.microsoft.com/office/powerpoint/2010/main" xmlns="" val="396682222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557908" y="216024"/>
            <a:ext cx="7560839" cy="620688"/>
          </a:xfrm>
          <a:prstGeom prst="rect">
            <a:avLst/>
          </a:prstGeom>
        </p:spPr>
        <p:txBody>
          <a:bodyPr>
            <a:normAutofit/>
          </a:bodyPr>
          <a:lst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Переміщення кривої пропозиції</a:t>
            </a:r>
            <a:endParaRPr lang="uk-UA" dirty="0"/>
          </a:p>
        </p:txBody>
      </p:sp>
      <p:pic>
        <p:nvPicPr>
          <p:cNvPr id="3" name="Рисунок 2"/>
          <p:cNvPicPr>
            <a:picLocks noChangeAspect="1"/>
          </p:cNvPicPr>
          <p:nvPr/>
        </p:nvPicPr>
        <p:blipFill rotWithShape="1">
          <a:blip r:embed="rId2">
            <a:extLst>
              <a:ext uri="{28A0092B-C50C-407E-A947-70E740481C1C}">
                <a14:useLocalDpi xmlns:a14="http://schemas.microsoft.com/office/drawing/2010/main" xmlns="" val="0"/>
              </a:ext>
            </a:extLst>
          </a:blip>
          <a:srcRect l="1621" t="1706" r="2603" b="2110"/>
          <a:stretch/>
        </p:blipFill>
        <p:spPr>
          <a:xfrm>
            <a:off x="3404946" y="908720"/>
            <a:ext cx="4777698" cy="4836138"/>
          </a:xfrm>
          <a:prstGeom prst="rect">
            <a:avLst/>
          </a:prstGeom>
        </p:spPr>
      </p:pic>
      <p:sp>
        <p:nvSpPr>
          <p:cNvPr id="4" name="Прямоугольник 3"/>
          <p:cNvSpPr/>
          <p:nvPr/>
        </p:nvSpPr>
        <p:spPr>
          <a:xfrm>
            <a:off x="2313992" y="5805264"/>
            <a:ext cx="7560840" cy="646331"/>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uk-UA" b="1" i="1" dirty="0">
                <a:solidFill>
                  <a:schemeClr val="tx2"/>
                </a:solidFill>
              </a:rPr>
              <a:t>Переміщення пропозиції — також змінює ціну та кількість товару</a:t>
            </a:r>
          </a:p>
          <a:p>
            <a:r>
              <a:rPr lang="uk-UA" b="1" i="1" dirty="0">
                <a:solidFill>
                  <a:schemeClr val="tx2"/>
                </a:solidFill>
              </a:rPr>
              <a:t> </a:t>
            </a:r>
            <a:r>
              <a:rPr lang="en-US" b="1" i="1" dirty="0">
                <a:solidFill>
                  <a:schemeClr val="tx2"/>
                </a:solidFill>
              </a:rPr>
              <a:t>D </a:t>
            </a:r>
            <a:r>
              <a:rPr lang="uk-UA" b="1" i="1" dirty="0">
                <a:solidFill>
                  <a:schemeClr val="tx2"/>
                </a:solidFill>
              </a:rPr>
              <a:t>крива </a:t>
            </a:r>
            <a:r>
              <a:rPr lang="uk-UA" b="1" i="1" dirty="0" smtClean="0">
                <a:solidFill>
                  <a:schemeClr val="tx2"/>
                </a:solidFill>
              </a:rPr>
              <a:t>попиту, </a:t>
            </a:r>
            <a:r>
              <a:rPr lang="en-US" b="1" i="1" dirty="0">
                <a:solidFill>
                  <a:schemeClr val="tx2"/>
                </a:solidFill>
              </a:rPr>
              <a:t>S1 </a:t>
            </a:r>
            <a:r>
              <a:rPr lang="uk-UA" b="1" i="1" dirty="0">
                <a:solidFill>
                  <a:schemeClr val="tx2"/>
                </a:solidFill>
              </a:rPr>
              <a:t>і </a:t>
            </a:r>
            <a:r>
              <a:rPr lang="en-US" b="1" i="1" dirty="0">
                <a:solidFill>
                  <a:schemeClr val="tx2"/>
                </a:solidFill>
              </a:rPr>
              <a:t>S2 — </a:t>
            </a:r>
            <a:r>
              <a:rPr lang="uk-UA" b="1" i="1" dirty="0">
                <a:solidFill>
                  <a:schemeClr val="tx2"/>
                </a:solidFill>
              </a:rPr>
              <a:t>стара і нова криві пропозиції</a:t>
            </a:r>
          </a:p>
        </p:txBody>
      </p:sp>
    </p:spTree>
    <p:extLst>
      <p:ext uri="{BB962C8B-B14F-4D97-AF65-F5344CB8AC3E}">
        <p14:creationId xmlns:p14="http://schemas.microsoft.com/office/powerpoint/2010/main" xmlns="" val="13643410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3752" y="1443841"/>
            <a:ext cx="11881320" cy="3970318"/>
          </a:xfrm>
          <a:prstGeom prst="rect">
            <a:avLst/>
          </a:prstGeom>
        </p:spPr>
        <p:txBody>
          <a:bodyPr wrap="square">
            <a:spAutoFit/>
          </a:bodyPr>
          <a:lstStyle/>
          <a:p>
            <a:r>
              <a:rPr lang="uk-UA" dirty="0">
                <a:solidFill>
                  <a:schemeClr val="tx2"/>
                </a:solidFill>
              </a:rPr>
              <a:t>Коли витрати постачальників змінюються через чинники вказані вище, переміщується крива пропозиції. Наприклад, при покращенні засобів виробництва, виробники будуть готові забезпечувати більше товару за кожною ціною і це переміщає криву постачання </a:t>
            </a:r>
            <a:r>
              <a:rPr lang="en-US" dirty="0">
                <a:solidFill>
                  <a:schemeClr val="tx2"/>
                </a:solidFill>
              </a:rPr>
              <a:t>S1 </a:t>
            </a:r>
            <a:r>
              <a:rPr lang="uk-UA" dirty="0">
                <a:solidFill>
                  <a:schemeClr val="tx2"/>
                </a:solidFill>
              </a:rPr>
              <a:t>управо, до кривої </a:t>
            </a:r>
            <a:r>
              <a:rPr lang="en-US" dirty="0">
                <a:solidFill>
                  <a:schemeClr val="tx2"/>
                </a:solidFill>
              </a:rPr>
              <a:t>S2 — </a:t>
            </a:r>
            <a:r>
              <a:rPr lang="uk-UA" dirty="0">
                <a:solidFill>
                  <a:schemeClr val="tx2"/>
                </a:solidFill>
              </a:rPr>
              <a:t>зростання пропозиції. Це збільшення пропозиції примушує рівноважну ціну зменшитися з </a:t>
            </a:r>
            <a:r>
              <a:rPr lang="en-US" dirty="0">
                <a:solidFill>
                  <a:schemeClr val="tx2"/>
                </a:solidFill>
              </a:rPr>
              <a:t>P1 </a:t>
            </a:r>
            <a:r>
              <a:rPr lang="uk-UA" dirty="0">
                <a:solidFill>
                  <a:schemeClr val="tx2"/>
                </a:solidFill>
              </a:rPr>
              <a:t>до </a:t>
            </a:r>
            <a:r>
              <a:rPr lang="en-US" dirty="0">
                <a:solidFill>
                  <a:schemeClr val="tx2"/>
                </a:solidFill>
              </a:rPr>
              <a:t>P2, </a:t>
            </a:r>
            <a:r>
              <a:rPr lang="uk-UA" dirty="0">
                <a:solidFill>
                  <a:schemeClr val="tx2"/>
                </a:solidFill>
              </a:rPr>
              <a:t>при цьому рівноважна кількість зростає з </a:t>
            </a:r>
            <a:r>
              <a:rPr lang="en-US" dirty="0">
                <a:solidFill>
                  <a:schemeClr val="tx2"/>
                </a:solidFill>
              </a:rPr>
              <a:t>Q1 </a:t>
            </a:r>
            <a:r>
              <a:rPr lang="uk-UA" dirty="0">
                <a:solidFill>
                  <a:schemeClr val="tx2"/>
                </a:solidFill>
              </a:rPr>
              <a:t>до </a:t>
            </a:r>
            <a:r>
              <a:rPr lang="en-US" dirty="0">
                <a:solidFill>
                  <a:schemeClr val="tx2"/>
                </a:solidFill>
              </a:rPr>
              <a:t>Q2, </a:t>
            </a:r>
            <a:r>
              <a:rPr lang="uk-UA" dirty="0">
                <a:solidFill>
                  <a:schemeClr val="tx2"/>
                </a:solidFill>
              </a:rPr>
              <a:t>оскільки кількість, яка може бути продана, збільшується за новими нижчими цінами. Відмітьте, що у разі переміщення кривої постачання, рівноважна ціна і кількість рухаються у протилежних напрямках.</a:t>
            </a:r>
          </a:p>
          <a:p>
            <a:endParaRPr lang="uk-UA" dirty="0">
              <a:solidFill>
                <a:schemeClr val="tx2"/>
              </a:solidFill>
            </a:endParaRPr>
          </a:p>
          <a:p>
            <a:r>
              <a:rPr lang="uk-UA" dirty="0">
                <a:solidFill>
                  <a:schemeClr val="tx2"/>
                </a:solidFill>
              </a:rPr>
              <a:t>З іншого боку, якщо пропозиція зменшення, наприклад через виснажування родовищ сировини, трапляється протилежна ситуація. Якщо крива постачання спочатку була </a:t>
            </a:r>
            <a:r>
              <a:rPr lang="en-US" dirty="0">
                <a:solidFill>
                  <a:schemeClr val="tx2"/>
                </a:solidFill>
              </a:rPr>
              <a:t>S2, </a:t>
            </a:r>
            <a:r>
              <a:rPr lang="uk-UA" dirty="0">
                <a:solidFill>
                  <a:schemeClr val="tx2"/>
                </a:solidFill>
              </a:rPr>
              <a:t>а потім переміщається до </a:t>
            </a:r>
            <a:r>
              <a:rPr lang="en-US" dirty="0">
                <a:solidFill>
                  <a:schemeClr val="tx2"/>
                </a:solidFill>
              </a:rPr>
              <a:t>S1, </a:t>
            </a:r>
            <a:r>
              <a:rPr lang="uk-UA" dirty="0">
                <a:solidFill>
                  <a:schemeClr val="tx2"/>
                </a:solidFill>
              </a:rPr>
              <a:t>рівноважна ціна зросте, а кількість зменшиться. Відмітьте, що це виключно ефект заміни пропозиції. Кількість, потрібна за кожною ціною, така ж як і до переміщення постачання. Причина зміни рівноважних кількості і ціни — зміна пропозиції.</a:t>
            </a:r>
          </a:p>
          <a:p>
            <a:endParaRPr lang="uk-UA" dirty="0">
              <a:solidFill>
                <a:schemeClr val="tx2"/>
              </a:solidFill>
            </a:endParaRPr>
          </a:p>
          <a:p>
            <a:r>
              <a:rPr lang="uk-UA" dirty="0">
                <a:solidFill>
                  <a:schemeClr val="tx2"/>
                </a:solidFill>
              </a:rPr>
              <a:t>Існує тільки 4 можливі напрямки руху на діаграмі кривих попиту/постачання. Крива попиту може рухатися вліво і вправо, також як і крива постачання.</a:t>
            </a:r>
          </a:p>
        </p:txBody>
      </p:sp>
    </p:spTree>
    <p:extLst>
      <p:ext uri="{BB962C8B-B14F-4D97-AF65-F5344CB8AC3E}">
        <p14:creationId xmlns:p14="http://schemas.microsoft.com/office/powerpoint/2010/main" xmlns="" val="153165204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557908" y="216024"/>
            <a:ext cx="7560839" cy="620688"/>
          </a:xfrm>
          <a:prstGeom prst="rect">
            <a:avLst/>
          </a:prstGeom>
        </p:spPr>
        <p:txBody>
          <a:bodyPr>
            <a:normAutofit/>
          </a:bodyPr>
          <a:lst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Особливі випадки (нееластичність)</a:t>
            </a:r>
            <a:endParaRPr lang="uk-UA" dirty="0"/>
          </a:p>
        </p:txBody>
      </p:sp>
      <p:sp>
        <p:nvSpPr>
          <p:cNvPr id="3" name="Прямоугольник 2"/>
          <p:cNvSpPr/>
          <p:nvPr/>
        </p:nvSpPr>
        <p:spPr>
          <a:xfrm>
            <a:off x="189756" y="889844"/>
            <a:ext cx="6552728" cy="4524315"/>
          </a:xfrm>
          <a:prstGeom prst="rect">
            <a:avLst/>
          </a:prstGeom>
        </p:spPr>
        <p:txBody>
          <a:bodyPr wrap="square">
            <a:spAutoFit/>
          </a:bodyPr>
          <a:lstStyle/>
          <a:p>
            <a:r>
              <a:rPr lang="uk-UA" dirty="0">
                <a:solidFill>
                  <a:schemeClr val="tx2"/>
                </a:solidFill>
              </a:rPr>
              <a:t>Інколи зустрічаються випадки, що крива пропозиції вертикальна: кількість товару, що постачається постійна незалежно від ціни. Наприклад, кількість землі у світі може розглядатися постійною. В даному випадку байдуже, скільки б хто-небудь був готовий заплатити за шматок землі, додаткова територія не може бути створеною. Також, та ж територія існувала б і без попиту не неї. Якщо земля розглядається таким чином, це гарантує вертикальну криву постачання, надаючи їй нульову еластичність (тобто, байдуже, яка зміна в ціні, кількість не змінюватиметься).</a:t>
            </a:r>
          </a:p>
          <a:p>
            <a:r>
              <a:rPr lang="uk-UA" dirty="0" smtClean="0">
                <a:solidFill>
                  <a:schemeClr val="tx2"/>
                </a:solidFill>
              </a:rPr>
              <a:t>Аналогічно </a:t>
            </a:r>
            <a:r>
              <a:rPr lang="uk-UA" dirty="0">
                <a:solidFill>
                  <a:schemeClr val="tx2"/>
                </a:solidFill>
              </a:rPr>
              <a:t>зустрічається і вертикальна крива попиту, прикладом якої може розглядатися ціни на деякі екзотичні види сировини протягом короткого часу. У цьому випадку раптова зміна у ефективності добичі не зможе змінити необхідну кількість, через довгий час, потрібний для пристосування підприємств.</a:t>
            </a:r>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xmlns="" val="0"/>
              </a:ext>
            </a:extLst>
          </a:blip>
          <a:srcRect l="1848" t="2287" r="3214" b="3671"/>
          <a:stretch/>
        </p:blipFill>
        <p:spPr>
          <a:xfrm>
            <a:off x="6721547" y="980728"/>
            <a:ext cx="4914257" cy="4829109"/>
          </a:xfrm>
          <a:prstGeom prst="rect">
            <a:avLst/>
          </a:prstGeom>
        </p:spPr>
      </p:pic>
      <p:sp>
        <p:nvSpPr>
          <p:cNvPr id="5" name="Прямоугольник 4"/>
          <p:cNvSpPr/>
          <p:nvPr/>
        </p:nvSpPr>
        <p:spPr>
          <a:xfrm>
            <a:off x="6704703" y="5858688"/>
            <a:ext cx="4931101" cy="738664"/>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ru-RU" sz="1400" b="1" i="1" dirty="0">
                <a:solidFill>
                  <a:schemeClr val="tx2"/>
                </a:solidFill>
              </a:rPr>
              <a:t>При </a:t>
            </a:r>
            <a:r>
              <a:rPr lang="ru-RU" sz="1400" b="1" i="1" dirty="0" err="1">
                <a:solidFill>
                  <a:schemeClr val="tx2"/>
                </a:solidFill>
              </a:rPr>
              <a:t>попиті</a:t>
            </a:r>
            <a:r>
              <a:rPr lang="ru-RU" sz="1400" b="1" i="1" dirty="0">
                <a:solidFill>
                  <a:schemeClr val="tx2"/>
                </a:solidFill>
              </a:rPr>
              <a:t> D1, </a:t>
            </a:r>
            <a:r>
              <a:rPr lang="ru-RU" sz="1400" b="1" i="1" dirty="0" err="1">
                <a:solidFill>
                  <a:schemeClr val="tx2"/>
                </a:solidFill>
              </a:rPr>
              <a:t>ціна</a:t>
            </a:r>
            <a:r>
              <a:rPr lang="ru-RU" sz="1400" b="1" i="1" dirty="0">
                <a:solidFill>
                  <a:schemeClr val="tx2"/>
                </a:solidFill>
              </a:rPr>
              <a:t> P1. При </a:t>
            </a:r>
            <a:r>
              <a:rPr lang="ru-RU" sz="1400" b="1" i="1" dirty="0" err="1">
                <a:solidFill>
                  <a:schemeClr val="tx2"/>
                </a:solidFill>
              </a:rPr>
              <a:t>попиті</a:t>
            </a:r>
            <a:r>
              <a:rPr lang="ru-RU" sz="1400" b="1" i="1" dirty="0">
                <a:solidFill>
                  <a:schemeClr val="tx2"/>
                </a:solidFill>
              </a:rPr>
              <a:t> D2 </a:t>
            </a:r>
            <a:r>
              <a:rPr lang="ru-RU" sz="1400" b="1" i="1" dirty="0" err="1">
                <a:solidFill>
                  <a:schemeClr val="tx2"/>
                </a:solidFill>
              </a:rPr>
              <a:t>ціна</a:t>
            </a:r>
            <a:r>
              <a:rPr lang="ru-RU" sz="1400" b="1" i="1" dirty="0">
                <a:solidFill>
                  <a:schemeClr val="tx2"/>
                </a:solidFill>
              </a:rPr>
              <a:t> стане P2. </a:t>
            </a:r>
            <a:r>
              <a:rPr lang="ru-RU" sz="1400" b="1" i="1" dirty="0" err="1">
                <a:solidFill>
                  <a:schemeClr val="tx2"/>
                </a:solidFill>
              </a:rPr>
              <a:t>Відмітьте</a:t>
            </a:r>
            <a:r>
              <a:rPr lang="ru-RU" sz="1400" b="1" i="1" dirty="0">
                <a:solidFill>
                  <a:schemeClr val="tx2"/>
                </a:solidFill>
              </a:rPr>
              <a:t>, при </a:t>
            </a:r>
            <a:r>
              <a:rPr lang="ru-RU" sz="1400" b="1" i="1" dirty="0" err="1">
                <a:solidFill>
                  <a:schemeClr val="tx2"/>
                </a:solidFill>
              </a:rPr>
              <a:t>обох</a:t>
            </a:r>
            <a:r>
              <a:rPr lang="ru-RU" sz="1400" b="1" i="1" dirty="0">
                <a:solidFill>
                  <a:schemeClr val="tx2"/>
                </a:solidFill>
              </a:rPr>
              <a:t> </a:t>
            </a:r>
            <a:r>
              <a:rPr lang="ru-RU" sz="1400" b="1" i="1" dirty="0" err="1">
                <a:solidFill>
                  <a:schemeClr val="tx2"/>
                </a:solidFill>
              </a:rPr>
              <a:t>цінах</a:t>
            </a:r>
            <a:r>
              <a:rPr lang="ru-RU" sz="1400" b="1" i="1" dirty="0">
                <a:solidFill>
                  <a:schemeClr val="tx2"/>
                </a:solidFill>
              </a:rPr>
              <a:t> кількість товару Q </a:t>
            </a:r>
            <a:r>
              <a:rPr lang="ru-RU" sz="1400" b="1" i="1" dirty="0" err="1">
                <a:solidFill>
                  <a:schemeClr val="tx2"/>
                </a:solidFill>
              </a:rPr>
              <a:t>залишається</a:t>
            </a:r>
            <a:r>
              <a:rPr lang="ru-RU" sz="1400" b="1" i="1" dirty="0">
                <a:solidFill>
                  <a:schemeClr val="tx2"/>
                </a:solidFill>
              </a:rPr>
              <a:t> </a:t>
            </a:r>
            <a:r>
              <a:rPr lang="ru-RU" sz="1400" b="1" i="1" dirty="0" err="1">
                <a:solidFill>
                  <a:schemeClr val="tx2"/>
                </a:solidFill>
              </a:rPr>
              <a:t>постійною</a:t>
            </a:r>
            <a:r>
              <a:rPr lang="ru-RU" sz="1400" b="1" i="1" dirty="0">
                <a:solidFill>
                  <a:schemeClr val="tx2"/>
                </a:solidFill>
              </a:rPr>
              <a:t> через </a:t>
            </a:r>
            <a:r>
              <a:rPr lang="ru-RU" sz="1400" b="1" i="1" dirty="0" err="1">
                <a:solidFill>
                  <a:schemeClr val="tx2"/>
                </a:solidFill>
              </a:rPr>
              <a:t>незмінність</a:t>
            </a:r>
            <a:r>
              <a:rPr lang="ru-RU" sz="1400" b="1" i="1" dirty="0">
                <a:solidFill>
                  <a:schemeClr val="tx2"/>
                </a:solidFill>
              </a:rPr>
              <a:t> </a:t>
            </a:r>
            <a:r>
              <a:rPr lang="ru-RU" sz="1400" b="1" i="1" dirty="0" err="1">
                <a:solidFill>
                  <a:schemeClr val="tx2"/>
                </a:solidFill>
              </a:rPr>
              <a:t>запропонованого</a:t>
            </a:r>
            <a:r>
              <a:rPr lang="ru-RU" sz="1400" b="1" i="1" dirty="0">
                <a:solidFill>
                  <a:schemeClr val="tx2"/>
                </a:solidFill>
              </a:rPr>
              <a:t> товару.</a:t>
            </a:r>
            <a:endParaRPr lang="uk-UA" sz="1400" b="1" i="1" dirty="0">
              <a:solidFill>
                <a:schemeClr val="tx2"/>
              </a:solidFill>
            </a:endParaRPr>
          </a:p>
        </p:txBody>
      </p:sp>
    </p:spTree>
    <p:extLst>
      <p:ext uri="{BB962C8B-B14F-4D97-AF65-F5344CB8AC3E}">
        <p14:creationId xmlns:p14="http://schemas.microsoft.com/office/powerpoint/2010/main" xmlns="" val="27115151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1557908" y="116632"/>
            <a:ext cx="7560839" cy="620688"/>
          </a:xfrm>
          <a:prstGeom prst="rect">
            <a:avLst/>
          </a:prstGeom>
        </p:spPr>
        <p:txBody>
          <a:bodyPr>
            <a:normAutofit/>
          </a:bodyPr>
          <a:lst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Попит та пропозиція</a:t>
            </a:r>
            <a:endParaRPr lang="uk-UA" dirty="0"/>
          </a:p>
        </p:txBody>
      </p:sp>
      <p:sp>
        <p:nvSpPr>
          <p:cNvPr id="4" name="TextBox 3"/>
          <p:cNvSpPr txBox="1"/>
          <p:nvPr/>
        </p:nvSpPr>
        <p:spPr>
          <a:xfrm>
            <a:off x="333772" y="980728"/>
            <a:ext cx="11665296" cy="4745915"/>
          </a:xfrm>
          <a:prstGeom prst="rect">
            <a:avLst/>
          </a:prstGeom>
          <a:noFill/>
        </p:spPr>
        <p:txBody>
          <a:bodyPr wrap="square" rtlCol="0">
            <a:spAutoFit/>
          </a:bodyPr>
          <a:lstStyle/>
          <a:p>
            <a:pPr>
              <a:lnSpc>
                <a:spcPct val="90000"/>
              </a:lnSpc>
            </a:pPr>
            <a:r>
              <a:rPr lang="ru-RU" sz="2400" b="1" dirty="0">
                <a:solidFill>
                  <a:schemeClr val="tx2"/>
                </a:solidFill>
                <a:latin typeface="Candara" pitchFamily="34" charset="0"/>
              </a:rPr>
              <a:t>По́пит та пропози́ція </a:t>
            </a:r>
            <a:r>
              <a:rPr lang="ru-RU" sz="2400" dirty="0">
                <a:solidFill>
                  <a:schemeClr val="tx2"/>
                </a:solidFill>
                <a:latin typeface="Candara" pitchFamily="34" charset="0"/>
              </a:rPr>
              <a:t>— економічна модель, що описує процес ціноутворення на ринку. Ця модель вводить поняття попиту та пропозиції в якості універсальних характеристик ринку та доводить, що, за умовами певних припущень, </a:t>
            </a:r>
            <a:endParaRPr lang="ru-RU" sz="2400" dirty="0" smtClean="0">
              <a:solidFill>
                <a:schemeClr val="tx2"/>
              </a:solidFill>
              <a:latin typeface="Candara" pitchFamily="34" charset="0"/>
            </a:endParaRPr>
          </a:p>
          <a:p>
            <a:pPr>
              <a:lnSpc>
                <a:spcPct val="90000"/>
              </a:lnSpc>
            </a:pPr>
            <a:r>
              <a:rPr lang="ru-RU" sz="2400" dirty="0" smtClean="0">
                <a:solidFill>
                  <a:schemeClr val="tx2"/>
                </a:solidFill>
                <a:latin typeface="Candara" pitchFamily="34" charset="0"/>
              </a:rPr>
              <a:t> </a:t>
            </a:r>
            <a:r>
              <a:rPr lang="ru-RU" sz="2400" dirty="0">
                <a:solidFill>
                  <a:schemeClr val="tx2"/>
                </a:solidFill>
                <a:latin typeface="Candara" pitchFamily="34" charset="0"/>
              </a:rPr>
              <a:t>характеристики </a:t>
            </a:r>
            <a:r>
              <a:rPr lang="uk-UA" sz="2400" dirty="0" smtClean="0">
                <a:solidFill>
                  <a:schemeClr val="tx2"/>
                </a:solidFill>
                <a:latin typeface="Candara" pitchFamily="34" charset="0"/>
              </a:rPr>
              <a:t>урівноважуються</a:t>
            </a:r>
            <a:r>
              <a:rPr lang="ru-RU" sz="2400" dirty="0" smtClean="0">
                <a:solidFill>
                  <a:schemeClr val="tx2"/>
                </a:solidFill>
                <a:latin typeface="Candara" pitchFamily="34" charset="0"/>
              </a:rPr>
              <a:t> </a:t>
            </a:r>
            <a:r>
              <a:rPr lang="ru-RU" sz="2400" dirty="0">
                <a:solidFill>
                  <a:schemeClr val="tx2"/>
                </a:solidFill>
                <a:latin typeface="Candara" pitchFamily="34" charset="0"/>
              </a:rPr>
              <a:t>та приводять до встановлення певної ціни на даний товар. При цьому попит — представлена на ринку потреба в товарах, а пропозиція — кількість товару, який є на ринку або може бути доставлений на нього. Висновок моделі про урівноваження добре відповідає поведінці великого числа ринків та вважається важливим економічним законом.</a:t>
            </a:r>
          </a:p>
          <a:p>
            <a:pPr>
              <a:lnSpc>
                <a:spcPct val="90000"/>
              </a:lnSpc>
            </a:pPr>
            <a:r>
              <a:rPr lang="ru-RU" sz="2400" dirty="0" err="1" smtClean="0">
                <a:solidFill>
                  <a:schemeClr val="tx2"/>
                </a:solidFill>
                <a:latin typeface="Candara" pitchFamily="34" charset="0"/>
              </a:rPr>
              <a:t>Вперше</a:t>
            </a:r>
            <a:r>
              <a:rPr lang="ru-RU" sz="2400" dirty="0" smtClean="0">
                <a:solidFill>
                  <a:schemeClr val="tx2"/>
                </a:solidFill>
                <a:latin typeface="Candara" pitchFamily="34" charset="0"/>
              </a:rPr>
              <a:t> </a:t>
            </a:r>
            <a:r>
              <a:rPr lang="ru-RU" sz="2400" dirty="0">
                <a:solidFill>
                  <a:schemeClr val="tx2"/>
                </a:solidFill>
                <a:latin typeface="Candara" pitchFamily="34" charset="0"/>
              </a:rPr>
              <a:t>термін «попит та пропозиція» використав Джеймс Денем-Стюарт у своїй праці «Принципи політичної економії», що була опублікована у 1767 році. Цей термін також був застосований такими економістами-класиками як Адам Сміт та Давид Рікардо у своїх працях «Причини багатства народів» та «Принципи політичної економії та оподаткування», відповідно. В 1870-их роках модель істотно розвинув та популяризував Альфред Маршалл в своїй праці «Принципи економіки».</a:t>
            </a:r>
            <a:endParaRPr lang="uk-UA" sz="2400" dirty="0">
              <a:solidFill>
                <a:schemeClr val="tx2"/>
              </a:solidFill>
              <a:latin typeface="Candara" pitchFamily="34" charset="0"/>
            </a:endParaRPr>
          </a:p>
        </p:txBody>
      </p:sp>
    </p:spTree>
    <p:extLst>
      <p:ext uri="{BB962C8B-B14F-4D97-AF65-F5344CB8AC3E}">
        <p14:creationId xmlns:p14="http://schemas.microsoft.com/office/powerpoint/2010/main" xmlns="" val="164531798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557908" y="216024"/>
            <a:ext cx="7560839" cy="620688"/>
          </a:xfrm>
          <a:prstGeom prst="rect">
            <a:avLst/>
          </a:prstGeom>
        </p:spPr>
        <p:txBody>
          <a:bodyPr>
            <a:normAutofit/>
          </a:bodyPr>
          <a:lst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Особливі типи ринку</a:t>
            </a:r>
            <a:endParaRPr lang="uk-UA" dirty="0"/>
          </a:p>
        </p:txBody>
      </p:sp>
      <p:sp>
        <p:nvSpPr>
          <p:cNvPr id="3" name="Прямоугольник 2"/>
          <p:cNvSpPr/>
          <p:nvPr/>
        </p:nvSpPr>
        <p:spPr>
          <a:xfrm>
            <a:off x="261764" y="908720"/>
            <a:ext cx="11593288" cy="5509200"/>
          </a:xfrm>
          <a:prstGeom prst="rect">
            <a:avLst/>
          </a:prstGeom>
        </p:spPr>
        <p:txBody>
          <a:bodyPr wrap="square">
            <a:spAutoFit/>
          </a:bodyPr>
          <a:lstStyle/>
          <a:p>
            <a:r>
              <a:rPr lang="ru-RU" sz="1600" dirty="0">
                <a:solidFill>
                  <a:schemeClr val="tx2"/>
                </a:solidFill>
              </a:rPr>
              <a:t>Крива </a:t>
            </a:r>
            <a:r>
              <a:rPr lang="ru-RU" sz="1600" dirty="0" err="1">
                <a:solidFill>
                  <a:schemeClr val="tx2"/>
                </a:solidFill>
              </a:rPr>
              <a:t>попиту</a:t>
            </a:r>
            <a:r>
              <a:rPr lang="ru-RU" sz="1600" dirty="0">
                <a:solidFill>
                  <a:schemeClr val="tx2"/>
                </a:solidFill>
              </a:rPr>
              <a:t> </a:t>
            </a:r>
            <a:r>
              <a:rPr lang="ru-RU" sz="1600" dirty="0" err="1">
                <a:solidFill>
                  <a:schemeClr val="tx2"/>
                </a:solidFill>
              </a:rPr>
              <a:t>залежить</a:t>
            </a:r>
            <a:r>
              <a:rPr lang="ru-RU" sz="1600" dirty="0">
                <a:solidFill>
                  <a:schemeClr val="tx2"/>
                </a:solidFill>
              </a:rPr>
              <a:t> </a:t>
            </a:r>
            <a:r>
              <a:rPr lang="ru-RU" sz="1600" dirty="0" err="1">
                <a:solidFill>
                  <a:schemeClr val="tx2"/>
                </a:solidFill>
              </a:rPr>
              <a:t>також</a:t>
            </a:r>
            <a:r>
              <a:rPr lang="ru-RU" sz="1600" dirty="0">
                <a:solidFill>
                  <a:schemeClr val="tx2"/>
                </a:solidFill>
              </a:rPr>
              <a:t> </a:t>
            </a:r>
            <a:r>
              <a:rPr lang="ru-RU" sz="1600" dirty="0" err="1">
                <a:solidFill>
                  <a:schemeClr val="tx2"/>
                </a:solidFill>
              </a:rPr>
              <a:t>від</a:t>
            </a:r>
            <a:r>
              <a:rPr lang="ru-RU" sz="1600" dirty="0">
                <a:solidFill>
                  <a:schemeClr val="tx2"/>
                </a:solidFill>
              </a:rPr>
              <a:t> типу ринку. Так, коли на ринку </a:t>
            </a:r>
            <a:r>
              <a:rPr lang="ru-RU" sz="1600" dirty="0" err="1">
                <a:solidFill>
                  <a:schemeClr val="tx2"/>
                </a:solidFill>
              </a:rPr>
              <a:t>виступає</a:t>
            </a:r>
            <a:r>
              <a:rPr lang="ru-RU" sz="1600" dirty="0">
                <a:solidFill>
                  <a:schemeClr val="tx2"/>
                </a:solidFill>
              </a:rPr>
              <a:t> один </a:t>
            </a:r>
            <a:r>
              <a:rPr lang="ru-RU" sz="1600" dirty="0" err="1">
                <a:solidFill>
                  <a:schemeClr val="tx2"/>
                </a:solidFill>
              </a:rPr>
              <a:t>продавець</a:t>
            </a:r>
            <a:r>
              <a:rPr lang="ru-RU" sz="1600" dirty="0">
                <a:solidFill>
                  <a:schemeClr val="tx2"/>
                </a:solidFill>
              </a:rPr>
              <a:t>, вона </a:t>
            </a:r>
            <a:r>
              <a:rPr lang="ru-RU" sz="1600" dirty="0" err="1">
                <a:solidFill>
                  <a:schemeClr val="tx2"/>
                </a:solidFill>
              </a:rPr>
              <a:t>свідчить</a:t>
            </a:r>
            <a:r>
              <a:rPr lang="ru-RU" sz="1600" dirty="0">
                <a:solidFill>
                  <a:schemeClr val="tx2"/>
                </a:solidFill>
              </a:rPr>
              <a:t> про те, </a:t>
            </a:r>
            <a:r>
              <a:rPr lang="ru-RU" sz="1600" dirty="0" err="1">
                <a:solidFill>
                  <a:schemeClr val="tx2"/>
                </a:solidFill>
              </a:rPr>
              <a:t>що</a:t>
            </a:r>
            <a:r>
              <a:rPr lang="ru-RU" sz="1600" dirty="0">
                <a:solidFill>
                  <a:schemeClr val="tx2"/>
                </a:solidFill>
              </a:rPr>
              <a:t> попит на товар </a:t>
            </a:r>
            <a:r>
              <a:rPr lang="ru-RU" sz="1600" dirty="0" err="1">
                <a:solidFill>
                  <a:schemeClr val="tx2"/>
                </a:solidFill>
              </a:rPr>
              <a:t>визначається</a:t>
            </a:r>
            <a:r>
              <a:rPr lang="ru-RU" sz="1600" dirty="0">
                <a:solidFill>
                  <a:schemeClr val="tx2"/>
                </a:solidFill>
              </a:rPr>
              <a:t> </a:t>
            </a:r>
            <a:r>
              <a:rPr lang="ru-RU" sz="1600" dirty="0" err="1">
                <a:solidFill>
                  <a:schemeClr val="tx2"/>
                </a:solidFill>
              </a:rPr>
              <a:t>ціною</a:t>
            </a:r>
            <a:r>
              <a:rPr lang="ru-RU" sz="1600" dirty="0">
                <a:solidFill>
                  <a:schemeClr val="tx2"/>
                </a:solidFill>
              </a:rPr>
              <a:t>, яку </a:t>
            </a:r>
            <a:r>
              <a:rPr lang="ru-RU" sz="1600" dirty="0" err="1">
                <a:solidFill>
                  <a:schemeClr val="tx2"/>
                </a:solidFill>
              </a:rPr>
              <a:t>встановив</a:t>
            </a:r>
            <a:r>
              <a:rPr lang="ru-RU" sz="1600" dirty="0">
                <a:solidFill>
                  <a:schemeClr val="tx2"/>
                </a:solidFill>
              </a:rPr>
              <a:t> </a:t>
            </a:r>
            <a:r>
              <a:rPr lang="ru-RU" sz="1600" dirty="0" err="1">
                <a:solidFill>
                  <a:schemeClr val="tx2"/>
                </a:solidFill>
              </a:rPr>
              <a:t>монополіст</a:t>
            </a:r>
            <a:r>
              <a:rPr lang="ru-RU" sz="1600" dirty="0">
                <a:solidFill>
                  <a:schemeClr val="tx2"/>
                </a:solidFill>
              </a:rPr>
              <a:t>, а коли на ринку невелика кількість </a:t>
            </a:r>
            <a:r>
              <a:rPr lang="ru-RU" sz="1600" dirty="0" err="1">
                <a:solidFill>
                  <a:schemeClr val="tx2"/>
                </a:solidFill>
              </a:rPr>
              <a:t>продавців</a:t>
            </a:r>
            <a:r>
              <a:rPr lang="ru-RU" sz="1600" dirty="0">
                <a:solidFill>
                  <a:schemeClr val="tx2"/>
                </a:solidFill>
              </a:rPr>
              <a:t> </a:t>
            </a:r>
            <a:r>
              <a:rPr lang="ru-RU" sz="1600" dirty="0" err="1">
                <a:solidFill>
                  <a:schemeClr val="tx2"/>
                </a:solidFill>
              </a:rPr>
              <a:t>має</a:t>
            </a:r>
            <a:r>
              <a:rPr lang="ru-RU" sz="1600" dirty="0">
                <a:solidFill>
                  <a:schemeClr val="tx2"/>
                </a:solidFill>
              </a:rPr>
              <a:t> справу з великою </a:t>
            </a:r>
            <a:r>
              <a:rPr lang="ru-RU" sz="1600" dirty="0" err="1">
                <a:solidFill>
                  <a:schemeClr val="tx2"/>
                </a:solidFill>
              </a:rPr>
              <a:t>кількістю</a:t>
            </a:r>
            <a:r>
              <a:rPr lang="ru-RU" sz="1600" dirty="0">
                <a:solidFill>
                  <a:schemeClr val="tx2"/>
                </a:solidFill>
              </a:rPr>
              <a:t> </a:t>
            </a:r>
            <a:r>
              <a:rPr lang="ru-RU" sz="1600" dirty="0" err="1">
                <a:solidFill>
                  <a:schemeClr val="tx2"/>
                </a:solidFill>
              </a:rPr>
              <a:t>покупців</a:t>
            </a:r>
            <a:r>
              <a:rPr lang="ru-RU" sz="1600" dirty="0">
                <a:solidFill>
                  <a:schemeClr val="tx2"/>
                </a:solidFill>
              </a:rPr>
              <a:t>, крива </a:t>
            </a:r>
            <a:r>
              <a:rPr lang="ru-RU" sz="1600" dirty="0" err="1">
                <a:solidFill>
                  <a:schemeClr val="tx2"/>
                </a:solidFill>
              </a:rPr>
              <a:t>попиту</a:t>
            </a:r>
            <a:r>
              <a:rPr lang="ru-RU" sz="1600" dirty="0">
                <a:solidFill>
                  <a:schemeClr val="tx2"/>
                </a:solidFill>
              </a:rPr>
              <a:t> буде </a:t>
            </a:r>
            <a:r>
              <a:rPr lang="ru-RU" sz="1600" dirty="0" err="1">
                <a:solidFill>
                  <a:schemeClr val="tx2"/>
                </a:solidFill>
              </a:rPr>
              <a:t>змінюватись</a:t>
            </a:r>
            <a:r>
              <a:rPr lang="ru-RU" sz="1600" dirty="0">
                <a:solidFill>
                  <a:schemeClr val="tx2"/>
                </a:solidFill>
              </a:rPr>
              <a:t> </a:t>
            </a:r>
            <a:r>
              <a:rPr lang="ru-RU" sz="1600" dirty="0" err="1">
                <a:solidFill>
                  <a:schemeClr val="tx2"/>
                </a:solidFill>
              </a:rPr>
              <a:t>залежно</a:t>
            </a:r>
            <a:r>
              <a:rPr lang="ru-RU" sz="1600" dirty="0">
                <a:solidFill>
                  <a:schemeClr val="tx2"/>
                </a:solidFill>
              </a:rPr>
              <a:t> </a:t>
            </a:r>
            <a:r>
              <a:rPr lang="ru-RU" sz="1600" dirty="0" err="1">
                <a:solidFill>
                  <a:schemeClr val="tx2"/>
                </a:solidFill>
              </a:rPr>
              <a:t>від</a:t>
            </a:r>
            <a:r>
              <a:rPr lang="ru-RU" sz="1600" dirty="0">
                <a:solidFill>
                  <a:schemeClr val="tx2"/>
                </a:solidFill>
              </a:rPr>
              <a:t> ціни </a:t>
            </a:r>
            <a:r>
              <a:rPr lang="ru-RU" sz="1600" dirty="0" err="1">
                <a:solidFill>
                  <a:schemeClr val="tx2"/>
                </a:solidFill>
              </a:rPr>
              <a:t>конкурентів</a:t>
            </a:r>
            <a:r>
              <a:rPr lang="ru-RU" sz="1600" dirty="0">
                <a:solidFill>
                  <a:schemeClr val="tx2"/>
                </a:solidFill>
              </a:rPr>
              <a:t>.</a:t>
            </a:r>
          </a:p>
          <a:p>
            <a:r>
              <a:rPr lang="ru-RU" sz="1600" dirty="0" smtClean="0">
                <a:solidFill>
                  <a:schemeClr val="tx2"/>
                </a:solidFill>
              </a:rPr>
              <a:t>У </a:t>
            </a:r>
            <a:r>
              <a:rPr lang="ru-RU" sz="1600" dirty="0" err="1">
                <a:solidFill>
                  <a:schemeClr val="tx2"/>
                </a:solidFill>
              </a:rPr>
              <a:t>ситуації</a:t>
            </a:r>
            <a:r>
              <a:rPr lang="ru-RU" sz="1600" dirty="0">
                <a:solidFill>
                  <a:schemeClr val="tx2"/>
                </a:solidFill>
              </a:rPr>
              <a:t>, в </a:t>
            </a:r>
            <a:r>
              <a:rPr lang="ru-RU" sz="1600" dirty="0" err="1">
                <a:solidFill>
                  <a:schemeClr val="tx2"/>
                </a:solidFill>
              </a:rPr>
              <a:t>якій</a:t>
            </a:r>
            <a:r>
              <a:rPr lang="ru-RU" sz="1600" dirty="0">
                <a:solidFill>
                  <a:schemeClr val="tx2"/>
                </a:solidFill>
              </a:rPr>
              <a:t> </a:t>
            </a:r>
            <a:r>
              <a:rPr lang="ru-RU" sz="1600" dirty="0" err="1">
                <a:solidFill>
                  <a:schemeClr val="tx2"/>
                </a:solidFill>
              </a:rPr>
              <a:t>існує</a:t>
            </a:r>
            <a:r>
              <a:rPr lang="ru-RU" sz="1600" dirty="0">
                <a:solidFill>
                  <a:schemeClr val="tx2"/>
                </a:solidFill>
              </a:rPr>
              <a:t> </a:t>
            </a:r>
            <a:r>
              <a:rPr lang="ru-RU" sz="1600" dirty="0" err="1">
                <a:solidFill>
                  <a:schemeClr val="tx2"/>
                </a:solidFill>
              </a:rPr>
              <a:t>багато</a:t>
            </a:r>
            <a:r>
              <a:rPr lang="ru-RU" sz="1600" dirty="0">
                <a:solidFill>
                  <a:schemeClr val="tx2"/>
                </a:solidFill>
              </a:rPr>
              <a:t> </a:t>
            </a:r>
            <a:r>
              <a:rPr lang="ru-RU" sz="1600" dirty="0" err="1">
                <a:solidFill>
                  <a:schemeClr val="tx2"/>
                </a:solidFill>
              </a:rPr>
              <a:t>покупців</a:t>
            </a:r>
            <a:r>
              <a:rPr lang="ru-RU" sz="1600" dirty="0">
                <a:solidFill>
                  <a:schemeClr val="tx2"/>
                </a:solidFill>
              </a:rPr>
              <a:t>, але </a:t>
            </a:r>
            <a:r>
              <a:rPr lang="ru-RU" sz="1600" dirty="0" err="1">
                <a:solidFill>
                  <a:schemeClr val="tx2"/>
                </a:solidFill>
              </a:rPr>
              <a:t>єдиний</a:t>
            </a:r>
            <a:r>
              <a:rPr lang="ru-RU" sz="1600" dirty="0">
                <a:solidFill>
                  <a:schemeClr val="tx2"/>
                </a:solidFill>
              </a:rPr>
              <a:t> </a:t>
            </a:r>
            <a:r>
              <a:rPr lang="ru-RU" sz="1600" dirty="0" err="1">
                <a:solidFill>
                  <a:schemeClr val="tx2"/>
                </a:solidFill>
              </a:rPr>
              <a:t>постачальник</a:t>
            </a:r>
            <a:r>
              <a:rPr lang="ru-RU" sz="1600" dirty="0">
                <a:solidFill>
                  <a:schemeClr val="tx2"/>
                </a:solidFill>
              </a:rPr>
              <a:t>, </a:t>
            </a:r>
            <a:r>
              <a:rPr lang="ru-RU" sz="1600" dirty="0" err="1">
                <a:solidFill>
                  <a:schemeClr val="tx2"/>
                </a:solidFill>
              </a:rPr>
              <a:t>монополіст</a:t>
            </a:r>
            <a:r>
              <a:rPr lang="ru-RU" sz="1600" dirty="0">
                <a:solidFill>
                  <a:schemeClr val="tx2"/>
                </a:solidFill>
              </a:rPr>
              <a:t>, який </a:t>
            </a:r>
            <a:r>
              <a:rPr lang="ru-RU" sz="1600" dirty="0" err="1">
                <a:solidFill>
                  <a:schemeClr val="tx2"/>
                </a:solidFill>
              </a:rPr>
              <a:t>може</a:t>
            </a:r>
            <a:r>
              <a:rPr lang="ru-RU" sz="1600" dirty="0">
                <a:solidFill>
                  <a:schemeClr val="tx2"/>
                </a:solidFill>
              </a:rPr>
              <a:t> </a:t>
            </a:r>
            <a:r>
              <a:rPr lang="ru-RU" sz="1600" dirty="0" err="1">
                <a:solidFill>
                  <a:schemeClr val="tx2"/>
                </a:solidFill>
              </a:rPr>
              <a:t>регулювати</a:t>
            </a:r>
            <a:r>
              <a:rPr lang="ru-RU" sz="1600" dirty="0">
                <a:solidFill>
                  <a:schemeClr val="tx2"/>
                </a:solidFill>
              </a:rPr>
              <a:t> кількість товару, </a:t>
            </a:r>
            <a:r>
              <a:rPr lang="ru-RU" sz="1600" dirty="0" err="1">
                <a:solidFill>
                  <a:schemeClr val="tx2"/>
                </a:solidFill>
              </a:rPr>
              <a:t>що</a:t>
            </a:r>
            <a:r>
              <a:rPr lang="ru-RU" sz="1600" dirty="0">
                <a:solidFill>
                  <a:schemeClr val="tx2"/>
                </a:solidFill>
              </a:rPr>
              <a:t> </a:t>
            </a:r>
            <a:r>
              <a:rPr lang="ru-RU" sz="1600" dirty="0" err="1">
                <a:solidFill>
                  <a:schemeClr val="tx2"/>
                </a:solidFill>
              </a:rPr>
              <a:t>постачається</a:t>
            </a:r>
            <a:r>
              <a:rPr lang="ru-RU" sz="1600" dirty="0">
                <a:solidFill>
                  <a:schemeClr val="tx2"/>
                </a:solidFill>
              </a:rPr>
              <a:t>, або </a:t>
            </a:r>
            <a:r>
              <a:rPr lang="ru-RU" sz="1600" dirty="0" err="1">
                <a:solidFill>
                  <a:schemeClr val="tx2"/>
                </a:solidFill>
              </a:rPr>
              <a:t>ціну</a:t>
            </a:r>
            <a:r>
              <a:rPr lang="ru-RU" sz="1600" dirty="0">
                <a:solidFill>
                  <a:schemeClr val="tx2"/>
                </a:solidFill>
              </a:rPr>
              <a:t> на </a:t>
            </a:r>
            <a:r>
              <a:rPr lang="ru-RU" sz="1600" dirty="0" err="1">
                <a:solidFill>
                  <a:schemeClr val="tx2"/>
                </a:solidFill>
              </a:rPr>
              <a:t>нього</a:t>
            </a:r>
            <a:r>
              <a:rPr lang="ru-RU" sz="1600" dirty="0">
                <a:solidFill>
                  <a:schemeClr val="tx2"/>
                </a:solidFill>
              </a:rPr>
              <a:t> за </a:t>
            </a:r>
            <a:r>
              <a:rPr lang="ru-RU" sz="1600" dirty="0" err="1">
                <a:solidFill>
                  <a:schemeClr val="tx2"/>
                </a:solidFill>
              </a:rPr>
              <a:t>своїм</a:t>
            </a:r>
            <a:r>
              <a:rPr lang="ru-RU" sz="1600" dirty="0">
                <a:solidFill>
                  <a:schemeClr val="tx2"/>
                </a:solidFill>
              </a:rPr>
              <a:t> </a:t>
            </a:r>
            <a:r>
              <a:rPr lang="ru-RU" sz="1600" dirty="0" err="1">
                <a:solidFill>
                  <a:schemeClr val="tx2"/>
                </a:solidFill>
              </a:rPr>
              <a:t>бажанням</a:t>
            </a:r>
            <a:r>
              <a:rPr lang="ru-RU" sz="1600" dirty="0">
                <a:solidFill>
                  <a:schemeClr val="tx2"/>
                </a:solidFill>
              </a:rPr>
              <a:t>, </a:t>
            </a:r>
            <a:r>
              <a:rPr lang="ru-RU" sz="1600" dirty="0" err="1">
                <a:solidFill>
                  <a:schemeClr val="tx2"/>
                </a:solidFill>
              </a:rPr>
              <a:t>регулюватиме</a:t>
            </a:r>
            <a:r>
              <a:rPr lang="ru-RU" sz="1600" dirty="0">
                <a:solidFill>
                  <a:schemeClr val="tx2"/>
                </a:solidFill>
              </a:rPr>
              <a:t> </a:t>
            </a:r>
            <a:r>
              <a:rPr lang="ru-RU" sz="1600" dirty="0" err="1">
                <a:solidFill>
                  <a:schemeClr val="tx2"/>
                </a:solidFill>
              </a:rPr>
              <a:t>ціну</a:t>
            </a:r>
            <a:r>
              <a:rPr lang="ru-RU" sz="1600" dirty="0">
                <a:solidFill>
                  <a:schemeClr val="tx2"/>
                </a:solidFill>
              </a:rPr>
              <a:t> таким чином, </a:t>
            </a:r>
            <a:r>
              <a:rPr lang="ru-RU" sz="1600" dirty="0" err="1">
                <a:solidFill>
                  <a:schemeClr val="tx2"/>
                </a:solidFill>
              </a:rPr>
              <a:t>щоб</a:t>
            </a:r>
            <a:r>
              <a:rPr lang="ru-RU" sz="1600" dirty="0">
                <a:solidFill>
                  <a:schemeClr val="tx2"/>
                </a:solidFill>
              </a:rPr>
              <a:t> </a:t>
            </a:r>
            <a:r>
              <a:rPr lang="ru-RU" sz="1600" dirty="0" err="1">
                <a:solidFill>
                  <a:schemeClr val="tx2"/>
                </a:solidFill>
              </a:rPr>
              <a:t>максимізувати</a:t>
            </a:r>
            <a:r>
              <a:rPr lang="ru-RU" sz="1600" dirty="0">
                <a:solidFill>
                  <a:schemeClr val="tx2"/>
                </a:solidFill>
              </a:rPr>
              <a:t> </a:t>
            </a:r>
            <a:r>
              <a:rPr lang="ru-RU" sz="1600" dirty="0" err="1">
                <a:solidFill>
                  <a:schemeClr val="tx2"/>
                </a:solidFill>
              </a:rPr>
              <a:t>свій</a:t>
            </a:r>
            <a:r>
              <a:rPr lang="ru-RU" sz="1600" dirty="0">
                <a:solidFill>
                  <a:schemeClr val="tx2"/>
                </a:solidFill>
              </a:rPr>
              <a:t> </a:t>
            </a:r>
            <a:r>
              <a:rPr lang="ru-RU" sz="1600" dirty="0" err="1">
                <a:solidFill>
                  <a:schemeClr val="tx2"/>
                </a:solidFill>
              </a:rPr>
              <a:t>дохід</a:t>
            </a:r>
            <a:r>
              <a:rPr lang="ru-RU" sz="1600" dirty="0">
                <a:solidFill>
                  <a:schemeClr val="tx2"/>
                </a:solidFill>
              </a:rPr>
              <a:t>. </a:t>
            </a:r>
            <a:r>
              <a:rPr lang="ru-RU" sz="1600" dirty="0" err="1">
                <a:solidFill>
                  <a:schemeClr val="tx2"/>
                </a:solidFill>
              </a:rPr>
              <a:t>Ця</a:t>
            </a:r>
            <a:r>
              <a:rPr lang="ru-RU" sz="1600" dirty="0">
                <a:solidFill>
                  <a:schemeClr val="tx2"/>
                </a:solidFill>
              </a:rPr>
              <a:t> </a:t>
            </a:r>
            <a:r>
              <a:rPr lang="ru-RU" sz="1600" dirty="0" err="1">
                <a:solidFill>
                  <a:schemeClr val="tx2"/>
                </a:solidFill>
              </a:rPr>
              <a:t>ціна</a:t>
            </a:r>
            <a:r>
              <a:rPr lang="ru-RU" sz="1600" dirty="0">
                <a:solidFill>
                  <a:schemeClr val="tx2"/>
                </a:solidFill>
              </a:rPr>
              <a:t> </a:t>
            </a:r>
            <a:r>
              <a:rPr lang="ru-RU" sz="1600" dirty="0" err="1">
                <a:solidFill>
                  <a:schemeClr val="tx2"/>
                </a:solidFill>
              </a:rPr>
              <a:t>завжди</a:t>
            </a:r>
            <a:r>
              <a:rPr lang="ru-RU" sz="1600" dirty="0">
                <a:solidFill>
                  <a:schemeClr val="tx2"/>
                </a:solidFill>
              </a:rPr>
              <a:t> буде </a:t>
            </a:r>
            <a:r>
              <a:rPr lang="ru-RU" sz="1600" dirty="0" err="1">
                <a:solidFill>
                  <a:schemeClr val="tx2"/>
                </a:solidFill>
              </a:rPr>
              <a:t>вища</a:t>
            </a:r>
            <a:r>
              <a:rPr lang="ru-RU" sz="1600" dirty="0">
                <a:solidFill>
                  <a:schemeClr val="tx2"/>
                </a:solidFill>
              </a:rPr>
              <a:t> (теоретично не </a:t>
            </a:r>
            <a:r>
              <a:rPr lang="ru-RU" sz="1600" dirty="0" err="1">
                <a:solidFill>
                  <a:schemeClr val="tx2"/>
                </a:solidFill>
              </a:rPr>
              <a:t>нижча</a:t>
            </a:r>
            <a:r>
              <a:rPr lang="ru-RU" sz="1600" dirty="0">
                <a:solidFill>
                  <a:schemeClr val="tx2"/>
                </a:solidFill>
              </a:rPr>
              <a:t>), </a:t>
            </a:r>
            <a:r>
              <a:rPr lang="ru-RU" sz="1600" dirty="0" err="1">
                <a:solidFill>
                  <a:schemeClr val="tx2"/>
                </a:solidFill>
              </a:rPr>
              <a:t>ніж</a:t>
            </a:r>
            <a:r>
              <a:rPr lang="ru-RU" sz="1600" dirty="0">
                <a:solidFill>
                  <a:schemeClr val="tx2"/>
                </a:solidFill>
              </a:rPr>
              <a:t> на </a:t>
            </a:r>
            <a:r>
              <a:rPr lang="ru-RU" sz="1600" dirty="0" err="1">
                <a:solidFill>
                  <a:schemeClr val="tx2"/>
                </a:solidFill>
              </a:rPr>
              <a:t>конкурентому</a:t>
            </a:r>
            <a:r>
              <a:rPr lang="ru-RU" sz="1600" dirty="0">
                <a:solidFill>
                  <a:schemeClr val="tx2"/>
                </a:solidFill>
              </a:rPr>
              <a:t> ринку. При цьому сам </a:t>
            </a:r>
            <a:r>
              <a:rPr lang="ru-RU" sz="1600" dirty="0" err="1">
                <a:solidFill>
                  <a:schemeClr val="tx2"/>
                </a:solidFill>
              </a:rPr>
              <a:t>монополіст</a:t>
            </a:r>
            <a:r>
              <a:rPr lang="ru-RU" sz="1600" dirty="0">
                <a:solidFill>
                  <a:schemeClr val="tx2"/>
                </a:solidFill>
              </a:rPr>
              <a:t> </a:t>
            </a:r>
            <a:r>
              <a:rPr lang="ru-RU" sz="1600" dirty="0" err="1">
                <a:solidFill>
                  <a:schemeClr val="tx2"/>
                </a:solidFill>
              </a:rPr>
              <a:t>застосуватиме</a:t>
            </a:r>
            <a:r>
              <a:rPr lang="ru-RU" sz="1600" dirty="0">
                <a:solidFill>
                  <a:schemeClr val="tx2"/>
                </a:solidFill>
              </a:rPr>
              <a:t> </a:t>
            </a:r>
            <a:r>
              <a:rPr lang="ru-RU" sz="1600" dirty="0" err="1">
                <a:solidFill>
                  <a:schemeClr val="tx2"/>
                </a:solidFill>
              </a:rPr>
              <a:t>криву</a:t>
            </a:r>
            <a:r>
              <a:rPr lang="ru-RU" sz="1600" dirty="0">
                <a:solidFill>
                  <a:schemeClr val="tx2"/>
                </a:solidFill>
              </a:rPr>
              <a:t> </a:t>
            </a:r>
            <a:r>
              <a:rPr lang="ru-RU" sz="1600" dirty="0" err="1">
                <a:solidFill>
                  <a:schemeClr val="tx2"/>
                </a:solidFill>
              </a:rPr>
              <a:t>попиту</a:t>
            </a:r>
            <a:r>
              <a:rPr lang="ru-RU" sz="1600" dirty="0">
                <a:solidFill>
                  <a:schemeClr val="tx2"/>
                </a:solidFill>
              </a:rPr>
              <a:t> для </a:t>
            </a:r>
            <a:r>
              <a:rPr lang="ru-RU" sz="1600" dirty="0" err="1">
                <a:solidFill>
                  <a:schemeClr val="tx2"/>
                </a:solidFill>
              </a:rPr>
              <a:t>розрахунку</a:t>
            </a:r>
            <a:r>
              <a:rPr lang="ru-RU" sz="1600" dirty="0">
                <a:solidFill>
                  <a:schemeClr val="tx2"/>
                </a:solidFill>
              </a:rPr>
              <a:t> </a:t>
            </a:r>
            <a:r>
              <a:rPr lang="ru-RU" sz="1600" dirty="0" err="1">
                <a:solidFill>
                  <a:schemeClr val="tx2"/>
                </a:solidFill>
              </a:rPr>
              <a:t>необхідної</a:t>
            </a:r>
            <a:r>
              <a:rPr lang="ru-RU" sz="1600" dirty="0">
                <a:solidFill>
                  <a:schemeClr val="tx2"/>
                </a:solidFill>
              </a:rPr>
              <a:t> ціни, за яку </a:t>
            </a:r>
            <a:r>
              <a:rPr lang="ru-RU" sz="1600" dirty="0" err="1">
                <a:solidFill>
                  <a:schemeClr val="tx2"/>
                </a:solidFill>
              </a:rPr>
              <a:t>йому</a:t>
            </a:r>
            <a:r>
              <a:rPr lang="ru-RU" sz="1600" dirty="0">
                <a:solidFill>
                  <a:schemeClr val="tx2"/>
                </a:solidFill>
              </a:rPr>
              <a:t> </a:t>
            </a:r>
            <a:r>
              <a:rPr lang="ru-RU" sz="1600" dirty="0" err="1">
                <a:solidFill>
                  <a:schemeClr val="tx2"/>
                </a:solidFill>
              </a:rPr>
              <a:t>потрібно</a:t>
            </a:r>
            <a:r>
              <a:rPr lang="ru-RU" sz="1600" dirty="0">
                <a:solidFill>
                  <a:schemeClr val="tx2"/>
                </a:solidFill>
              </a:rPr>
              <a:t> </a:t>
            </a:r>
            <a:r>
              <a:rPr lang="ru-RU" sz="1600" dirty="0" err="1">
                <a:solidFill>
                  <a:schemeClr val="tx2"/>
                </a:solidFill>
              </a:rPr>
              <a:t>продавати</a:t>
            </a:r>
            <a:r>
              <a:rPr lang="ru-RU" sz="1600" dirty="0">
                <a:solidFill>
                  <a:schemeClr val="tx2"/>
                </a:solidFill>
              </a:rPr>
              <a:t> товар.</a:t>
            </a:r>
          </a:p>
          <a:p>
            <a:r>
              <a:rPr lang="ru-RU" sz="1600" dirty="0" err="1" smtClean="0">
                <a:solidFill>
                  <a:schemeClr val="tx2"/>
                </a:solidFill>
              </a:rPr>
              <a:t>Подібна</a:t>
            </a:r>
            <a:r>
              <a:rPr lang="ru-RU" sz="1600" dirty="0" smtClean="0">
                <a:solidFill>
                  <a:schemeClr val="tx2"/>
                </a:solidFill>
              </a:rPr>
              <a:t> </a:t>
            </a:r>
            <a:r>
              <a:rPr lang="ru-RU" sz="1600" dirty="0" err="1">
                <a:solidFill>
                  <a:schemeClr val="tx2"/>
                </a:solidFill>
              </a:rPr>
              <a:t>ситуація</a:t>
            </a:r>
            <a:r>
              <a:rPr lang="ru-RU" sz="1600" dirty="0">
                <a:solidFill>
                  <a:schemeClr val="tx2"/>
                </a:solidFill>
              </a:rPr>
              <a:t> </a:t>
            </a:r>
            <a:r>
              <a:rPr lang="ru-RU" sz="1600" dirty="0" err="1">
                <a:solidFill>
                  <a:schemeClr val="tx2"/>
                </a:solidFill>
              </a:rPr>
              <a:t>трапляється</a:t>
            </a:r>
            <a:r>
              <a:rPr lang="ru-RU" sz="1600" dirty="0">
                <a:solidFill>
                  <a:schemeClr val="tx2"/>
                </a:solidFill>
              </a:rPr>
              <a:t> і у </a:t>
            </a:r>
            <a:r>
              <a:rPr lang="ru-RU" sz="1600" dirty="0" err="1">
                <a:solidFill>
                  <a:schemeClr val="tx2"/>
                </a:solidFill>
              </a:rPr>
              <a:t>випадку</a:t>
            </a:r>
            <a:r>
              <a:rPr lang="ru-RU" sz="1600" dirty="0">
                <a:solidFill>
                  <a:schemeClr val="tx2"/>
                </a:solidFill>
              </a:rPr>
              <a:t> </a:t>
            </a:r>
            <a:r>
              <a:rPr lang="ru-RU" sz="1600" dirty="0" err="1">
                <a:solidFill>
                  <a:schemeClr val="tx2"/>
                </a:solidFill>
              </a:rPr>
              <a:t>єдиного</a:t>
            </a:r>
            <a:r>
              <a:rPr lang="ru-RU" sz="1600" dirty="0">
                <a:solidFill>
                  <a:schemeClr val="tx2"/>
                </a:solidFill>
              </a:rPr>
              <a:t> </a:t>
            </a:r>
            <a:r>
              <a:rPr lang="ru-RU" sz="1600" dirty="0" err="1">
                <a:solidFill>
                  <a:schemeClr val="tx2"/>
                </a:solidFill>
              </a:rPr>
              <a:t>покупця</a:t>
            </a:r>
            <a:r>
              <a:rPr lang="ru-RU" sz="1600" dirty="0">
                <a:solidFill>
                  <a:schemeClr val="tx2"/>
                </a:solidFill>
              </a:rPr>
              <a:t> на ринку, </a:t>
            </a:r>
            <a:r>
              <a:rPr lang="ru-RU" sz="1600" dirty="0" err="1">
                <a:solidFill>
                  <a:schemeClr val="tx2"/>
                </a:solidFill>
              </a:rPr>
              <a:t>звичайно</a:t>
            </a:r>
            <a:r>
              <a:rPr lang="ru-RU" sz="1600" dirty="0">
                <a:solidFill>
                  <a:schemeClr val="tx2"/>
                </a:solidFill>
              </a:rPr>
              <a:t> при </a:t>
            </a:r>
            <a:r>
              <a:rPr lang="ru-RU" sz="1600" dirty="0" err="1">
                <a:solidFill>
                  <a:schemeClr val="tx2"/>
                </a:solidFill>
              </a:rPr>
              <a:t>наявності</a:t>
            </a:r>
            <a:r>
              <a:rPr lang="ru-RU" sz="1600" dirty="0">
                <a:solidFill>
                  <a:schemeClr val="tx2"/>
                </a:solidFill>
              </a:rPr>
              <a:t> </a:t>
            </a:r>
            <a:r>
              <a:rPr lang="ru-RU" sz="1600" dirty="0" err="1">
                <a:solidFill>
                  <a:schemeClr val="tx2"/>
                </a:solidFill>
              </a:rPr>
              <a:t>однієї</a:t>
            </a:r>
            <a:r>
              <a:rPr lang="ru-RU" sz="1600" dirty="0">
                <a:solidFill>
                  <a:schemeClr val="tx2"/>
                </a:solidFill>
              </a:rPr>
              <a:t> </a:t>
            </a:r>
            <a:r>
              <a:rPr lang="ru-RU" sz="1600" dirty="0" err="1">
                <a:solidFill>
                  <a:schemeClr val="tx2"/>
                </a:solidFill>
              </a:rPr>
              <a:t>компанії</a:t>
            </a:r>
            <a:r>
              <a:rPr lang="ru-RU" sz="1600" dirty="0">
                <a:solidFill>
                  <a:schemeClr val="tx2"/>
                </a:solidFill>
              </a:rPr>
              <a:t>, яка </a:t>
            </a:r>
            <a:r>
              <a:rPr lang="ru-RU" sz="1600" dirty="0" err="1">
                <a:solidFill>
                  <a:schemeClr val="tx2"/>
                </a:solidFill>
              </a:rPr>
              <a:t>використовує</a:t>
            </a:r>
            <a:r>
              <a:rPr lang="ru-RU" sz="1600" dirty="0">
                <a:solidFill>
                  <a:schemeClr val="tx2"/>
                </a:solidFill>
              </a:rPr>
              <a:t> </a:t>
            </a:r>
            <a:r>
              <a:rPr lang="ru-RU" sz="1600" dirty="0" err="1">
                <a:solidFill>
                  <a:schemeClr val="tx2"/>
                </a:solidFill>
              </a:rPr>
              <a:t>певний</a:t>
            </a:r>
            <a:r>
              <a:rPr lang="ru-RU" sz="1600" dirty="0">
                <a:solidFill>
                  <a:schemeClr val="tx2"/>
                </a:solidFill>
              </a:rPr>
              <a:t> тип </a:t>
            </a:r>
            <a:r>
              <a:rPr lang="ru-RU" sz="1600" dirty="0" err="1">
                <a:solidFill>
                  <a:schemeClr val="tx2"/>
                </a:solidFill>
              </a:rPr>
              <a:t>сировини</a:t>
            </a:r>
            <a:r>
              <a:rPr lang="ru-RU" sz="1600" dirty="0">
                <a:solidFill>
                  <a:schemeClr val="tx2"/>
                </a:solidFill>
              </a:rPr>
              <a:t>, або при </a:t>
            </a:r>
            <a:r>
              <a:rPr lang="ru-RU" sz="1600" dirty="0" err="1">
                <a:solidFill>
                  <a:schemeClr val="tx2"/>
                </a:solidFill>
              </a:rPr>
              <a:t>торгових</a:t>
            </a:r>
            <a:r>
              <a:rPr lang="ru-RU" sz="1600" dirty="0">
                <a:solidFill>
                  <a:schemeClr val="tx2"/>
                </a:solidFill>
              </a:rPr>
              <a:t> </a:t>
            </a:r>
            <a:r>
              <a:rPr lang="ru-RU" sz="1600" dirty="0" err="1">
                <a:solidFill>
                  <a:schemeClr val="tx2"/>
                </a:solidFill>
              </a:rPr>
              <a:t>обмеженнях</a:t>
            </a:r>
            <a:r>
              <a:rPr lang="ru-RU" sz="1600" dirty="0">
                <a:solidFill>
                  <a:schemeClr val="tx2"/>
                </a:solidFill>
              </a:rPr>
              <a:t>, </a:t>
            </a:r>
            <a:r>
              <a:rPr lang="ru-RU" sz="1600" dirty="0" err="1">
                <a:solidFill>
                  <a:schemeClr val="tx2"/>
                </a:solidFill>
              </a:rPr>
              <a:t>така</a:t>
            </a:r>
            <a:r>
              <a:rPr lang="ru-RU" sz="1600" dirty="0">
                <a:solidFill>
                  <a:schemeClr val="tx2"/>
                </a:solidFill>
              </a:rPr>
              <a:t> </a:t>
            </a:r>
            <a:r>
              <a:rPr lang="ru-RU" sz="1600" dirty="0" err="1">
                <a:solidFill>
                  <a:schemeClr val="tx2"/>
                </a:solidFill>
              </a:rPr>
              <a:t>ситуація</a:t>
            </a:r>
            <a:r>
              <a:rPr lang="ru-RU" sz="1600" dirty="0">
                <a:solidFill>
                  <a:schemeClr val="tx2"/>
                </a:solidFill>
              </a:rPr>
              <a:t> </a:t>
            </a:r>
            <a:r>
              <a:rPr lang="ru-RU" sz="1600" dirty="0" err="1">
                <a:solidFill>
                  <a:schemeClr val="tx2"/>
                </a:solidFill>
              </a:rPr>
              <a:t>називається</a:t>
            </a:r>
            <a:r>
              <a:rPr lang="ru-RU" sz="1600" dirty="0">
                <a:solidFill>
                  <a:schemeClr val="tx2"/>
                </a:solidFill>
              </a:rPr>
              <a:t> </a:t>
            </a:r>
            <a:r>
              <a:rPr lang="ru-RU" sz="1600" dirty="0" err="1">
                <a:solidFill>
                  <a:schemeClr val="tx2"/>
                </a:solidFill>
              </a:rPr>
              <a:t>монопсонією</a:t>
            </a:r>
            <a:r>
              <a:rPr lang="ru-RU" sz="1600" dirty="0">
                <a:solidFill>
                  <a:schemeClr val="tx2"/>
                </a:solidFill>
              </a:rPr>
              <a:t>. У цьому </a:t>
            </a:r>
            <a:r>
              <a:rPr lang="ru-RU" sz="1600" dirty="0" err="1">
                <a:solidFill>
                  <a:schemeClr val="tx2"/>
                </a:solidFill>
              </a:rPr>
              <a:t>випадку</a:t>
            </a:r>
            <a:r>
              <a:rPr lang="ru-RU" sz="1600" dirty="0">
                <a:solidFill>
                  <a:schemeClr val="tx2"/>
                </a:solidFill>
              </a:rPr>
              <a:t> </a:t>
            </a:r>
            <a:r>
              <a:rPr lang="ru-RU" sz="1600" dirty="0" err="1">
                <a:solidFill>
                  <a:schemeClr val="tx2"/>
                </a:solidFill>
              </a:rPr>
              <a:t>тільки</a:t>
            </a:r>
            <a:r>
              <a:rPr lang="ru-RU" sz="1600" dirty="0">
                <a:solidFill>
                  <a:schemeClr val="tx2"/>
                </a:solidFill>
              </a:rPr>
              <a:t> крива </a:t>
            </a:r>
            <a:r>
              <a:rPr lang="ru-RU" sz="1600" dirty="0" err="1">
                <a:solidFill>
                  <a:schemeClr val="tx2"/>
                </a:solidFill>
              </a:rPr>
              <a:t>пропозиції</a:t>
            </a:r>
            <a:r>
              <a:rPr lang="ru-RU" sz="1600" dirty="0">
                <a:solidFill>
                  <a:schemeClr val="tx2"/>
                </a:solidFill>
              </a:rPr>
              <a:t> </a:t>
            </a:r>
            <a:r>
              <a:rPr lang="ru-RU" sz="1600" dirty="0" err="1">
                <a:solidFill>
                  <a:schemeClr val="tx2"/>
                </a:solidFill>
              </a:rPr>
              <a:t>має</a:t>
            </a:r>
            <a:r>
              <a:rPr lang="ru-RU" sz="1600" dirty="0">
                <a:solidFill>
                  <a:schemeClr val="tx2"/>
                </a:solidFill>
              </a:rPr>
              <a:t> </a:t>
            </a:r>
            <a:r>
              <a:rPr lang="ru-RU" sz="1600" dirty="0" err="1">
                <a:solidFill>
                  <a:schemeClr val="tx2"/>
                </a:solidFill>
              </a:rPr>
              <a:t>сенс</a:t>
            </a:r>
            <a:r>
              <a:rPr lang="ru-RU" sz="1600" dirty="0">
                <a:solidFill>
                  <a:schemeClr val="tx2"/>
                </a:solidFill>
              </a:rPr>
              <a:t>, а </a:t>
            </a:r>
            <a:r>
              <a:rPr lang="ru-RU" sz="1600" dirty="0" err="1">
                <a:solidFill>
                  <a:schemeClr val="tx2"/>
                </a:solidFill>
              </a:rPr>
              <a:t>покупець</a:t>
            </a:r>
            <a:r>
              <a:rPr lang="ru-RU" sz="1600" dirty="0">
                <a:solidFill>
                  <a:schemeClr val="tx2"/>
                </a:solidFill>
              </a:rPr>
              <a:t> </a:t>
            </a:r>
            <a:r>
              <a:rPr lang="ru-RU" sz="1600" dirty="0" err="1">
                <a:solidFill>
                  <a:schemeClr val="tx2"/>
                </a:solidFill>
              </a:rPr>
              <a:t>застосовуватиме</a:t>
            </a:r>
            <a:r>
              <a:rPr lang="ru-RU" sz="1600" dirty="0">
                <a:solidFill>
                  <a:schemeClr val="tx2"/>
                </a:solidFill>
              </a:rPr>
              <a:t> </a:t>
            </a:r>
            <a:r>
              <a:rPr lang="ru-RU" sz="1600" dirty="0" err="1">
                <a:solidFill>
                  <a:schemeClr val="tx2"/>
                </a:solidFill>
              </a:rPr>
              <a:t>її</a:t>
            </a:r>
            <a:r>
              <a:rPr lang="ru-RU" sz="1600" dirty="0">
                <a:solidFill>
                  <a:schemeClr val="tx2"/>
                </a:solidFill>
              </a:rPr>
              <a:t> для </a:t>
            </a:r>
            <a:r>
              <a:rPr lang="ru-RU" sz="1600" dirty="0" err="1">
                <a:solidFill>
                  <a:schemeClr val="tx2"/>
                </a:solidFill>
              </a:rPr>
              <a:t>максимізації</a:t>
            </a:r>
            <a:r>
              <a:rPr lang="ru-RU" sz="1600" dirty="0">
                <a:solidFill>
                  <a:schemeClr val="tx2"/>
                </a:solidFill>
              </a:rPr>
              <a:t> доходу.</a:t>
            </a:r>
          </a:p>
          <a:p>
            <a:r>
              <a:rPr lang="ru-RU" sz="1600" dirty="0" smtClean="0">
                <a:solidFill>
                  <a:schemeClr val="tx2"/>
                </a:solidFill>
              </a:rPr>
              <a:t>У </a:t>
            </a:r>
            <a:r>
              <a:rPr lang="ru-RU" sz="1600" dirty="0" err="1">
                <a:solidFill>
                  <a:schemeClr val="tx2"/>
                </a:solidFill>
              </a:rPr>
              <a:t>випадку</a:t>
            </a:r>
            <a:r>
              <a:rPr lang="ru-RU" sz="1600" dirty="0">
                <a:solidFill>
                  <a:schemeClr val="tx2"/>
                </a:solidFill>
              </a:rPr>
              <a:t>, коли </a:t>
            </a:r>
            <a:r>
              <a:rPr lang="ru-RU" sz="1600" dirty="0" err="1">
                <a:solidFill>
                  <a:schemeClr val="tx2"/>
                </a:solidFill>
              </a:rPr>
              <a:t>існує</a:t>
            </a:r>
            <a:r>
              <a:rPr lang="ru-RU" sz="1600" dirty="0">
                <a:solidFill>
                  <a:schemeClr val="tx2"/>
                </a:solidFill>
              </a:rPr>
              <a:t> </a:t>
            </a:r>
            <a:r>
              <a:rPr lang="ru-RU" sz="1600" dirty="0" err="1">
                <a:solidFill>
                  <a:schemeClr val="tx2"/>
                </a:solidFill>
              </a:rPr>
              <a:t>кілька</a:t>
            </a:r>
            <a:r>
              <a:rPr lang="ru-RU" sz="1600" dirty="0">
                <a:solidFill>
                  <a:schemeClr val="tx2"/>
                </a:solidFill>
              </a:rPr>
              <a:t> </a:t>
            </a:r>
            <a:r>
              <a:rPr lang="ru-RU" sz="1600" dirty="0" err="1">
                <a:solidFill>
                  <a:schemeClr val="tx2"/>
                </a:solidFill>
              </a:rPr>
              <a:t>покупців</a:t>
            </a:r>
            <a:r>
              <a:rPr lang="ru-RU" sz="1600" dirty="0">
                <a:solidFill>
                  <a:schemeClr val="tx2"/>
                </a:solidFill>
              </a:rPr>
              <a:t> і </a:t>
            </a:r>
            <a:r>
              <a:rPr lang="ru-RU" sz="1600" dirty="0" err="1">
                <a:solidFill>
                  <a:schemeClr val="tx2"/>
                </a:solidFill>
              </a:rPr>
              <a:t>кілька</a:t>
            </a:r>
            <a:r>
              <a:rPr lang="ru-RU" sz="1600" dirty="0">
                <a:solidFill>
                  <a:schemeClr val="tx2"/>
                </a:solidFill>
              </a:rPr>
              <a:t> </a:t>
            </a:r>
            <a:r>
              <a:rPr lang="ru-RU" sz="1600" dirty="0" err="1">
                <a:solidFill>
                  <a:schemeClr val="tx2"/>
                </a:solidFill>
              </a:rPr>
              <a:t>виробників</a:t>
            </a:r>
            <a:r>
              <a:rPr lang="ru-RU" sz="1600" dirty="0">
                <a:solidFill>
                  <a:schemeClr val="tx2"/>
                </a:solidFill>
              </a:rPr>
              <a:t> (</a:t>
            </a:r>
            <a:r>
              <a:rPr lang="ru-RU" sz="1600" dirty="0" err="1">
                <a:solidFill>
                  <a:schemeClr val="tx2"/>
                </a:solidFill>
              </a:rPr>
              <a:t>продавців</a:t>
            </a:r>
            <a:r>
              <a:rPr lang="ru-RU" sz="1600" dirty="0">
                <a:solidFill>
                  <a:schemeClr val="tx2"/>
                </a:solidFill>
              </a:rPr>
              <a:t>), так звана </a:t>
            </a:r>
            <a:r>
              <a:rPr lang="ru-RU" sz="1600" dirty="0" err="1">
                <a:solidFill>
                  <a:schemeClr val="tx2"/>
                </a:solidFill>
              </a:rPr>
              <a:t>олігополія</a:t>
            </a:r>
            <a:r>
              <a:rPr lang="ru-RU" sz="1600" dirty="0">
                <a:solidFill>
                  <a:schemeClr val="tx2"/>
                </a:solidFill>
              </a:rPr>
              <a:t>, </a:t>
            </a:r>
            <a:r>
              <a:rPr lang="ru-RU" sz="1600" dirty="0" err="1">
                <a:solidFill>
                  <a:schemeClr val="tx2"/>
                </a:solidFill>
              </a:rPr>
              <a:t>теорія</a:t>
            </a:r>
            <a:r>
              <a:rPr lang="ru-RU" sz="1600" dirty="0">
                <a:solidFill>
                  <a:schemeClr val="tx2"/>
                </a:solidFill>
              </a:rPr>
              <a:t> </a:t>
            </a:r>
            <a:r>
              <a:rPr lang="ru-RU" sz="1600" dirty="0" err="1">
                <a:solidFill>
                  <a:schemeClr val="tx2"/>
                </a:solidFill>
              </a:rPr>
              <a:t>попиту</a:t>
            </a:r>
            <a:r>
              <a:rPr lang="ru-RU" sz="1600" dirty="0">
                <a:solidFill>
                  <a:schemeClr val="tx2"/>
                </a:solidFill>
              </a:rPr>
              <a:t> і </a:t>
            </a:r>
            <a:r>
              <a:rPr lang="ru-RU" sz="1600" dirty="0" err="1">
                <a:solidFill>
                  <a:schemeClr val="tx2"/>
                </a:solidFill>
              </a:rPr>
              <a:t>пропозиції</a:t>
            </a:r>
            <a:r>
              <a:rPr lang="ru-RU" sz="1600" dirty="0">
                <a:solidFill>
                  <a:schemeClr val="tx2"/>
                </a:solidFill>
              </a:rPr>
              <a:t> </a:t>
            </a:r>
            <a:r>
              <a:rPr lang="ru-RU" sz="1600" dirty="0" err="1">
                <a:solidFill>
                  <a:schemeClr val="tx2"/>
                </a:solidFill>
              </a:rPr>
              <a:t>застосовуватися</a:t>
            </a:r>
            <a:r>
              <a:rPr lang="ru-RU" sz="1600" dirty="0">
                <a:solidFill>
                  <a:schemeClr val="tx2"/>
                </a:solidFill>
              </a:rPr>
              <a:t> </a:t>
            </a:r>
            <a:r>
              <a:rPr lang="ru-RU" sz="1600" dirty="0" err="1">
                <a:solidFill>
                  <a:schemeClr val="tx2"/>
                </a:solidFill>
              </a:rPr>
              <a:t>вже</a:t>
            </a:r>
            <a:r>
              <a:rPr lang="ru-RU" sz="1600" dirty="0">
                <a:solidFill>
                  <a:schemeClr val="tx2"/>
                </a:solidFill>
              </a:rPr>
              <a:t> не </a:t>
            </a:r>
            <a:r>
              <a:rPr lang="ru-RU" sz="1600" dirty="0" err="1">
                <a:solidFill>
                  <a:schemeClr val="tx2"/>
                </a:solidFill>
              </a:rPr>
              <a:t>може</a:t>
            </a:r>
            <a:r>
              <a:rPr lang="ru-RU" sz="1600" dirty="0">
                <a:solidFill>
                  <a:schemeClr val="tx2"/>
                </a:solidFill>
              </a:rPr>
              <a:t>, тому </a:t>
            </a:r>
            <a:r>
              <a:rPr lang="ru-RU" sz="1600" dirty="0" err="1">
                <a:solidFill>
                  <a:schemeClr val="tx2"/>
                </a:solidFill>
              </a:rPr>
              <a:t>що</a:t>
            </a:r>
            <a:r>
              <a:rPr lang="ru-RU" sz="1600" dirty="0">
                <a:solidFill>
                  <a:schemeClr val="tx2"/>
                </a:solidFill>
              </a:rPr>
              <a:t> </a:t>
            </a:r>
            <a:r>
              <a:rPr lang="ru-RU" sz="1600" dirty="0" err="1">
                <a:solidFill>
                  <a:schemeClr val="tx2"/>
                </a:solidFill>
              </a:rPr>
              <a:t>рішення</a:t>
            </a:r>
            <a:r>
              <a:rPr lang="ru-RU" sz="1600" dirty="0">
                <a:solidFill>
                  <a:schemeClr val="tx2"/>
                </a:solidFill>
              </a:rPr>
              <a:t> </a:t>
            </a:r>
            <a:r>
              <a:rPr lang="ru-RU" sz="1600" dirty="0" err="1">
                <a:solidFill>
                  <a:schemeClr val="tx2"/>
                </a:solidFill>
              </a:rPr>
              <a:t>покупців</a:t>
            </a:r>
            <a:r>
              <a:rPr lang="ru-RU" sz="1600" dirty="0">
                <a:solidFill>
                  <a:schemeClr val="tx2"/>
                </a:solidFill>
              </a:rPr>
              <a:t> і </a:t>
            </a:r>
            <a:r>
              <a:rPr lang="ru-RU" sz="1600" dirty="0" err="1">
                <a:solidFill>
                  <a:schemeClr val="tx2"/>
                </a:solidFill>
              </a:rPr>
              <a:t>продавців</a:t>
            </a:r>
            <a:r>
              <a:rPr lang="ru-RU" sz="1600" dirty="0">
                <a:solidFill>
                  <a:schemeClr val="tx2"/>
                </a:solidFill>
              </a:rPr>
              <a:t> не </a:t>
            </a:r>
            <a:r>
              <a:rPr lang="ru-RU" sz="1600" dirty="0" err="1">
                <a:solidFill>
                  <a:schemeClr val="tx2"/>
                </a:solidFill>
              </a:rPr>
              <a:t>завжди</a:t>
            </a:r>
            <a:r>
              <a:rPr lang="ru-RU" sz="1600" dirty="0">
                <a:solidFill>
                  <a:schemeClr val="tx2"/>
                </a:solidFill>
              </a:rPr>
              <a:t> </a:t>
            </a:r>
            <a:r>
              <a:rPr lang="ru-RU" sz="1600" dirty="0" err="1">
                <a:solidFill>
                  <a:schemeClr val="tx2"/>
                </a:solidFill>
              </a:rPr>
              <a:t>залежать</a:t>
            </a:r>
            <a:r>
              <a:rPr lang="ru-RU" sz="1600" dirty="0">
                <a:solidFill>
                  <a:schemeClr val="tx2"/>
                </a:solidFill>
              </a:rPr>
              <a:t> </a:t>
            </a:r>
            <a:r>
              <a:rPr lang="ru-RU" sz="1600" dirty="0" err="1">
                <a:solidFill>
                  <a:schemeClr val="tx2"/>
                </a:solidFill>
              </a:rPr>
              <a:t>одне</a:t>
            </a:r>
            <a:r>
              <a:rPr lang="ru-RU" sz="1600" dirty="0">
                <a:solidFill>
                  <a:schemeClr val="tx2"/>
                </a:solidFill>
              </a:rPr>
              <a:t> </a:t>
            </a:r>
            <a:r>
              <a:rPr lang="ru-RU" sz="1600" dirty="0" err="1">
                <a:solidFill>
                  <a:schemeClr val="tx2"/>
                </a:solidFill>
              </a:rPr>
              <a:t>від</a:t>
            </a:r>
            <a:r>
              <a:rPr lang="ru-RU" sz="1600" dirty="0">
                <a:solidFill>
                  <a:schemeClr val="tx2"/>
                </a:solidFill>
              </a:rPr>
              <a:t> одного. Для </a:t>
            </a:r>
            <a:r>
              <a:rPr lang="ru-RU" sz="1600" dirty="0" err="1">
                <a:solidFill>
                  <a:schemeClr val="tx2"/>
                </a:solidFill>
              </a:rPr>
              <a:t>оптимізації</a:t>
            </a:r>
            <a:r>
              <a:rPr lang="ru-RU" sz="1600" dirty="0">
                <a:solidFill>
                  <a:schemeClr val="tx2"/>
                </a:solidFill>
              </a:rPr>
              <a:t> </a:t>
            </a:r>
            <a:r>
              <a:rPr lang="ru-RU" sz="1600" dirty="0" err="1">
                <a:solidFill>
                  <a:schemeClr val="tx2"/>
                </a:solidFill>
              </a:rPr>
              <a:t>свого</a:t>
            </a:r>
            <a:r>
              <a:rPr lang="ru-RU" sz="1600" dirty="0">
                <a:solidFill>
                  <a:schemeClr val="tx2"/>
                </a:solidFill>
              </a:rPr>
              <a:t> доходу і </a:t>
            </a:r>
            <a:r>
              <a:rPr lang="ru-RU" sz="1600" dirty="0" err="1">
                <a:solidFill>
                  <a:schemeClr val="tx2"/>
                </a:solidFill>
              </a:rPr>
              <a:t>аналізу</a:t>
            </a:r>
            <a:r>
              <a:rPr lang="ru-RU" sz="1600" dirty="0">
                <a:solidFill>
                  <a:schemeClr val="tx2"/>
                </a:solidFill>
              </a:rPr>
              <a:t> </a:t>
            </a:r>
            <a:r>
              <a:rPr lang="ru-RU" sz="1600" dirty="0" err="1">
                <a:solidFill>
                  <a:schemeClr val="tx2"/>
                </a:solidFill>
              </a:rPr>
              <a:t>такої</a:t>
            </a:r>
            <a:r>
              <a:rPr lang="ru-RU" sz="1600" dirty="0">
                <a:solidFill>
                  <a:schemeClr val="tx2"/>
                </a:solidFill>
              </a:rPr>
              <a:t> </a:t>
            </a:r>
            <a:r>
              <a:rPr lang="ru-RU" sz="1600" dirty="0" err="1">
                <a:solidFill>
                  <a:schemeClr val="tx2"/>
                </a:solidFill>
              </a:rPr>
              <a:t>ситуації</a:t>
            </a:r>
            <a:r>
              <a:rPr lang="ru-RU" sz="1600" dirty="0">
                <a:solidFill>
                  <a:schemeClr val="tx2"/>
                </a:solidFill>
              </a:rPr>
              <a:t> </a:t>
            </a:r>
            <a:r>
              <a:rPr lang="ru-RU" sz="1600" dirty="0" err="1">
                <a:solidFill>
                  <a:schemeClr val="tx2"/>
                </a:solidFill>
              </a:rPr>
              <a:t>може</a:t>
            </a:r>
            <a:r>
              <a:rPr lang="ru-RU" sz="1600" dirty="0">
                <a:solidFill>
                  <a:schemeClr val="tx2"/>
                </a:solidFill>
              </a:rPr>
              <a:t> </a:t>
            </a:r>
            <a:r>
              <a:rPr lang="ru-RU" sz="1600" dirty="0" err="1">
                <a:solidFill>
                  <a:schemeClr val="tx2"/>
                </a:solidFill>
              </a:rPr>
              <a:t>застосовуватися</a:t>
            </a:r>
            <a:r>
              <a:rPr lang="ru-RU" sz="1600" dirty="0">
                <a:solidFill>
                  <a:schemeClr val="tx2"/>
                </a:solidFill>
              </a:rPr>
              <a:t> </a:t>
            </a:r>
            <a:r>
              <a:rPr lang="ru-RU" sz="1600" dirty="0" err="1">
                <a:solidFill>
                  <a:schemeClr val="tx2"/>
                </a:solidFill>
              </a:rPr>
              <a:t>теорія</a:t>
            </a:r>
            <a:r>
              <a:rPr lang="ru-RU" sz="1600" dirty="0">
                <a:solidFill>
                  <a:schemeClr val="tx2"/>
                </a:solidFill>
              </a:rPr>
              <a:t> </a:t>
            </a:r>
            <a:r>
              <a:rPr lang="ru-RU" sz="1600" dirty="0" err="1">
                <a:solidFill>
                  <a:schemeClr val="tx2"/>
                </a:solidFill>
              </a:rPr>
              <a:t>ігор</a:t>
            </a:r>
            <a:r>
              <a:rPr lang="ru-RU" sz="1600" dirty="0">
                <a:solidFill>
                  <a:schemeClr val="tx2"/>
                </a:solidFill>
              </a:rPr>
              <a:t>.</a:t>
            </a:r>
          </a:p>
          <a:p>
            <a:r>
              <a:rPr lang="ru-RU" sz="1600" dirty="0" smtClean="0">
                <a:solidFill>
                  <a:schemeClr val="tx2"/>
                </a:solidFill>
              </a:rPr>
              <a:t>Крива </a:t>
            </a:r>
            <a:r>
              <a:rPr lang="ru-RU" sz="1600" dirty="0" err="1">
                <a:solidFill>
                  <a:schemeClr val="tx2"/>
                </a:solidFill>
              </a:rPr>
              <a:t>пропозиції</a:t>
            </a:r>
            <a:r>
              <a:rPr lang="ru-RU" sz="1600" dirty="0">
                <a:solidFill>
                  <a:schemeClr val="tx2"/>
                </a:solidFill>
              </a:rPr>
              <a:t> не повинна бути </a:t>
            </a:r>
            <a:r>
              <a:rPr lang="ru-RU" sz="1600" dirty="0" err="1">
                <a:solidFill>
                  <a:schemeClr val="tx2"/>
                </a:solidFill>
              </a:rPr>
              <a:t>лінійною</a:t>
            </a:r>
            <a:r>
              <a:rPr lang="ru-RU" sz="1600" dirty="0">
                <a:solidFill>
                  <a:schemeClr val="tx2"/>
                </a:solidFill>
              </a:rPr>
              <a:t>. </a:t>
            </a:r>
            <a:r>
              <a:rPr lang="ru-RU" sz="1600" dirty="0" err="1">
                <a:solidFill>
                  <a:schemeClr val="tx2"/>
                </a:solidFill>
              </a:rPr>
              <a:t>Проте</a:t>
            </a:r>
            <a:r>
              <a:rPr lang="ru-RU" sz="1600" dirty="0">
                <a:solidFill>
                  <a:schemeClr val="tx2"/>
                </a:solidFill>
              </a:rPr>
              <a:t>, </a:t>
            </a:r>
            <a:r>
              <a:rPr lang="ru-RU" sz="1600" dirty="0" err="1">
                <a:solidFill>
                  <a:schemeClr val="tx2"/>
                </a:solidFill>
              </a:rPr>
              <a:t>якщо</a:t>
            </a:r>
            <a:r>
              <a:rPr lang="ru-RU" sz="1600" dirty="0">
                <a:solidFill>
                  <a:schemeClr val="tx2"/>
                </a:solidFill>
              </a:rPr>
              <a:t> </a:t>
            </a:r>
            <a:r>
              <a:rPr lang="ru-RU" sz="1600" dirty="0" err="1">
                <a:solidFill>
                  <a:schemeClr val="tx2"/>
                </a:solidFill>
              </a:rPr>
              <a:t>постачання</a:t>
            </a:r>
            <a:r>
              <a:rPr lang="ru-RU" sz="1600" dirty="0">
                <a:solidFill>
                  <a:schemeClr val="tx2"/>
                </a:solidFill>
              </a:rPr>
              <a:t> </a:t>
            </a:r>
            <a:r>
              <a:rPr lang="ru-RU" sz="1600" dirty="0" err="1">
                <a:solidFill>
                  <a:schemeClr val="tx2"/>
                </a:solidFill>
              </a:rPr>
              <a:t>здійснюється</a:t>
            </a:r>
            <a:r>
              <a:rPr lang="ru-RU" sz="1600" dirty="0">
                <a:solidFill>
                  <a:schemeClr val="tx2"/>
                </a:solidFill>
              </a:rPr>
              <a:t> </a:t>
            </a:r>
            <a:r>
              <a:rPr lang="ru-RU" sz="1600" dirty="0" err="1">
                <a:solidFill>
                  <a:schemeClr val="tx2"/>
                </a:solidFill>
              </a:rPr>
              <a:t>компанією</a:t>
            </a:r>
            <a:r>
              <a:rPr lang="ru-RU" sz="1600" dirty="0">
                <a:solidFill>
                  <a:schemeClr val="tx2"/>
                </a:solidFill>
              </a:rPr>
              <a:t>, яка </a:t>
            </a:r>
            <a:r>
              <a:rPr lang="ru-RU" sz="1600" dirty="0" err="1">
                <a:solidFill>
                  <a:schemeClr val="tx2"/>
                </a:solidFill>
              </a:rPr>
              <a:t>намагається</a:t>
            </a:r>
            <a:r>
              <a:rPr lang="ru-RU" sz="1600" dirty="0">
                <a:solidFill>
                  <a:schemeClr val="tx2"/>
                </a:solidFill>
              </a:rPr>
              <a:t> </a:t>
            </a:r>
            <a:r>
              <a:rPr lang="ru-RU" sz="1600" dirty="0" err="1">
                <a:solidFill>
                  <a:schemeClr val="tx2"/>
                </a:solidFill>
              </a:rPr>
              <a:t>максимізувати</a:t>
            </a:r>
            <a:r>
              <a:rPr lang="ru-RU" sz="1600" dirty="0">
                <a:solidFill>
                  <a:schemeClr val="tx2"/>
                </a:solidFill>
              </a:rPr>
              <a:t> </a:t>
            </a:r>
            <a:r>
              <a:rPr lang="ru-RU" sz="1600" dirty="0" err="1">
                <a:solidFill>
                  <a:schemeClr val="tx2"/>
                </a:solidFill>
              </a:rPr>
              <a:t>свої</a:t>
            </a:r>
            <a:r>
              <a:rPr lang="ru-RU" sz="1600" dirty="0">
                <a:solidFill>
                  <a:schemeClr val="tx2"/>
                </a:solidFill>
              </a:rPr>
              <a:t> доходи, </a:t>
            </a:r>
            <a:r>
              <a:rPr lang="ru-RU" sz="1600" dirty="0" err="1">
                <a:solidFill>
                  <a:schemeClr val="tx2"/>
                </a:solidFill>
              </a:rPr>
              <a:t>може</a:t>
            </a:r>
            <a:r>
              <a:rPr lang="ru-RU" sz="1600" dirty="0">
                <a:solidFill>
                  <a:schemeClr val="tx2"/>
                </a:solidFill>
              </a:rPr>
              <a:t> бути доведено, </a:t>
            </a:r>
            <a:r>
              <a:rPr lang="ru-RU" sz="1600" dirty="0" err="1">
                <a:solidFill>
                  <a:schemeClr val="tx2"/>
                </a:solidFill>
              </a:rPr>
              <a:t>що</a:t>
            </a:r>
            <a:r>
              <a:rPr lang="ru-RU" sz="1600" dirty="0">
                <a:solidFill>
                  <a:schemeClr val="tx2"/>
                </a:solidFill>
              </a:rPr>
              <a:t> крива </a:t>
            </a:r>
            <a:r>
              <a:rPr lang="ru-RU" sz="1600" dirty="0" err="1">
                <a:solidFill>
                  <a:schemeClr val="tx2"/>
                </a:solidFill>
              </a:rPr>
              <a:t>постачання</a:t>
            </a:r>
            <a:r>
              <a:rPr lang="ru-RU" sz="1600" dirty="0">
                <a:solidFill>
                  <a:schemeClr val="tx2"/>
                </a:solidFill>
              </a:rPr>
              <a:t> монотонно на </a:t>
            </a:r>
            <a:r>
              <a:rPr lang="ru-RU" sz="1600" dirty="0" err="1">
                <a:solidFill>
                  <a:schemeClr val="tx2"/>
                </a:solidFill>
              </a:rPr>
              <a:t>спадає</a:t>
            </a:r>
            <a:r>
              <a:rPr lang="ru-RU" sz="1600" dirty="0">
                <a:solidFill>
                  <a:schemeClr val="tx2"/>
                </a:solidFill>
              </a:rPr>
              <a:t> (</a:t>
            </a:r>
            <a:r>
              <a:rPr lang="ru-RU" sz="1600" dirty="0" err="1">
                <a:solidFill>
                  <a:schemeClr val="tx2"/>
                </a:solidFill>
              </a:rPr>
              <a:t>тобто</a:t>
            </a:r>
            <a:r>
              <a:rPr lang="ru-RU" sz="1600" dirty="0">
                <a:solidFill>
                  <a:schemeClr val="tx2"/>
                </a:solidFill>
              </a:rPr>
              <a:t>, у </a:t>
            </a:r>
            <a:r>
              <a:rPr lang="ru-RU" sz="1600" dirty="0" err="1">
                <a:solidFill>
                  <a:schemeClr val="tx2"/>
                </a:solidFill>
              </a:rPr>
              <a:t>випадку</a:t>
            </a:r>
            <a:r>
              <a:rPr lang="ru-RU" sz="1600" dirty="0">
                <a:solidFill>
                  <a:schemeClr val="tx2"/>
                </a:solidFill>
              </a:rPr>
              <a:t> </a:t>
            </a:r>
            <a:r>
              <a:rPr lang="ru-RU" sz="1600" dirty="0" err="1">
                <a:solidFill>
                  <a:schemeClr val="tx2"/>
                </a:solidFill>
              </a:rPr>
              <a:t>підвищення</a:t>
            </a:r>
            <a:r>
              <a:rPr lang="ru-RU" sz="1600" dirty="0">
                <a:solidFill>
                  <a:schemeClr val="tx2"/>
                </a:solidFill>
              </a:rPr>
              <a:t> </a:t>
            </a:r>
            <a:r>
              <a:rPr lang="ru-RU" sz="1600" dirty="0" err="1">
                <a:solidFill>
                  <a:schemeClr val="tx2"/>
                </a:solidFill>
              </a:rPr>
              <a:t>цін</a:t>
            </a:r>
            <a:r>
              <a:rPr lang="ru-RU" sz="1600" dirty="0">
                <a:solidFill>
                  <a:schemeClr val="tx2"/>
                </a:solidFill>
              </a:rPr>
              <a:t> </a:t>
            </a:r>
            <a:r>
              <a:rPr lang="ru-RU" sz="1600" dirty="0" err="1">
                <a:solidFill>
                  <a:schemeClr val="tx2"/>
                </a:solidFill>
              </a:rPr>
              <a:t>необхідна</a:t>
            </a:r>
            <a:r>
              <a:rPr lang="ru-RU" sz="1600" dirty="0">
                <a:solidFill>
                  <a:schemeClr val="tx2"/>
                </a:solidFill>
              </a:rPr>
              <a:t> кількість не </a:t>
            </a:r>
            <a:r>
              <a:rPr lang="ru-RU" sz="1600" dirty="0" err="1">
                <a:solidFill>
                  <a:schemeClr val="tx2"/>
                </a:solidFill>
              </a:rPr>
              <a:t>зменшується</a:t>
            </a:r>
            <a:r>
              <a:rPr lang="ru-RU" sz="1600" dirty="0">
                <a:solidFill>
                  <a:schemeClr val="tx2"/>
                </a:solidFill>
              </a:rPr>
              <a:t>). Крива </a:t>
            </a:r>
            <a:r>
              <a:rPr lang="ru-RU" sz="1600" dirty="0" err="1">
                <a:solidFill>
                  <a:schemeClr val="tx2"/>
                </a:solidFill>
              </a:rPr>
              <a:t>постачання</a:t>
            </a:r>
            <a:r>
              <a:rPr lang="ru-RU" sz="1600" dirty="0">
                <a:solidFill>
                  <a:schemeClr val="tx2"/>
                </a:solidFill>
              </a:rPr>
              <a:t> </a:t>
            </a:r>
            <a:r>
              <a:rPr lang="ru-RU" sz="1600" dirty="0" err="1">
                <a:solidFill>
                  <a:schemeClr val="tx2"/>
                </a:solidFill>
              </a:rPr>
              <a:t>такої</a:t>
            </a:r>
            <a:r>
              <a:rPr lang="ru-RU" sz="1600" dirty="0">
                <a:solidFill>
                  <a:schemeClr val="tx2"/>
                </a:solidFill>
              </a:rPr>
              <a:t> </a:t>
            </a:r>
            <a:r>
              <a:rPr lang="ru-RU" sz="1600" dirty="0" err="1">
                <a:solidFill>
                  <a:schemeClr val="tx2"/>
                </a:solidFill>
              </a:rPr>
              <a:t>фірми</a:t>
            </a:r>
            <a:r>
              <a:rPr lang="ru-RU" sz="1600" dirty="0">
                <a:solidFill>
                  <a:schemeClr val="tx2"/>
                </a:solidFill>
              </a:rPr>
              <a:t> </a:t>
            </a:r>
            <a:r>
              <a:rPr lang="ru-RU" sz="1600" dirty="0" err="1">
                <a:solidFill>
                  <a:schemeClr val="tx2"/>
                </a:solidFill>
              </a:rPr>
              <a:t>може</a:t>
            </a:r>
            <a:r>
              <a:rPr lang="ru-RU" sz="1600" dirty="0">
                <a:solidFill>
                  <a:schemeClr val="tx2"/>
                </a:solidFill>
              </a:rPr>
              <a:t> бути вертикальною, горизонтальною або </a:t>
            </a:r>
            <a:r>
              <a:rPr lang="ru-RU" sz="1600" dirty="0" err="1">
                <a:solidFill>
                  <a:schemeClr val="tx2"/>
                </a:solidFill>
              </a:rPr>
              <a:t>зростаючою</a:t>
            </a:r>
            <a:r>
              <a:rPr lang="ru-RU" sz="1600" dirty="0">
                <a:solidFill>
                  <a:schemeClr val="tx2"/>
                </a:solidFill>
              </a:rPr>
              <a:t>. </a:t>
            </a:r>
            <a:r>
              <a:rPr lang="ru-RU" sz="1600" dirty="0" err="1">
                <a:solidFill>
                  <a:schemeClr val="tx2"/>
                </a:solidFill>
              </a:rPr>
              <a:t>Проте</a:t>
            </a:r>
            <a:r>
              <a:rPr lang="ru-RU" sz="1600" dirty="0">
                <a:solidFill>
                  <a:schemeClr val="tx2"/>
                </a:solidFill>
              </a:rPr>
              <a:t>, </a:t>
            </a:r>
            <a:r>
              <a:rPr lang="ru-RU" sz="1600" dirty="0" err="1">
                <a:solidFill>
                  <a:schemeClr val="tx2"/>
                </a:solidFill>
              </a:rPr>
              <a:t>спадаюча</a:t>
            </a:r>
            <a:r>
              <a:rPr lang="ru-RU" sz="1600" dirty="0">
                <a:solidFill>
                  <a:schemeClr val="tx2"/>
                </a:solidFill>
              </a:rPr>
              <a:t> крива </a:t>
            </a:r>
            <a:r>
              <a:rPr lang="ru-RU" sz="1600" dirty="0" err="1">
                <a:solidFill>
                  <a:schemeClr val="tx2"/>
                </a:solidFill>
              </a:rPr>
              <a:t>постачання</a:t>
            </a:r>
            <a:r>
              <a:rPr lang="ru-RU" sz="1600" dirty="0">
                <a:solidFill>
                  <a:schemeClr val="tx2"/>
                </a:solidFill>
              </a:rPr>
              <a:t> </a:t>
            </a:r>
            <a:r>
              <a:rPr lang="ru-RU" sz="1600" dirty="0" err="1">
                <a:solidFill>
                  <a:schemeClr val="tx2"/>
                </a:solidFill>
              </a:rPr>
              <a:t>може</a:t>
            </a:r>
            <a:r>
              <a:rPr lang="ru-RU" sz="1600" dirty="0">
                <a:solidFill>
                  <a:schemeClr val="tx2"/>
                </a:solidFill>
              </a:rPr>
              <a:t> </a:t>
            </a:r>
            <a:r>
              <a:rPr lang="ru-RU" sz="1600" dirty="0" err="1">
                <a:solidFill>
                  <a:schemeClr val="tx2"/>
                </a:solidFill>
              </a:rPr>
              <a:t>існувати</a:t>
            </a:r>
            <a:r>
              <a:rPr lang="ru-RU" sz="1600" dirty="0">
                <a:solidFill>
                  <a:schemeClr val="tx2"/>
                </a:solidFill>
              </a:rPr>
              <a:t> для </a:t>
            </a:r>
            <a:r>
              <a:rPr lang="ru-RU" sz="1600" dirty="0" err="1">
                <a:solidFill>
                  <a:schemeClr val="tx2"/>
                </a:solidFill>
              </a:rPr>
              <a:t>цілої</a:t>
            </a:r>
            <a:r>
              <a:rPr lang="ru-RU" sz="1600" dirty="0">
                <a:solidFill>
                  <a:schemeClr val="tx2"/>
                </a:solidFill>
              </a:rPr>
              <a:t> </a:t>
            </a:r>
            <a:r>
              <a:rPr lang="ru-RU" sz="1600" dirty="0" err="1">
                <a:solidFill>
                  <a:schemeClr val="tx2"/>
                </a:solidFill>
              </a:rPr>
              <a:t>галузі</a:t>
            </a:r>
            <a:r>
              <a:rPr lang="ru-RU" sz="1600" dirty="0">
                <a:solidFill>
                  <a:schemeClr val="tx2"/>
                </a:solidFill>
              </a:rPr>
              <a:t>, але </a:t>
            </a:r>
            <a:r>
              <a:rPr lang="ru-RU" sz="1600" dirty="0" err="1">
                <a:solidFill>
                  <a:schemeClr val="tx2"/>
                </a:solidFill>
              </a:rPr>
              <a:t>ніколи</a:t>
            </a:r>
            <a:r>
              <a:rPr lang="ru-RU" sz="1600" dirty="0">
                <a:solidFill>
                  <a:schemeClr val="tx2"/>
                </a:solidFill>
              </a:rPr>
              <a:t> для </a:t>
            </a:r>
            <a:r>
              <a:rPr lang="ru-RU" sz="1600" dirty="0" err="1">
                <a:solidFill>
                  <a:schemeClr val="tx2"/>
                </a:solidFill>
              </a:rPr>
              <a:t>окремої</a:t>
            </a:r>
            <a:r>
              <a:rPr lang="ru-RU" sz="1600" dirty="0">
                <a:solidFill>
                  <a:schemeClr val="tx2"/>
                </a:solidFill>
              </a:rPr>
              <a:t> </a:t>
            </a:r>
            <a:r>
              <a:rPr lang="ru-RU" sz="1600" dirty="0" err="1">
                <a:solidFill>
                  <a:schemeClr val="tx2"/>
                </a:solidFill>
              </a:rPr>
              <a:t>фірми</a:t>
            </a:r>
            <a:r>
              <a:rPr lang="ru-RU" sz="1600" dirty="0">
                <a:solidFill>
                  <a:schemeClr val="tx2"/>
                </a:solidFill>
              </a:rPr>
              <a:t>.</a:t>
            </a:r>
          </a:p>
          <a:p>
            <a:r>
              <a:rPr lang="ru-RU" sz="1600" dirty="0" smtClean="0">
                <a:solidFill>
                  <a:schemeClr val="tx2"/>
                </a:solidFill>
              </a:rPr>
              <a:t>Теоретично </a:t>
            </a:r>
            <a:r>
              <a:rPr lang="ru-RU" sz="1600" dirty="0" err="1">
                <a:solidFill>
                  <a:schemeClr val="tx2"/>
                </a:solidFill>
              </a:rPr>
              <a:t>існує</a:t>
            </a:r>
            <a:r>
              <a:rPr lang="ru-RU" sz="1600" dirty="0">
                <a:solidFill>
                  <a:schemeClr val="tx2"/>
                </a:solidFill>
              </a:rPr>
              <a:t> </a:t>
            </a:r>
            <a:r>
              <a:rPr lang="ru-RU" sz="1600" dirty="0" err="1">
                <a:solidFill>
                  <a:schemeClr val="tx2"/>
                </a:solidFill>
              </a:rPr>
              <a:t>можливість</a:t>
            </a:r>
            <a:r>
              <a:rPr lang="ru-RU" sz="1600" dirty="0">
                <a:solidFill>
                  <a:schemeClr val="tx2"/>
                </a:solidFill>
              </a:rPr>
              <a:t> </a:t>
            </a:r>
            <a:r>
              <a:rPr lang="ru-RU" sz="1600" dirty="0" err="1">
                <a:solidFill>
                  <a:schemeClr val="tx2"/>
                </a:solidFill>
              </a:rPr>
              <a:t>зростаючої</a:t>
            </a:r>
            <a:r>
              <a:rPr lang="ru-RU" sz="1600" dirty="0">
                <a:solidFill>
                  <a:schemeClr val="tx2"/>
                </a:solidFill>
              </a:rPr>
              <a:t> </a:t>
            </a:r>
            <a:r>
              <a:rPr lang="ru-RU" sz="1600" dirty="0" err="1">
                <a:solidFill>
                  <a:schemeClr val="tx2"/>
                </a:solidFill>
              </a:rPr>
              <a:t>кривої</a:t>
            </a:r>
            <a:r>
              <a:rPr lang="ru-RU" sz="1600" dirty="0">
                <a:solidFill>
                  <a:schemeClr val="tx2"/>
                </a:solidFill>
              </a:rPr>
              <a:t> </a:t>
            </a:r>
            <a:r>
              <a:rPr lang="ru-RU" sz="1600" dirty="0" err="1">
                <a:solidFill>
                  <a:schemeClr val="tx2"/>
                </a:solidFill>
              </a:rPr>
              <a:t>попиту</a:t>
            </a:r>
            <a:r>
              <a:rPr lang="ru-RU" sz="1600" dirty="0">
                <a:solidFill>
                  <a:schemeClr val="tx2"/>
                </a:solidFill>
              </a:rPr>
              <a:t>, так званий товар </a:t>
            </a:r>
            <a:r>
              <a:rPr lang="ru-RU" sz="1600" dirty="0" err="1">
                <a:solidFill>
                  <a:schemeClr val="tx2"/>
                </a:solidFill>
              </a:rPr>
              <a:t>Гіффена</a:t>
            </a:r>
            <a:r>
              <a:rPr lang="ru-RU" sz="1600" dirty="0">
                <a:solidFill>
                  <a:schemeClr val="tx2"/>
                </a:solidFill>
              </a:rPr>
              <a:t>. </a:t>
            </a:r>
            <a:r>
              <a:rPr lang="ru-RU" sz="1600" dirty="0" err="1">
                <a:solidFill>
                  <a:schemeClr val="tx2"/>
                </a:solidFill>
              </a:rPr>
              <a:t>Проте</a:t>
            </a:r>
            <a:r>
              <a:rPr lang="ru-RU" sz="1600" dirty="0">
                <a:solidFill>
                  <a:schemeClr val="tx2"/>
                </a:solidFill>
              </a:rPr>
              <a:t>, на реальному ринку </a:t>
            </a:r>
            <a:r>
              <a:rPr lang="ru-RU" sz="1600" dirty="0" err="1">
                <a:solidFill>
                  <a:schemeClr val="tx2"/>
                </a:solidFill>
              </a:rPr>
              <a:t>такий</a:t>
            </a:r>
            <a:r>
              <a:rPr lang="ru-RU" sz="1600" dirty="0">
                <a:solidFill>
                  <a:schemeClr val="tx2"/>
                </a:solidFill>
              </a:rPr>
              <a:t> товар </a:t>
            </a:r>
            <a:r>
              <a:rPr lang="ru-RU" sz="1600" dirty="0" err="1">
                <a:solidFill>
                  <a:schemeClr val="tx2"/>
                </a:solidFill>
              </a:rPr>
              <a:t>ніколи</a:t>
            </a:r>
            <a:r>
              <a:rPr lang="ru-RU" sz="1600" dirty="0">
                <a:solidFill>
                  <a:schemeClr val="tx2"/>
                </a:solidFill>
              </a:rPr>
              <a:t> не </a:t>
            </a:r>
            <a:r>
              <a:rPr lang="ru-RU" sz="1600" dirty="0" err="1">
                <a:solidFill>
                  <a:schemeClr val="tx2"/>
                </a:solidFill>
              </a:rPr>
              <a:t>був</a:t>
            </a:r>
            <a:r>
              <a:rPr lang="ru-RU" sz="1600" dirty="0">
                <a:solidFill>
                  <a:schemeClr val="tx2"/>
                </a:solidFill>
              </a:rPr>
              <a:t> </a:t>
            </a:r>
            <a:r>
              <a:rPr lang="ru-RU" sz="1600" dirty="0" err="1">
                <a:solidFill>
                  <a:schemeClr val="tx2"/>
                </a:solidFill>
              </a:rPr>
              <a:t>знайдений</a:t>
            </a:r>
            <a:r>
              <a:rPr lang="ru-RU" sz="1600" dirty="0">
                <a:solidFill>
                  <a:schemeClr val="tx2"/>
                </a:solidFill>
              </a:rPr>
              <a:t>. </a:t>
            </a:r>
            <a:r>
              <a:rPr lang="ru-RU" sz="1600" dirty="0" err="1">
                <a:solidFill>
                  <a:schemeClr val="tx2"/>
                </a:solidFill>
              </a:rPr>
              <a:t>Неекономісти</a:t>
            </a:r>
            <a:r>
              <a:rPr lang="ru-RU" sz="1600" dirty="0">
                <a:solidFill>
                  <a:schemeClr val="tx2"/>
                </a:solidFill>
              </a:rPr>
              <a:t> </a:t>
            </a:r>
            <a:r>
              <a:rPr lang="ru-RU" sz="1600" dirty="0" err="1">
                <a:solidFill>
                  <a:schemeClr val="tx2"/>
                </a:solidFill>
              </a:rPr>
              <a:t>іноді</a:t>
            </a:r>
            <a:r>
              <a:rPr lang="ru-RU" sz="1600" dirty="0">
                <a:solidFill>
                  <a:schemeClr val="tx2"/>
                </a:solidFill>
              </a:rPr>
              <a:t> </a:t>
            </a:r>
            <a:r>
              <a:rPr lang="ru-RU" sz="1600" dirty="0" err="1">
                <a:solidFill>
                  <a:schemeClr val="tx2"/>
                </a:solidFill>
              </a:rPr>
              <a:t>вважають</a:t>
            </a:r>
            <a:r>
              <a:rPr lang="ru-RU" sz="1600" dirty="0">
                <a:solidFill>
                  <a:schemeClr val="tx2"/>
                </a:solidFill>
              </a:rPr>
              <a:t>, </a:t>
            </a:r>
            <a:r>
              <a:rPr lang="ru-RU" sz="1600" dirty="0" err="1">
                <a:solidFill>
                  <a:schemeClr val="tx2"/>
                </a:solidFill>
              </a:rPr>
              <a:t>цо</a:t>
            </a:r>
            <a:r>
              <a:rPr lang="ru-RU" sz="1600" dirty="0">
                <a:solidFill>
                  <a:schemeClr val="tx2"/>
                </a:solidFill>
              </a:rPr>
              <a:t> </a:t>
            </a:r>
            <a:r>
              <a:rPr lang="ru-RU" sz="1600" dirty="0" err="1">
                <a:solidFill>
                  <a:schemeClr val="tx2"/>
                </a:solidFill>
              </a:rPr>
              <a:t>такі</a:t>
            </a:r>
            <a:r>
              <a:rPr lang="ru-RU" sz="1600" dirty="0">
                <a:solidFill>
                  <a:schemeClr val="tx2"/>
                </a:solidFill>
              </a:rPr>
              <a:t> </a:t>
            </a:r>
            <a:r>
              <a:rPr lang="ru-RU" sz="1600" dirty="0" err="1">
                <a:solidFill>
                  <a:schemeClr val="tx2"/>
                </a:solidFill>
              </a:rPr>
              <a:t>приклади</a:t>
            </a:r>
            <a:r>
              <a:rPr lang="ru-RU" sz="1600" dirty="0">
                <a:solidFill>
                  <a:schemeClr val="tx2"/>
                </a:solidFill>
              </a:rPr>
              <a:t> </a:t>
            </a:r>
            <a:r>
              <a:rPr lang="ru-RU" sz="1600" dirty="0" err="1">
                <a:solidFill>
                  <a:schemeClr val="tx2"/>
                </a:solidFill>
              </a:rPr>
              <a:t>існують</a:t>
            </a:r>
            <a:r>
              <a:rPr lang="ru-RU" sz="1600" dirty="0">
                <a:solidFill>
                  <a:schemeClr val="tx2"/>
                </a:solidFill>
              </a:rPr>
              <a:t>, </a:t>
            </a:r>
            <a:r>
              <a:rPr lang="ru-RU" sz="1600" dirty="0" err="1">
                <a:solidFill>
                  <a:schemeClr val="tx2"/>
                </a:solidFill>
              </a:rPr>
              <a:t>наприклад</a:t>
            </a:r>
            <a:r>
              <a:rPr lang="ru-RU" sz="1600" dirty="0">
                <a:solidFill>
                  <a:schemeClr val="tx2"/>
                </a:solidFill>
              </a:rPr>
              <a:t>, коли </a:t>
            </a:r>
            <a:r>
              <a:rPr lang="ru-RU" sz="1600" dirty="0" err="1">
                <a:solidFill>
                  <a:schemeClr val="tx2"/>
                </a:solidFill>
              </a:rPr>
              <a:t>деякі</a:t>
            </a:r>
            <a:r>
              <a:rPr lang="ru-RU" sz="1600" dirty="0">
                <a:solidFill>
                  <a:schemeClr val="tx2"/>
                </a:solidFill>
              </a:rPr>
              <a:t> люди </a:t>
            </a:r>
            <a:r>
              <a:rPr lang="ru-RU" sz="1600" dirty="0" err="1">
                <a:solidFill>
                  <a:schemeClr val="tx2"/>
                </a:solidFill>
              </a:rPr>
              <a:t>купляють</a:t>
            </a:r>
            <a:r>
              <a:rPr lang="ru-RU" sz="1600" dirty="0">
                <a:solidFill>
                  <a:schemeClr val="tx2"/>
                </a:solidFill>
              </a:rPr>
              <a:t> </a:t>
            </a:r>
            <a:r>
              <a:rPr lang="ru-RU" sz="1600" dirty="0" err="1">
                <a:solidFill>
                  <a:schemeClr val="tx2"/>
                </a:solidFill>
              </a:rPr>
              <a:t>розкішний</a:t>
            </a:r>
            <a:r>
              <a:rPr lang="ru-RU" sz="1600" dirty="0">
                <a:solidFill>
                  <a:schemeClr val="tx2"/>
                </a:solidFill>
              </a:rPr>
              <a:t> </a:t>
            </a:r>
            <a:r>
              <a:rPr lang="ru-RU" sz="1600" dirty="0" err="1">
                <a:solidFill>
                  <a:schemeClr val="tx2"/>
                </a:solidFill>
              </a:rPr>
              <a:t>автомобіль</a:t>
            </a:r>
            <a:r>
              <a:rPr lang="ru-RU" sz="1600" dirty="0">
                <a:solidFill>
                  <a:schemeClr val="tx2"/>
                </a:solidFill>
              </a:rPr>
              <a:t> </a:t>
            </a:r>
            <a:r>
              <a:rPr lang="ru-RU" sz="1600" dirty="0" err="1">
                <a:solidFill>
                  <a:schemeClr val="tx2"/>
                </a:solidFill>
              </a:rPr>
              <a:t>тільки</a:t>
            </a:r>
            <a:r>
              <a:rPr lang="ru-RU" sz="1600" dirty="0">
                <a:solidFill>
                  <a:schemeClr val="tx2"/>
                </a:solidFill>
              </a:rPr>
              <a:t> через </a:t>
            </a:r>
            <a:r>
              <a:rPr lang="ru-RU" sz="1600" dirty="0" err="1">
                <a:solidFill>
                  <a:schemeClr val="tx2"/>
                </a:solidFill>
              </a:rPr>
              <a:t>його</a:t>
            </a:r>
            <a:r>
              <a:rPr lang="ru-RU" sz="1600" dirty="0">
                <a:solidFill>
                  <a:schemeClr val="tx2"/>
                </a:solidFill>
              </a:rPr>
              <a:t> дороговизну. В </a:t>
            </a:r>
            <a:r>
              <a:rPr lang="ru-RU" sz="1600" dirty="0" err="1">
                <a:solidFill>
                  <a:schemeClr val="tx2"/>
                </a:solidFill>
              </a:rPr>
              <a:t>даному</a:t>
            </a:r>
            <a:r>
              <a:rPr lang="ru-RU" sz="1600" dirty="0">
                <a:solidFill>
                  <a:schemeClr val="tx2"/>
                </a:solidFill>
              </a:rPr>
              <a:t> </a:t>
            </a:r>
            <a:r>
              <a:rPr lang="ru-RU" sz="1600" dirty="0" err="1">
                <a:solidFill>
                  <a:schemeClr val="tx2"/>
                </a:solidFill>
              </a:rPr>
              <a:t>випадку</a:t>
            </a:r>
            <a:r>
              <a:rPr lang="ru-RU" sz="1600" dirty="0">
                <a:solidFill>
                  <a:schemeClr val="tx2"/>
                </a:solidFill>
              </a:rPr>
              <a:t> товаром є </a:t>
            </a:r>
            <a:r>
              <a:rPr lang="ru-RU" sz="1600" dirty="0" err="1">
                <a:solidFill>
                  <a:schemeClr val="tx2"/>
                </a:solidFill>
              </a:rPr>
              <a:t>фактично</a:t>
            </a:r>
            <a:r>
              <a:rPr lang="ru-RU" sz="1600" dirty="0">
                <a:solidFill>
                  <a:schemeClr val="tx2"/>
                </a:solidFill>
              </a:rPr>
              <a:t> престиж, а не </a:t>
            </a:r>
            <a:r>
              <a:rPr lang="ru-RU" sz="1600" dirty="0" err="1">
                <a:solidFill>
                  <a:schemeClr val="tx2"/>
                </a:solidFill>
              </a:rPr>
              <a:t>автомобіль</a:t>
            </a:r>
            <a:r>
              <a:rPr lang="ru-RU" sz="1600" dirty="0">
                <a:solidFill>
                  <a:schemeClr val="tx2"/>
                </a:solidFill>
              </a:rPr>
              <a:t>, тому, коли </a:t>
            </a:r>
            <a:r>
              <a:rPr lang="ru-RU" sz="1600" dirty="0" err="1">
                <a:solidFill>
                  <a:schemeClr val="tx2"/>
                </a:solidFill>
              </a:rPr>
              <a:t>ціна</a:t>
            </a:r>
            <a:r>
              <a:rPr lang="ru-RU" sz="1600" dirty="0">
                <a:solidFill>
                  <a:schemeClr val="tx2"/>
                </a:solidFill>
              </a:rPr>
              <a:t> </a:t>
            </a:r>
            <a:r>
              <a:rPr lang="ru-RU" sz="1600" dirty="0" err="1">
                <a:solidFill>
                  <a:schemeClr val="tx2"/>
                </a:solidFill>
              </a:rPr>
              <a:t>розкішних</a:t>
            </a:r>
            <a:r>
              <a:rPr lang="ru-RU" sz="1600" dirty="0">
                <a:solidFill>
                  <a:schemeClr val="tx2"/>
                </a:solidFill>
              </a:rPr>
              <a:t> </a:t>
            </a:r>
            <a:r>
              <a:rPr lang="ru-RU" sz="1600" dirty="0" err="1">
                <a:solidFill>
                  <a:schemeClr val="tx2"/>
                </a:solidFill>
              </a:rPr>
              <a:t>автомобілів</a:t>
            </a:r>
            <a:r>
              <a:rPr lang="ru-RU" sz="1600" dirty="0">
                <a:solidFill>
                  <a:schemeClr val="tx2"/>
                </a:solidFill>
              </a:rPr>
              <a:t> </a:t>
            </a:r>
            <a:r>
              <a:rPr lang="ru-RU" sz="1600" dirty="0" err="1">
                <a:solidFill>
                  <a:schemeClr val="tx2"/>
                </a:solidFill>
              </a:rPr>
              <a:t>зменшеньшується</a:t>
            </a:r>
            <a:r>
              <a:rPr lang="ru-RU" sz="1600" dirty="0">
                <a:solidFill>
                  <a:schemeClr val="tx2"/>
                </a:solidFill>
              </a:rPr>
              <a:t>, </a:t>
            </a:r>
            <a:r>
              <a:rPr lang="ru-RU" sz="1600" dirty="0" err="1">
                <a:solidFill>
                  <a:schemeClr val="tx2"/>
                </a:solidFill>
              </a:rPr>
              <a:t>це</a:t>
            </a:r>
            <a:r>
              <a:rPr lang="ru-RU" sz="1600" dirty="0">
                <a:solidFill>
                  <a:schemeClr val="tx2"/>
                </a:solidFill>
              </a:rPr>
              <a:t>, </a:t>
            </a:r>
            <a:r>
              <a:rPr lang="ru-RU" sz="1600" dirty="0" err="1">
                <a:solidFill>
                  <a:schemeClr val="tx2"/>
                </a:solidFill>
              </a:rPr>
              <a:t>фактично</a:t>
            </a:r>
            <a:r>
              <a:rPr lang="ru-RU" sz="1600" dirty="0">
                <a:solidFill>
                  <a:schemeClr val="tx2"/>
                </a:solidFill>
              </a:rPr>
              <a:t>, </a:t>
            </a:r>
            <a:r>
              <a:rPr lang="ru-RU" sz="1600" dirty="0" err="1">
                <a:solidFill>
                  <a:schemeClr val="tx2"/>
                </a:solidFill>
              </a:rPr>
              <a:t>змінює</a:t>
            </a:r>
            <a:r>
              <a:rPr lang="ru-RU" sz="1600" dirty="0">
                <a:solidFill>
                  <a:schemeClr val="tx2"/>
                </a:solidFill>
              </a:rPr>
              <a:t> </a:t>
            </a:r>
            <a:r>
              <a:rPr lang="ru-RU" sz="1600" dirty="0" err="1">
                <a:solidFill>
                  <a:schemeClr val="tx2"/>
                </a:solidFill>
              </a:rPr>
              <a:t>рівень</a:t>
            </a:r>
            <a:r>
              <a:rPr lang="ru-RU" sz="1600" dirty="0">
                <a:solidFill>
                  <a:schemeClr val="tx2"/>
                </a:solidFill>
              </a:rPr>
              <a:t> престижу, тому, коли </a:t>
            </a:r>
            <a:r>
              <a:rPr lang="ru-RU" sz="1600" dirty="0" err="1">
                <a:solidFill>
                  <a:schemeClr val="tx2"/>
                </a:solidFill>
              </a:rPr>
              <a:t>ціна</a:t>
            </a:r>
            <a:r>
              <a:rPr lang="ru-RU" sz="1600" dirty="0">
                <a:solidFill>
                  <a:schemeClr val="tx2"/>
                </a:solidFill>
              </a:rPr>
              <a:t> </a:t>
            </a:r>
            <a:r>
              <a:rPr lang="ru-RU" sz="1600" dirty="0" err="1">
                <a:solidFill>
                  <a:schemeClr val="tx2"/>
                </a:solidFill>
              </a:rPr>
              <a:t>зменшується</a:t>
            </a:r>
            <a:r>
              <a:rPr lang="ru-RU" sz="1600" dirty="0">
                <a:solidFill>
                  <a:schemeClr val="tx2"/>
                </a:solidFill>
              </a:rPr>
              <a:t>, </a:t>
            </a:r>
            <a:r>
              <a:rPr lang="ru-RU" sz="1600" dirty="0" err="1">
                <a:solidFill>
                  <a:schemeClr val="tx2"/>
                </a:solidFill>
              </a:rPr>
              <a:t>це</a:t>
            </a:r>
            <a:r>
              <a:rPr lang="ru-RU" sz="1600" dirty="0">
                <a:solidFill>
                  <a:schemeClr val="tx2"/>
                </a:solidFill>
              </a:rPr>
              <a:t> </a:t>
            </a:r>
            <a:r>
              <a:rPr lang="ru-RU" sz="1600" dirty="0" err="1">
                <a:solidFill>
                  <a:schemeClr val="tx2"/>
                </a:solidFill>
              </a:rPr>
              <a:t>зменшує</a:t>
            </a:r>
            <a:r>
              <a:rPr lang="ru-RU" sz="1600" dirty="0">
                <a:solidFill>
                  <a:schemeClr val="tx2"/>
                </a:solidFill>
              </a:rPr>
              <a:t> і </a:t>
            </a:r>
            <a:r>
              <a:rPr lang="ru-RU" sz="1600" dirty="0" err="1">
                <a:solidFill>
                  <a:schemeClr val="tx2"/>
                </a:solidFill>
              </a:rPr>
              <a:t>рівень</a:t>
            </a:r>
            <a:r>
              <a:rPr lang="ru-RU" sz="1600" dirty="0">
                <a:solidFill>
                  <a:schemeClr val="tx2"/>
                </a:solidFill>
              </a:rPr>
              <a:t> престижу товару. </a:t>
            </a:r>
            <a:r>
              <a:rPr lang="ru-RU" sz="1600" dirty="0" err="1">
                <a:solidFill>
                  <a:schemeClr val="tx2"/>
                </a:solidFill>
              </a:rPr>
              <a:t>Це</a:t>
            </a:r>
            <a:r>
              <a:rPr lang="ru-RU" sz="1600" dirty="0">
                <a:solidFill>
                  <a:schemeClr val="tx2"/>
                </a:solidFill>
              </a:rPr>
              <a:t> є прикладом так званого товару </a:t>
            </a:r>
            <a:r>
              <a:rPr lang="ru-RU" sz="1600" dirty="0" err="1">
                <a:solidFill>
                  <a:schemeClr val="tx2"/>
                </a:solidFill>
              </a:rPr>
              <a:t>Веблена</a:t>
            </a:r>
            <a:r>
              <a:rPr lang="ru-RU" sz="1600" dirty="0">
                <a:solidFill>
                  <a:schemeClr val="tx2"/>
                </a:solidFill>
              </a:rPr>
              <a:t>.</a:t>
            </a:r>
            <a:endParaRPr lang="uk-UA" sz="1600" dirty="0">
              <a:solidFill>
                <a:schemeClr val="tx2"/>
              </a:solidFill>
            </a:endParaRPr>
          </a:p>
        </p:txBody>
      </p:sp>
    </p:spTree>
    <p:extLst>
      <p:ext uri="{BB962C8B-B14F-4D97-AF65-F5344CB8AC3E}">
        <p14:creationId xmlns:p14="http://schemas.microsoft.com/office/powerpoint/2010/main" xmlns="" val="109674293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557908" y="216024"/>
            <a:ext cx="7560839" cy="620688"/>
          </a:xfrm>
          <a:prstGeom prst="rect">
            <a:avLst/>
          </a:prstGeom>
        </p:spPr>
        <p:txBody>
          <a:bodyPr>
            <a:normAutofit/>
          </a:bodyPr>
          <a:lst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Державне регулювання</a:t>
            </a:r>
            <a:endParaRPr lang="uk-UA" dirty="0"/>
          </a:p>
        </p:txBody>
      </p:sp>
      <p:sp>
        <p:nvSpPr>
          <p:cNvPr id="3" name="Прямоугольник 2"/>
          <p:cNvSpPr/>
          <p:nvPr/>
        </p:nvSpPr>
        <p:spPr>
          <a:xfrm>
            <a:off x="405780" y="1052736"/>
            <a:ext cx="11449272" cy="2862322"/>
          </a:xfrm>
          <a:prstGeom prst="rect">
            <a:avLst/>
          </a:prstGeom>
        </p:spPr>
        <p:txBody>
          <a:bodyPr wrap="square">
            <a:spAutoFit/>
          </a:bodyPr>
          <a:lstStyle/>
          <a:p>
            <a:r>
              <a:rPr lang="uk-UA" dirty="0">
                <a:solidFill>
                  <a:schemeClr val="tx2"/>
                </a:solidFill>
              </a:rPr>
              <a:t>Навіть в країнах з ринковою економікою та найбільшим ступенем ринкової свободи ціни є об'єктом постійної уваги і регулювання з боку держави. Впливаючи на ціни, вона домагається здійснення певної кон'юнктури і структурної політики, приборкання інфляції, посилення </a:t>
            </a:r>
            <a:r>
              <a:rPr lang="uk-UA" dirty="0" err="1">
                <a:solidFill>
                  <a:schemeClr val="tx2"/>
                </a:solidFill>
              </a:rPr>
              <a:t>конкурентноспроможності</a:t>
            </a:r>
            <a:r>
              <a:rPr lang="uk-UA" dirty="0">
                <a:solidFill>
                  <a:schemeClr val="tx2"/>
                </a:solidFill>
              </a:rPr>
              <a:t> на світовому ринку. Державне регулювання цін носить законодавчий, адміністративний і судовий характер і здійснюється відповідними міністерствами, Центральним банком та ін. У багатьох країнах створені міжміністерські ради з питань цін з наглядовий-дорадчими функціями, експертні комітети та інші органи. Методи державного регулювання цін різноманітні. Це — спостереження і контроль за цінами з боку урядових органів; непрямий вплив на ціни; встановлення фіксованих пільгових цін і тарифів на товари і послуги, що вироблені в державному секторі економіки; передача прав встановлення цін на певні види товарів і контроль за ними з боку наднаціональних органів; податки та квоти.</a:t>
            </a:r>
          </a:p>
        </p:txBody>
      </p:sp>
    </p:spTree>
    <p:extLst>
      <p:ext uri="{BB962C8B-B14F-4D97-AF65-F5344CB8AC3E}">
        <p14:creationId xmlns:p14="http://schemas.microsoft.com/office/powerpoint/2010/main" xmlns="" val="383055396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557908" y="216024"/>
            <a:ext cx="7560839" cy="620688"/>
          </a:xfrm>
          <a:prstGeom prst="rect">
            <a:avLst/>
          </a:prstGeom>
        </p:spPr>
        <p:txBody>
          <a:bodyPr>
            <a:normAutofit/>
          </a:bodyPr>
          <a:lst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Попит</a:t>
            </a:r>
            <a:endParaRPr lang="uk-UA" dirty="0"/>
          </a:p>
        </p:txBody>
      </p:sp>
      <p:sp>
        <p:nvSpPr>
          <p:cNvPr id="3" name="TextBox 2"/>
          <p:cNvSpPr txBox="1"/>
          <p:nvPr/>
        </p:nvSpPr>
        <p:spPr>
          <a:xfrm>
            <a:off x="261764" y="1124744"/>
            <a:ext cx="11593288" cy="5410712"/>
          </a:xfrm>
          <a:prstGeom prst="rect">
            <a:avLst/>
          </a:prstGeom>
          <a:noFill/>
        </p:spPr>
        <p:txBody>
          <a:bodyPr wrap="square" rtlCol="0">
            <a:spAutoFit/>
          </a:bodyPr>
          <a:lstStyle/>
          <a:p>
            <a:pPr>
              <a:lnSpc>
                <a:spcPct val="90000"/>
              </a:lnSpc>
            </a:pPr>
            <a:r>
              <a:rPr lang="ru-RU" sz="2400" b="1" dirty="0">
                <a:solidFill>
                  <a:schemeClr val="tx2"/>
                </a:solidFill>
                <a:latin typeface="Candara" pitchFamily="34" charset="0"/>
              </a:rPr>
              <a:t>Попит</a:t>
            </a:r>
            <a:r>
              <a:rPr lang="ru-RU" sz="2400" dirty="0">
                <a:solidFill>
                  <a:schemeClr val="tx2"/>
                </a:solidFill>
                <a:latin typeface="Candara" pitchFamily="34" charset="0"/>
              </a:rPr>
              <a:t> — </a:t>
            </a:r>
            <a:r>
              <a:rPr lang="ru-RU" sz="2400" dirty="0" err="1">
                <a:solidFill>
                  <a:schemeClr val="tx2"/>
                </a:solidFill>
                <a:latin typeface="Candara" pitchFamily="34" charset="0"/>
              </a:rPr>
              <a:t>це</a:t>
            </a:r>
            <a:r>
              <a:rPr lang="ru-RU" sz="2400" dirty="0">
                <a:solidFill>
                  <a:schemeClr val="tx2"/>
                </a:solidFill>
                <a:latin typeface="Candara" pitchFamily="34" charset="0"/>
              </a:rPr>
              <a:t> </a:t>
            </a:r>
            <a:r>
              <a:rPr lang="uk-UA" sz="2400" dirty="0" smtClean="0">
                <a:solidFill>
                  <a:schemeClr val="tx2"/>
                </a:solidFill>
                <a:latin typeface="Candara" pitchFamily="34" charset="0"/>
              </a:rPr>
              <a:t>запит</a:t>
            </a:r>
            <a:r>
              <a:rPr lang="ru-RU" sz="2400" dirty="0" smtClean="0">
                <a:solidFill>
                  <a:schemeClr val="tx2"/>
                </a:solidFill>
                <a:latin typeface="Candara" pitchFamily="34" charset="0"/>
              </a:rPr>
              <a:t> </a:t>
            </a:r>
            <a:r>
              <a:rPr lang="ru-RU" sz="2400" dirty="0">
                <a:solidFill>
                  <a:schemeClr val="tx2"/>
                </a:solidFill>
                <a:latin typeface="Candara" pitchFamily="34" charset="0"/>
              </a:rPr>
              <a:t>фактичного або </a:t>
            </a:r>
            <a:r>
              <a:rPr lang="ru-RU" sz="2400" dirty="0" err="1">
                <a:solidFill>
                  <a:schemeClr val="tx2"/>
                </a:solidFill>
                <a:latin typeface="Candara" pitchFamily="34" charset="0"/>
              </a:rPr>
              <a:t>потенційного</a:t>
            </a:r>
            <a:r>
              <a:rPr lang="ru-RU" sz="2400" dirty="0">
                <a:solidFill>
                  <a:schemeClr val="tx2"/>
                </a:solidFill>
                <a:latin typeface="Candara" pitchFamily="34" charset="0"/>
              </a:rPr>
              <a:t> </a:t>
            </a:r>
            <a:r>
              <a:rPr lang="ru-RU" sz="2400" dirty="0" err="1">
                <a:solidFill>
                  <a:schemeClr val="tx2"/>
                </a:solidFill>
                <a:latin typeface="Candara" pitchFamily="34" charset="0"/>
              </a:rPr>
              <a:t>покупця</a:t>
            </a:r>
            <a:r>
              <a:rPr lang="ru-RU" sz="2400" dirty="0">
                <a:solidFill>
                  <a:schemeClr val="tx2"/>
                </a:solidFill>
                <a:latin typeface="Candara" pitchFamily="34" charset="0"/>
              </a:rPr>
              <a:t>, </a:t>
            </a:r>
            <a:r>
              <a:rPr lang="ru-RU" sz="2400" dirty="0" err="1">
                <a:solidFill>
                  <a:schemeClr val="tx2"/>
                </a:solidFill>
                <a:latin typeface="Candara" pitchFamily="34" charset="0"/>
              </a:rPr>
              <a:t>споживача</a:t>
            </a:r>
            <a:r>
              <a:rPr lang="ru-RU" sz="2400" dirty="0">
                <a:solidFill>
                  <a:schemeClr val="tx2"/>
                </a:solidFill>
                <a:latin typeface="Candara" pitchFamily="34" charset="0"/>
              </a:rPr>
              <a:t> на </a:t>
            </a:r>
            <a:r>
              <a:rPr lang="ru-RU" sz="2400" dirty="0" err="1">
                <a:solidFill>
                  <a:schemeClr val="tx2"/>
                </a:solidFill>
                <a:latin typeface="Candara" pitchFamily="34" charset="0"/>
              </a:rPr>
              <a:t>придбання</a:t>
            </a:r>
            <a:r>
              <a:rPr lang="ru-RU" sz="2400" dirty="0">
                <a:solidFill>
                  <a:schemeClr val="tx2"/>
                </a:solidFill>
                <a:latin typeface="Candara" pitchFamily="34" charset="0"/>
              </a:rPr>
              <a:t> товару за </a:t>
            </a:r>
            <a:r>
              <a:rPr lang="ru-RU" sz="2400" dirty="0" err="1">
                <a:solidFill>
                  <a:schemeClr val="tx2"/>
                </a:solidFill>
                <a:latin typeface="Candara" pitchFamily="34" charset="0"/>
              </a:rPr>
              <a:t>наявних</a:t>
            </a:r>
            <a:r>
              <a:rPr lang="ru-RU" sz="2400" dirty="0">
                <a:solidFill>
                  <a:schemeClr val="tx2"/>
                </a:solidFill>
                <a:latin typeface="Candara" pitchFamily="34" charset="0"/>
              </a:rPr>
              <a:t> у </a:t>
            </a:r>
            <a:r>
              <a:rPr lang="ru-RU" sz="2400" dirty="0" err="1">
                <a:solidFill>
                  <a:schemeClr val="tx2"/>
                </a:solidFill>
                <a:latin typeface="Candara" pitchFamily="34" charset="0"/>
              </a:rPr>
              <a:t>нього</a:t>
            </a:r>
            <a:r>
              <a:rPr lang="ru-RU" sz="2400" dirty="0">
                <a:solidFill>
                  <a:schemeClr val="tx2"/>
                </a:solidFill>
                <a:latin typeface="Candara" pitchFamily="34" charset="0"/>
              </a:rPr>
              <a:t> </a:t>
            </a:r>
            <a:r>
              <a:rPr lang="ru-RU" sz="2400" dirty="0" err="1">
                <a:solidFill>
                  <a:schemeClr val="tx2"/>
                </a:solidFill>
                <a:latin typeface="Candara" pitchFamily="34" charset="0"/>
              </a:rPr>
              <a:t>коштів</a:t>
            </a:r>
            <a:r>
              <a:rPr lang="ru-RU" sz="2400" dirty="0">
                <a:solidFill>
                  <a:schemeClr val="tx2"/>
                </a:solidFill>
                <a:latin typeface="Candara" pitchFamily="34" charset="0"/>
              </a:rPr>
              <a:t>, </a:t>
            </a:r>
            <a:r>
              <a:rPr lang="ru-RU" sz="2400" dirty="0" err="1">
                <a:solidFill>
                  <a:schemeClr val="tx2"/>
                </a:solidFill>
                <a:latin typeface="Candara" pitchFamily="34" charset="0"/>
              </a:rPr>
              <a:t>що</a:t>
            </a:r>
            <a:r>
              <a:rPr lang="ru-RU" sz="2400" dirty="0">
                <a:solidFill>
                  <a:schemeClr val="tx2"/>
                </a:solidFill>
                <a:latin typeface="Candara" pitchFamily="34" charset="0"/>
              </a:rPr>
              <a:t> </a:t>
            </a:r>
            <a:r>
              <a:rPr lang="ru-RU" sz="2400" dirty="0" err="1">
                <a:solidFill>
                  <a:schemeClr val="tx2"/>
                </a:solidFill>
                <a:latin typeface="Candara" pitchFamily="34" charset="0"/>
              </a:rPr>
              <a:t>призначені</a:t>
            </a:r>
            <a:r>
              <a:rPr lang="ru-RU" sz="2400" dirty="0">
                <a:solidFill>
                  <a:schemeClr val="tx2"/>
                </a:solidFill>
                <a:latin typeface="Candara" pitchFamily="34" charset="0"/>
              </a:rPr>
              <a:t> для </a:t>
            </a:r>
            <a:r>
              <a:rPr lang="ru-RU" sz="2400" dirty="0" err="1">
                <a:solidFill>
                  <a:schemeClr val="tx2"/>
                </a:solidFill>
                <a:latin typeface="Candara" pitchFamily="34" charset="0"/>
              </a:rPr>
              <a:t>цієї</a:t>
            </a:r>
            <a:r>
              <a:rPr lang="ru-RU" sz="2400" dirty="0">
                <a:solidFill>
                  <a:schemeClr val="tx2"/>
                </a:solidFill>
                <a:latin typeface="Candara" pitchFamily="34" charset="0"/>
              </a:rPr>
              <a:t> покупки. Попит </a:t>
            </a:r>
            <a:r>
              <a:rPr lang="ru-RU" sz="2400" dirty="0" err="1">
                <a:solidFill>
                  <a:schemeClr val="tx2"/>
                </a:solidFill>
                <a:latin typeface="Candara" pitchFamily="34" charset="0"/>
              </a:rPr>
              <a:t>відображає</a:t>
            </a:r>
            <a:r>
              <a:rPr lang="ru-RU" sz="2400" dirty="0">
                <a:solidFill>
                  <a:schemeClr val="tx2"/>
                </a:solidFill>
                <a:latin typeface="Candara" pitchFamily="34" charset="0"/>
              </a:rPr>
              <a:t>, з одного боку, потребу </a:t>
            </a:r>
            <a:r>
              <a:rPr lang="ru-RU" sz="2400" dirty="0" err="1">
                <a:solidFill>
                  <a:schemeClr val="tx2"/>
                </a:solidFill>
                <a:latin typeface="Candara" pitchFamily="34" charset="0"/>
              </a:rPr>
              <a:t>покупця</a:t>
            </a:r>
            <a:r>
              <a:rPr lang="ru-RU" sz="2400" dirty="0">
                <a:solidFill>
                  <a:schemeClr val="tx2"/>
                </a:solidFill>
                <a:latin typeface="Candara" pitchFamily="34" charset="0"/>
              </a:rPr>
              <a:t> в </a:t>
            </a:r>
            <a:r>
              <a:rPr lang="ru-RU" sz="2400" dirty="0" err="1">
                <a:solidFill>
                  <a:schemeClr val="tx2"/>
                </a:solidFill>
                <a:latin typeface="Candara" pitchFamily="34" charset="0"/>
              </a:rPr>
              <a:t>деяких</a:t>
            </a:r>
            <a:r>
              <a:rPr lang="ru-RU" sz="2400" dirty="0">
                <a:solidFill>
                  <a:schemeClr val="tx2"/>
                </a:solidFill>
                <a:latin typeface="Candara" pitchFamily="34" charset="0"/>
              </a:rPr>
              <a:t> товарах або </a:t>
            </a:r>
            <a:r>
              <a:rPr lang="ru-RU" sz="2400" dirty="0" err="1">
                <a:solidFill>
                  <a:schemeClr val="tx2"/>
                </a:solidFill>
                <a:latin typeface="Candara" pitchFamily="34" charset="0"/>
              </a:rPr>
              <a:t>послугах</a:t>
            </a:r>
            <a:r>
              <a:rPr lang="ru-RU" sz="2400" dirty="0">
                <a:solidFill>
                  <a:schemeClr val="tx2"/>
                </a:solidFill>
                <a:latin typeface="Candara" pitchFamily="34" charset="0"/>
              </a:rPr>
              <a:t>, </a:t>
            </a:r>
            <a:r>
              <a:rPr lang="ru-RU" sz="2400" dirty="0" err="1">
                <a:solidFill>
                  <a:schemeClr val="tx2"/>
                </a:solidFill>
                <a:latin typeface="Candara" pitchFamily="34" charset="0"/>
              </a:rPr>
              <a:t>бажання</a:t>
            </a:r>
            <a:r>
              <a:rPr lang="ru-RU" sz="2400" dirty="0">
                <a:solidFill>
                  <a:schemeClr val="tx2"/>
                </a:solidFill>
                <a:latin typeface="Candara" pitchFamily="34" charset="0"/>
              </a:rPr>
              <a:t> </a:t>
            </a:r>
            <a:r>
              <a:rPr lang="ru-RU" sz="2400" dirty="0" err="1">
                <a:solidFill>
                  <a:schemeClr val="tx2"/>
                </a:solidFill>
                <a:latin typeface="Candara" pitchFamily="34" charset="0"/>
              </a:rPr>
              <a:t>придбати</a:t>
            </a:r>
            <a:r>
              <a:rPr lang="ru-RU" sz="2400" dirty="0">
                <a:solidFill>
                  <a:schemeClr val="tx2"/>
                </a:solidFill>
                <a:latin typeface="Candara" pitchFamily="34" charset="0"/>
              </a:rPr>
              <a:t> </a:t>
            </a:r>
            <a:r>
              <a:rPr lang="ru-RU" sz="2400" dirty="0" err="1">
                <a:solidFill>
                  <a:schemeClr val="tx2"/>
                </a:solidFill>
                <a:latin typeface="Candara" pitchFamily="34" charset="0"/>
              </a:rPr>
              <a:t>ці</a:t>
            </a:r>
            <a:r>
              <a:rPr lang="ru-RU" sz="2400" dirty="0">
                <a:solidFill>
                  <a:schemeClr val="tx2"/>
                </a:solidFill>
                <a:latin typeface="Candara" pitchFamily="34" charset="0"/>
              </a:rPr>
              <a:t> </a:t>
            </a:r>
            <a:r>
              <a:rPr lang="ru-RU" sz="2400" dirty="0" err="1">
                <a:solidFill>
                  <a:schemeClr val="tx2"/>
                </a:solidFill>
                <a:latin typeface="Candara" pitchFamily="34" charset="0"/>
              </a:rPr>
              <a:t>товари</a:t>
            </a:r>
            <a:r>
              <a:rPr lang="ru-RU" sz="2400" dirty="0">
                <a:solidFill>
                  <a:schemeClr val="tx2"/>
                </a:solidFill>
                <a:latin typeface="Candara" pitchFamily="34" charset="0"/>
              </a:rPr>
              <a:t> або </a:t>
            </a:r>
            <a:r>
              <a:rPr lang="ru-RU" sz="2400" dirty="0" err="1">
                <a:solidFill>
                  <a:schemeClr val="tx2"/>
                </a:solidFill>
                <a:latin typeface="Candara" pitchFamily="34" charset="0"/>
              </a:rPr>
              <a:t>послуги</a:t>
            </a:r>
            <a:r>
              <a:rPr lang="ru-RU" sz="2400" dirty="0">
                <a:solidFill>
                  <a:schemeClr val="tx2"/>
                </a:solidFill>
                <a:latin typeface="Candara" pitchFamily="34" charset="0"/>
              </a:rPr>
              <a:t> в </a:t>
            </a:r>
            <a:r>
              <a:rPr lang="ru-RU" sz="2400" dirty="0" err="1">
                <a:solidFill>
                  <a:schemeClr val="tx2"/>
                </a:solidFill>
                <a:latin typeface="Candara" pitchFamily="34" charset="0"/>
              </a:rPr>
              <a:t>певній</a:t>
            </a:r>
            <a:r>
              <a:rPr lang="ru-RU" sz="2400" dirty="0">
                <a:solidFill>
                  <a:schemeClr val="tx2"/>
                </a:solidFill>
                <a:latin typeface="Candara" pitchFamily="34" charset="0"/>
              </a:rPr>
              <a:t> </a:t>
            </a:r>
            <a:r>
              <a:rPr lang="ru-RU" sz="2400" dirty="0" err="1">
                <a:solidFill>
                  <a:schemeClr val="tx2"/>
                </a:solidFill>
                <a:latin typeface="Candara" pitchFamily="34" charset="0"/>
              </a:rPr>
              <a:t>кількості</a:t>
            </a:r>
            <a:r>
              <a:rPr lang="ru-RU" sz="2400" dirty="0">
                <a:solidFill>
                  <a:schemeClr val="tx2"/>
                </a:solidFill>
                <a:latin typeface="Candara" pitchFamily="34" charset="0"/>
              </a:rPr>
              <a:t> і, з </a:t>
            </a:r>
            <a:r>
              <a:rPr lang="ru-RU" sz="2400" dirty="0" err="1">
                <a:solidFill>
                  <a:schemeClr val="tx2"/>
                </a:solidFill>
                <a:latin typeface="Candara" pitchFamily="34" charset="0"/>
              </a:rPr>
              <a:t>іншого</a:t>
            </a:r>
            <a:r>
              <a:rPr lang="ru-RU" sz="2400" dirty="0">
                <a:solidFill>
                  <a:schemeClr val="tx2"/>
                </a:solidFill>
                <a:latin typeface="Candara" pitchFamily="34" charset="0"/>
              </a:rPr>
              <a:t> боку, </a:t>
            </a:r>
            <a:r>
              <a:rPr lang="ru-RU" sz="2400" dirty="0" err="1">
                <a:solidFill>
                  <a:schemeClr val="tx2"/>
                </a:solidFill>
                <a:latin typeface="Candara" pitchFamily="34" charset="0"/>
              </a:rPr>
              <a:t>можливість</a:t>
            </a:r>
            <a:r>
              <a:rPr lang="ru-RU" sz="2400" dirty="0">
                <a:solidFill>
                  <a:schemeClr val="tx2"/>
                </a:solidFill>
                <a:latin typeface="Candara" pitchFamily="34" charset="0"/>
              </a:rPr>
              <a:t> </a:t>
            </a:r>
            <a:r>
              <a:rPr lang="ru-RU" sz="2400" dirty="0" err="1">
                <a:solidFill>
                  <a:schemeClr val="tx2"/>
                </a:solidFill>
                <a:latin typeface="Candara" pitchFamily="34" charset="0"/>
              </a:rPr>
              <a:t>сплатити</a:t>
            </a:r>
            <a:r>
              <a:rPr lang="ru-RU" sz="2400" dirty="0">
                <a:solidFill>
                  <a:schemeClr val="tx2"/>
                </a:solidFill>
                <a:latin typeface="Candara" pitchFamily="34" charset="0"/>
              </a:rPr>
              <a:t> за покупку по </a:t>
            </a:r>
            <a:r>
              <a:rPr lang="ru-RU" sz="2400" dirty="0" err="1">
                <a:solidFill>
                  <a:schemeClr val="tx2"/>
                </a:solidFill>
                <a:latin typeface="Candara" pitchFamily="34" charset="0"/>
              </a:rPr>
              <a:t>цінах</a:t>
            </a:r>
            <a:r>
              <a:rPr lang="ru-RU" sz="2400" dirty="0">
                <a:solidFill>
                  <a:schemeClr val="tx2"/>
                </a:solidFill>
                <a:latin typeface="Candara" pitchFamily="34" charset="0"/>
              </a:rPr>
              <a:t>, </a:t>
            </a:r>
            <a:r>
              <a:rPr lang="ru-RU" sz="2400" dirty="0" err="1">
                <a:solidFill>
                  <a:schemeClr val="tx2"/>
                </a:solidFill>
                <a:latin typeface="Candara" pitchFamily="34" charset="0"/>
              </a:rPr>
              <a:t>що</a:t>
            </a:r>
            <a:r>
              <a:rPr lang="ru-RU" sz="2400" dirty="0">
                <a:solidFill>
                  <a:schemeClr val="tx2"/>
                </a:solidFill>
                <a:latin typeface="Candara" pitchFamily="34" charset="0"/>
              </a:rPr>
              <a:t> </a:t>
            </a:r>
            <a:r>
              <a:rPr lang="ru-RU" sz="2400" dirty="0" err="1">
                <a:solidFill>
                  <a:schemeClr val="tx2"/>
                </a:solidFill>
                <a:latin typeface="Candara" pitchFamily="34" charset="0"/>
              </a:rPr>
              <a:t>знаходяться</a:t>
            </a:r>
            <a:r>
              <a:rPr lang="ru-RU" sz="2400" dirty="0">
                <a:solidFill>
                  <a:schemeClr val="tx2"/>
                </a:solidFill>
                <a:latin typeface="Candara" pitchFamily="34" charset="0"/>
              </a:rPr>
              <a:t> в межах «доступного» </a:t>
            </a:r>
            <a:r>
              <a:rPr lang="ru-RU" sz="2400" dirty="0" err="1">
                <a:solidFill>
                  <a:schemeClr val="tx2"/>
                </a:solidFill>
                <a:latin typeface="Candara" pitchFamily="34" charset="0"/>
              </a:rPr>
              <a:t>діапазону</a:t>
            </a:r>
            <a:r>
              <a:rPr lang="ru-RU" sz="2400" dirty="0">
                <a:solidFill>
                  <a:schemeClr val="tx2"/>
                </a:solidFill>
                <a:latin typeface="Candara" pitchFamily="34" charset="0"/>
              </a:rPr>
              <a:t>.</a:t>
            </a:r>
          </a:p>
          <a:p>
            <a:pPr>
              <a:lnSpc>
                <a:spcPct val="90000"/>
              </a:lnSpc>
            </a:pPr>
            <a:endParaRPr lang="ru-RU" sz="2400" dirty="0">
              <a:solidFill>
                <a:schemeClr val="tx2"/>
              </a:solidFill>
              <a:latin typeface="Candara" pitchFamily="34" charset="0"/>
            </a:endParaRPr>
          </a:p>
          <a:p>
            <a:pPr>
              <a:lnSpc>
                <a:spcPct val="90000"/>
              </a:lnSpc>
            </a:pPr>
            <a:r>
              <a:rPr lang="ru-RU" sz="2400" dirty="0">
                <a:solidFill>
                  <a:schemeClr val="tx2"/>
                </a:solidFill>
                <a:latin typeface="Candara" pitchFamily="34" charset="0"/>
              </a:rPr>
              <a:t>Разом з </a:t>
            </a:r>
            <a:r>
              <a:rPr lang="ru-RU" sz="2400" dirty="0" err="1">
                <a:solidFill>
                  <a:schemeClr val="tx2"/>
                </a:solidFill>
                <a:latin typeface="Candara" pitchFamily="34" charset="0"/>
              </a:rPr>
              <a:t>цими</a:t>
            </a:r>
            <a:r>
              <a:rPr lang="ru-RU" sz="2400" dirty="0">
                <a:solidFill>
                  <a:schemeClr val="tx2"/>
                </a:solidFill>
                <a:latin typeface="Candara" pitchFamily="34" charset="0"/>
              </a:rPr>
              <a:t> </a:t>
            </a:r>
            <a:r>
              <a:rPr lang="ru-RU" sz="2400" dirty="0" err="1">
                <a:solidFill>
                  <a:schemeClr val="tx2"/>
                </a:solidFill>
                <a:latin typeface="Candara" pitchFamily="34" charset="0"/>
              </a:rPr>
              <a:t>узагальненими</a:t>
            </a:r>
            <a:r>
              <a:rPr lang="ru-RU" sz="2400" dirty="0">
                <a:solidFill>
                  <a:schemeClr val="tx2"/>
                </a:solidFill>
                <a:latin typeface="Candara" pitchFamily="34" charset="0"/>
              </a:rPr>
              <a:t> </a:t>
            </a:r>
            <a:r>
              <a:rPr lang="ru-RU" sz="2400" dirty="0" err="1">
                <a:solidFill>
                  <a:schemeClr val="tx2"/>
                </a:solidFill>
                <a:latin typeface="Candara" pitchFamily="34" charset="0"/>
              </a:rPr>
              <a:t>визначеннями</a:t>
            </a:r>
            <a:r>
              <a:rPr lang="ru-RU" sz="2400" dirty="0">
                <a:solidFill>
                  <a:schemeClr val="tx2"/>
                </a:solidFill>
                <a:latin typeface="Candara" pitchFamily="34" charset="0"/>
              </a:rPr>
              <a:t> попит </a:t>
            </a:r>
            <a:r>
              <a:rPr lang="ru-RU" sz="2400" dirty="0" err="1">
                <a:solidFill>
                  <a:schemeClr val="tx2"/>
                </a:solidFill>
                <a:latin typeface="Candara" pitchFamily="34" charset="0"/>
              </a:rPr>
              <a:t>характеризується</a:t>
            </a:r>
            <a:r>
              <a:rPr lang="ru-RU" sz="2400" dirty="0">
                <a:solidFill>
                  <a:schemeClr val="tx2"/>
                </a:solidFill>
                <a:latin typeface="Candara" pitchFamily="34" charset="0"/>
              </a:rPr>
              <a:t> рядом </a:t>
            </a:r>
            <a:r>
              <a:rPr lang="ru-RU" sz="2400" dirty="0" err="1">
                <a:solidFill>
                  <a:schemeClr val="tx2"/>
                </a:solidFill>
                <a:latin typeface="Candara" pitchFamily="34" charset="0"/>
              </a:rPr>
              <a:t>властивостей</a:t>
            </a:r>
            <a:r>
              <a:rPr lang="ru-RU" sz="2400" dirty="0">
                <a:solidFill>
                  <a:schemeClr val="tx2"/>
                </a:solidFill>
                <a:latin typeface="Candara" pitchFamily="34" charset="0"/>
              </a:rPr>
              <a:t> і </a:t>
            </a:r>
            <a:r>
              <a:rPr lang="ru-RU" sz="2400" dirty="0" err="1">
                <a:solidFill>
                  <a:schemeClr val="tx2"/>
                </a:solidFill>
                <a:latin typeface="Candara" pitchFamily="34" charset="0"/>
              </a:rPr>
              <a:t>кількісних</a:t>
            </a:r>
            <a:r>
              <a:rPr lang="ru-RU" sz="2400" dirty="0">
                <a:solidFill>
                  <a:schemeClr val="tx2"/>
                </a:solidFill>
                <a:latin typeface="Candara" pitchFamily="34" charset="0"/>
              </a:rPr>
              <a:t> </a:t>
            </a:r>
            <a:r>
              <a:rPr lang="ru-RU" sz="2400" dirty="0" err="1">
                <a:solidFill>
                  <a:schemeClr val="tx2"/>
                </a:solidFill>
                <a:latin typeface="Candara" pitchFamily="34" charset="0"/>
              </a:rPr>
              <a:t>параметрів</a:t>
            </a:r>
            <a:r>
              <a:rPr lang="ru-RU" sz="2400" dirty="0">
                <a:solidFill>
                  <a:schemeClr val="tx2"/>
                </a:solidFill>
                <a:latin typeface="Candara" pitchFamily="34" charset="0"/>
              </a:rPr>
              <a:t>, з </a:t>
            </a:r>
            <a:r>
              <a:rPr lang="ru-RU" sz="2400" dirty="0" err="1">
                <a:solidFill>
                  <a:schemeClr val="tx2"/>
                </a:solidFill>
                <a:latin typeface="Candara" pitchFamily="34" charset="0"/>
              </a:rPr>
              <a:t>яких</a:t>
            </a:r>
            <a:r>
              <a:rPr lang="ru-RU" sz="2400" dirty="0">
                <a:solidFill>
                  <a:schemeClr val="tx2"/>
                </a:solidFill>
                <a:latin typeface="Candara" pitchFamily="34" charset="0"/>
              </a:rPr>
              <a:t> перш за все </a:t>
            </a:r>
            <a:r>
              <a:rPr lang="ru-RU" sz="2400" dirty="0" err="1">
                <a:solidFill>
                  <a:schemeClr val="tx2"/>
                </a:solidFill>
                <a:latin typeface="Candara" pitchFamily="34" charset="0"/>
              </a:rPr>
              <a:t>слід</a:t>
            </a:r>
            <a:r>
              <a:rPr lang="ru-RU" sz="2400" dirty="0">
                <a:solidFill>
                  <a:schemeClr val="tx2"/>
                </a:solidFill>
                <a:latin typeface="Candara" pitchFamily="34" charset="0"/>
              </a:rPr>
              <a:t> </a:t>
            </a:r>
            <a:r>
              <a:rPr lang="ru-RU" sz="2400" dirty="0" err="1">
                <a:solidFill>
                  <a:schemeClr val="tx2"/>
                </a:solidFill>
                <a:latin typeface="Candara" pitchFamily="34" charset="0"/>
              </a:rPr>
              <a:t>виділити</a:t>
            </a:r>
            <a:r>
              <a:rPr lang="ru-RU" sz="2400" dirty="0">
                <a:solidFill>
                  <a:schemeClr val="tx2"/>
                </a:solidFill>
                <a:latin typeface="Candara" pitchFamily="34" charset="0"/>
              </a:rPr>
              <a:t> </a:t>
            </a:r>
            <a:r>
              <a:rPr lang="ru-RU" sz="2400" dirty="0" err="1">
                <a:solidFill>
                  <a:schemeClr val="tx2"/>
                </a:solidFill>
                <a:latin typeface="Candara" pitchFamily="34" charset="0"/>
              </a:rPr>
              <a:t>об'єм</a:t>
            </a:r>
            <a:r>
              <a:rPr lang="ru-RU" sz="2400" dirty="0">
                <a:solidFill>
                  <a:schemeClr val="tx2"/>
                </a:solidFill>
                <a:latin typeface="Candara" pitchFamily="34" charset="0"/>
              </a:rPr>
              <a:t> або величину </a:t>
            </a:r>
            <a:r>
              <a:rPr lang="ru-RU" sz="2400" dirty="0" err="1">
                <a:solidFill>
                  <a:schemeClr val="tx2"/>
                </a:solidFill>
                <a:latin typeface="Candara" pitchFamily="34" charset="0"/>
              </a:rPr>
              <a:t>попиту</a:t>
            </a:r>
            <a:r>
              <a:rPr lang="ru-RU" sz="2400" dirty="0">
                <a:solidFill>
                  <a:schemeClr val="tx2"/>
                </a:solidFill>
                <a:latin typeface="Candara" pitchFamily="34" charset="0"/>
              </a:rPr>
              <a:t>. З </a:t>
            </a:r>
            <a:r>
              <a:rPr lang="ru-RU" sz="2400" dirty="0" err="1">
                <a:solidFill>
                  <a:schemeClr val="tx2"/>
                </a:solidFill>
                <a:latin typeface="Candara" pitchFamily="34" charset="0"/>
              </a:rPr>
              <a:t>позицій</a:t>
            </a:r>
            <a:r>
              <a:rPr lang="ru-RU" sz="2400" dirty="0">
                <a:solidFill>
                  <a:schemeClr val="tx2"/>
                </a:solidFill>
                <a:latin typeface="Candara" pitchFamily="34" charset="0"/>
              </a:rPr>
              <a:t> </a:t>
            </a:r>
            <a:r>
              <a:rPr lang="ru-RU" sz="2400" dirty="0" err="1">
                <a:solidFill>
                  <a:schemeClr val="tx2"/>
                </a:solidFill>
                <a:latin typeface="Candara" pitchFamily="34" charset="0"/>
              </a:rPr>
              <a:t>кількісного</a:t>
            </a:r>
            <a:r>
              <a:rPr lang="ru-RU" sz="2400" dirty="0">
                <a:solidFill>
                  <a:schemeClr val="tx2"/>
                </a:solidFill>
                <a:latin typeface="Candara" pitchFamily="34" charset="0"/>
              </a:rPr>
              <a:t> </a:t>
            </a:r>
            <a:r>
              <a:rPr lang="ru-RU" sz="2400" dirty="0" err="1">
                <a:solidFill>
                  <a:schemeClr val="tx2"/>
                </a:solidFill>
                <a:latin typeface="Candara" pitchFamily="34" charset="0"/>
              </a:rPr>
              <a:t>виміру</a:t>
            </a:r>
            <a:r>
              <a:rPr lang="ru-RU" sz="2400" dirty="0">
                <a:solidFill>
                  <a:schemeClr val="tx2"/>
                </a:solidFill>
                <a:latin typeface="Candara" pitchFamily="34" charset="0"/>
              </a:rPr>
              <a:t> попит на товар, </a:t>
            </a:r>
            <a:r>
              <a:rPr lang="ru-RU" sz="2400" dirty="0" err="1">
                <a:solidFill>
                  <a:schemeClr val="tx2"/>
                </a:solidFill>
                <a:latin typeface="Candara" pitchFamily="34" charset="0"/>
              </a:rPr>
              <a:t>розуміється</a:t>
            </a:r>
            <a:r>
              <a:rPr lang="ru-RU" sz="2400" dirty="0">
                <a:solidFill>
                  <a:schemeClr val="tx2"/>
                </a:solidFill>
                <a:latin typeface="Candara" pitchFamily="34" charset="0"/>
              </a:rPr>
              <a:t> як </a:t>
            </a:r>
            <a:r>
              <a:rPr lang="ru-RU" sz="2400" dirty="0" err="1">
                <a:solidFill>
                  <a:schemeClr val="tx2"/>
                </a:solidFill>
                <a:latin typeface="Candara" pitchFamily="34" charset="0"/>
              </a:rPr>
              <a:t>об'єм</a:t>
            </a:r>
            <a:r>
              <a:rPr lang="ru-RU" sz="2400" dirty="0">
                <a:solidFill>
                  <a:schemeClr val="tx2"/>
                </a:solidFill>
                <a:latin typeface="Candara" pitchFamily="34" charset="0"/>
              </a:rPr>
              <a:t> </a:t>
            </a:r>
            <a:r>
              <a:rPr lang="ru-RU" sz="2400" dirty="0" err="1">
                <a:solidFill>
                  <a:schemeClr val="tx2"/>
                </a:solidFill>
                <a:latin typeface="Candara" pitchFamily="34" charset="0"/>
              </a:rPr>
              <a:t>попиту</a:t>
            </a:r>
            <a:r>
              <a:rPr lang="ru-RU" sz="2400" dirty="0">
                <a:solidFill>
                  <a:schemeClr val="tx2"/>
                </a:solidFill>
                <a:latin typeface="Candara" pitchFamily="34" charset="0"/>
              </a:rPr>
              <a:t>, </a:t>
            </a:r>
            <a:r>
              <a:rPr lang="ru-RU" sz="2400" dirty="0" err="1">
                <a:solidFill>
                  <a:schemeClr val="tx2"/>
                </a:solidFill>
                <a:latin typeface="Candara" pitchFamily="34" charset="0"/>
              </a:rPr>
              <a:t>означає</a:t>
            </a:r>
            <a:r>
              <a:rPr lang="ru-RU" sz="2400" dirty="0">
                <a:solidFill>
                  <a:schemeClr val="tx2"/>
                </a:solidFill>
                <a:latin typeface="Candara" pitchFamily="34" charset="0"/>
              </a:rPr>
              <a:t> кількість </a:t>
            </a:r>
            <a:r>
              <a:rPr lang="ru-RU" sz="2400" dirty="0" err="1">
                <a:solidFill>
                  <a:schemeClr val="tx2"/>
                </a:solidFill>
                <a:latin typeface="Candara" pitchFamily="34" charset="0"/>
              </a:rPr>
              <a:t>даного</a:t>
            </a:r>
            <a:r>
              <a:rPr lang="ru-RU" sz="2400" dirty="0">
                <a:solidFill>
                  <a:schemeClr val="tx2"/>
                </a:solidFill>
                <a:latin typeface="Candara" pitchFamily="34" charset="0"/>
              </a:rPr>
              <a:t> товару, яку </a:t>
            </a:r>
            <a:r>
              <a:rPr lang="ru-RU" sz="2400" dirty="0" err="1">
                <a:solidFill>
                  <a:schemeClr val="tx2"/>
                </a:solidFill>
                <a:latin typeface="Candara" pitchFamily="34" charset="0"/>
              </a:rPr>
              <a:t>покупці</a:t>
            </a:r>
            <a:r>
              <a:rPr lang="ru-RU" sz="2400" dirty="0">
                <a:solidFill>
                  <a:schemeClr val="tx2"/>
                </a:solidFill>
                <a:latin typeface="Candara" pitchFamily="34" charset="0"/>
              </a:rPr>
              <a:t> (</a:t>
            </a:r>
            <a:r>
              <a:rPr lang="ru-RU" sz="2400" dirty="0" err="1">
                <a:solidFill>
                  <a:schemeClr val="tx2"/>
                </a:solidFill>
                <a:latin typeface="Candara" pitchFamily="34" charset="0"/>
              </a:rPr>
              <a:t>споживачі</a:t>
            </a:r>
            <a:r>
              <a:rPr lang="ru-RU" sz="2400" dirty="0">
                <a:solidFill>
                  <a:schemeClr val="tx2"/>
                </a:solidFill>
                <a:latin typeface="Candara" pitchFamily="34" charset="0"/>
              </a:rPr>
              <a:t>) </a:t>
            </a:r>
            <a:r>
              <a:rPr lang="ru-RU" sz="2400" dirty="0" err="1">
                <a:solidFill>
                  <a:schemeClr val="tx2"/>
                </a:solidFill>
                <a:latin typeface="Candara" pitchFamily="34" charset="0"/>
              </a:rPr>
              <a:t>бажають</a:t>
            </a:r>
            <a:r>
              <a:rPr lang="ru-RU" sz="2400" dirty="0">
                <a:solidFill>
                  <a:schemeClr val="tx2"/>
                </a:solidFill>
                <a:latin typeface="Candara" pitchFamily="34" charset="0"/>
              </a:rPr>
              <a:t>, </a:t>
            </a:r>
            <a:r>
              <a:rPr lang="ru-RU" sz="2400" dirty="0" err="1">
                <a:solidFill>
                  <a:schemeClr val="tx2"/>
                </a:solidFill>
                <a:latin typeface="Candara" pitchFamily="34" charset="0"/>
              </a:rPr>
              <a:t>готові</a:t>
            </a:r>
            <a:r>
              <a:rPr lang="ru-RU" sz="2400" dirty="0">
                <a:solidFill>
                  <a:schemeClr val="tx2"/>
                </a:solidFill>
                <a:latin typeface="Candara" pitchFamily="34" charset="0"/>
              </a:rPr>
              <a:t> і </a:t>
            </a:r>
            <a:r>
              <a:rPr lang="ru-RU" sz="2400" dirty="0" err="1">
                <a:solidFill>
                  <a:schemeClr val="tx2"/>
                </a:solidFill>
                <a:latin typeface="Candara" pitchFamily="34" charset="0"/>
              </a:rPr>
              <a:t>мають</a:t>
            </a:r>
            <a:r>
              <a:rPr lang="ru-RU" sz="2400" dirty="0">
                <a:solidFill>
                  <a:schemeClr val="tx2"/>
                </a:solidFill>
                <a:latin typeface="Candara" pitchFamily="34" charset="0"/>
              </a:rPr>
              <a:t> </a:t>
            </a:r>
            <a:r>
              <a:rPr lang="ru-RU" sz="2400" dirty="0" err="1">
                <a:solidFill>
                  <a:schemeClr val="tx2"/>
                </a:solidFill>
                <a:latin typeface="Candara" pitchFamily="34" charset="0"/>
              </a:rPr>
              <a:t>грошову</a:t>
            </a:r>
            <a:r>
              <a:rPr lang="ru-RU" sz="2400" dirty="0">
                <a:solidFill>
                  <a:schemeClr val="tx2"/>
                </a:solidFill>
                <a:latin typeface="Candara" pitchFamily="34" charset="0"/>
              </a:rPr>
              <a:t> </a:t>
            </a:r>
            <a:r>
              <a:rPr lang="ru-RU" sz="2400" dirty="0" err="1">
                <a:solidFill>
                  <a:schemeClr val="tx2"/>
                </a:solidFill>
                <a:latin typeface="Candara" pitchFamily="34" charset="0"/>
              </a:rPr>
              <a:t>можливість</a:t>
            </a:r>
            <a:r>
              <a:rPr lang="ru-RU" sz="2400" dirty="0">
                <a:solidFill>
                  <a:schemeClr val="tx2"/>
                </a:solidFill>
                <a:latin typeface="Candara" pitchFamily="34" charset="0"/>
              </a:rPr>
              <a:t> </a:t>
            </a:r>
            <a:r>
              <a:rPr lang="uk-UA" sz="2400" dirty="0" smtClean="0">
                <a:solidFill>
                  <a:schemeClr val="tx2"/>
                </a:solidFill>
                <a:latin typeface="Candara" pitchFamily="34" charset="0"/>
              </a:rPr>
              <a:t>придбати</a:t>
            </a:r>
            <a:r>
              <a:rPr lang="ru-RU" sz="2400" dirty="0" smtClean="0">
                <a:solidFill>
                  <a:schemeClr val="tx2"/>
                </a:solidFill>
                <a:latin typeface="Candara" pitchFamily="34" charset="0"/>
              </a:rPr>
              <a:t> </a:t>
            </a:r>
            <a:r>
              <a:rPr lang="ru-RU" sz="2400" dirty="0">
                <a:solidFill>
                  <a:schemeClr val="tx2"/>
                </a:solidFill>
                <a:latin typeface="Candara" pitchFamily="34" charset="0"/>
              </a:rPr>
              <a:t>за </a:t>
            </a:r>
            <a:r>
              <a:rPr lang="en-US" sz="2400" dirty="0" err="1" smtClean="0">
                <a:solidFill>
                  <a:schemeClr val="tx2"/>
                </a:solidFill>
                <a:latin typeface="Candara" pitchFamily="34" charset="0"/>
              </a:rPr>
              <a:t>деякий</a:t>
            </a:r>
            <a:r>
              <a:rPr lang="ru-RU" sz="2400" dirty="0" smtClean="0">
                <a:solidFill>
                  <a:schemeClr val="tx2"/>
                </a:solidFill>
                <a:latin typeface="Candara" pitchFamily="34" charset="0"/>
              </a:rPr>
              <a:t> </a:t>
            </a:r>
            <a:r>
              <a:rPr lang="ru-RU" sz="2400" dirty="0" err="1">
                <a:solidFill>
                  <a:schemeClr val="tx2"/>
                </a:solidFill>
                <a:latin typeface="Candara" pitchFamily="34" charset="0"/>
              </a:rPr>
              <a:t>період</a:t>
            </a:r>
            <a:r>
              <a:rPr lang="ru-RU" sz="2400" dirty="0">
                <a:solidFill>
                  <a:schemeClr val="tx2"/>
                </a:solidFill>
                <a:latin typeface="Candara" pitchFamily="34" charset="0"/>
              </a:rPr>
              <a:t> за </a:t>
            </a:r>
            <a:r>
              <a:rPr lang="ru-RU" sz="2400" dirty="0" err="1">
                <a:solidFill>
                  <a:schemeClr val="tx2"/>
                </a:solidFill>
                <a:latin typeface="Candara" pitchFamily="34" charset="0"/>
              </a:rPr>
              <a:t>певними</a:t>
            </a:r>
            <a:r>
              <a:rPr lang="ru-RU" sz="2400" dirty="0">
                <a:solidFill>
                  <a:schemeClr val="tx2"/>
                </a:solidFill>
                <a:latin typeface="Candara" pitchFamily="34" charset="0"/>
              </a:rPr>
              <a:t> </a:t>
            </a:r>
            <a:r>
              <a:rPr lang="ru-RU" sz="2400" dirty="0" err="1">
                <a:solidFill>
                  <a:schemeClr val="tx2"/>
                </a:solidFill>
                <a:latin typeface="Candara" pitchFamily="34" charset="0"/>
              </a:rPr>
              <a:t>цінами</a:t>
            </a:r>
            <a:r>
              <a:rPr lang="ru-RU" sz="2400" dirty="0">
                <a:solidFill>
                  <a:schemeClr val="tx2"/>
                </a:solidFill>
                <a:latin typeface="Candara" pitchFamily="34" charset="0"/>
              </a:rPr>
              <a:t>. </a:t>
            </a:r>
            <a:r>
              <a:rPr lang="ru-RU" sz="2400" dirty="0" err="1">
                <a:solidFill>
                  <a:schemeClr val="tx2"/>
                </a:solidFill>
                <a:latin typeface="Candara" pitchFamily="34" charset="0"/>
              </a:rPr>
              <a:t>Іншими</a:t>
            </a:r>
            <a:r>
              <a:rPr lang="ru-RU" sz="2400" dirty="0">
                <a:solidFill>
                  <a:schemeClr val="tx2"/>
                </a:solidFill>
                <a:latin typeface="Candara" pitchFamily="34" charset="0"/>
              </a:rPr>
              <a:t> словами — попит як </a:t>
            </a:r>
            <a:r>
              <a:rPr lang="ru-RU" sz="2400" dirty="0" err="1">
                <a:solidFill>
                  <a:schemeClr val="tx2"/>
                </a:solidFill>
                <a:latin typeface="Candara" pitchFamily="34" charset="0"/>
              </a:rPr>
              <a:t>об'ємний</a:t>
            </a:r>
            <a:r>
              <a:rPr lang="ru-RU" sz="2400" dirty="0">
                <a:solidFill>
                  <a:schemeClr val="tx2"/>
                </a:solidFill>
                <a:latin typeface="Candara" pitchFamily="34" charset="0"/>
              </a:rPr>
              <a:t> </a:t>
            </a:r>
            <a:r>
              <a:rPr lang="ru-RU" sz="2400" dirty="0" err="1">
                <a:solidFill>
                  <a:schemeClr val="tx2"/>
                </a:solidFill>
                <a:latin typeface="Candara" pitchFamily="34" charset="0"/>
              </a:rPr>
              <a:t>показник</a:t>
            </a:r>
            <a:r>
              <a:rPr lang="ru-RU" sz="2400" dirty="0">
                <a:solidFill>
                  <a:schemeClr val="tx2"/>
                </a:solidFill>
                <a:latin typeface="Candara" pitchFamily="34" charset="0"/>
              </a:rPr>
              <a:t> </a:t>
            </a:r>
            <a:r>
              <a:rPr lang="ru-RU" sz="2400" dirty="0" err="1">
                <a:solidFill>
                  <a:schemeClr val="tx2"/>
                </a:solidFill>
                <a:latin typeface="Candara" pitchFamily="34" charset="0"/>
              </a:rPr>
              <a:t>характеризує</a:t>
            </a:r>
            <a:r>
              <a:rPr lang="ru-RU" sz="2400" dirty="0">
                <a:solidFill>
                  <a:schemeClr val="tx2"/>
                </a:solidFill>
                <a:latin typeface="Candara" pitchFamily="34" charset="0"/>
              </a:rPr>
              <a:t> кількість продукту, яку </a:t>
            </a:r>
            <a:r>
              <a:rPr lang="ru-RU" sz="2400" dirty="0" err="1">
                <a:solidFill>
                  <a:schemeClr val="tx2"/>
                </a:solidFill>
                <a:latin typeface="Candara" pitchFamily="34" charset="0"/>
              </a:rPr>
              <a:t>покупці</a:t>
            </a:r>
            <a:r>
              <a:rPr lang="ru-RU" sz="2400" dirty="0">
                <a:solidFill>
                  <a:schemeClr val="tx2"/>
                </a:solidFill>
                <a:latin typeface="Candara" pitchFamily="34" charset="0"/>
              </a:rPr>
              <a:t> </a:t>
            </a:r>
            <a:r>
              <a:rPr lang="ru-RU" sz="2400" dirty="0" err="1">
                <a:solidFill>
                  <a:schemeClr val="tx2"/>
                </a:solidFill>
                <a:latin typeface="Candara" pitchFamily="34" charset="0"/>
              </a:rPr>
              <a:t>здатні</a:t>
            </a:r>
            <a:r>
              <a:rPr lang="ru-RU" sz="2400" dirty="0">
                <a:solidFill>
                  <a:schemeClr val="tx2"/>
                </a:solidFill>
                <a:latin typeface="Candara" pitchFamily="34" charset="0"/>
              </a:rPr>
              <a:t>, </a:t>
            </a:r>
            <a:r>
              <a:rPr lang="ru-RU" sz="2400" dirty="0" err="1">
                <a:solidFill>
                  <a:schemeClr val="tx2"/>
                </a:solidFill>
                <a:latin typeface="Candara" pitchFamily="34" charset="0"/>
              </a:rPr>
              <a:t>мають</a:t>
            </a:r>
            <a:r>
              <a:rPr lang="ru-RU" sz="2400" dirty="0">
                <a:solidFill>
                  <a:schemeClr val="tx2"/>
                </a:solidFill>
                <a:latin typeface="Candara" pitchFamily="34" charset="0"/>
              </a:rPr>
              <a:t> </a:t>
            </a:r>
            <a:r>
              <a:rPr lang="ru-RU" sz="2400" dirty="0" err="1">
                <a:solidFill>
                  <a:schemeClr val="tx2"/>
                </a:solidFill>
                <a:latin typeface="Candara" pitchFamily="34" charset="0"/>
              </a:rPr>
              <a:t>намір</a:t>
            </a:r>
            <a:r>
              <a:rPr lang="ru-RU" sz="2400" dirty="0">
                <a:solidFill>
                  <a:schemeClr val="tx2"/>
                </a:solidFill>
                <a:latin typeface="Candara" pitchFamily="34" charset="0"/>
              </a:rPr>
              <a:t>, </a:t>
            </a:r>
            <a:r>
              <a:rPr lang="ru-RU" sz="2400" dirty="0" err="1">
                <a:solidFill>
                  <a:schemeClr val="tx2"/>
                </a:solidFill>
                <a:latin typeface="Candara" pitchFamily="34" charset="0"/>
              </a:rPr>
              <a:t>будуть</a:t>
            </a:r>
            <a:r>
              <a:rPr lang="ru-RU" sz="2400" dirty="0">
                <a:solidFill>
                  <a:schemeClr val="tx2"/>
                </a:solidFill>
                <a:latin typeface="Candara" pitchFamily="34" charset="0"/>
              </a:rPr>
              <a:t>, </a:t>
            </a:r>
            <a:r>
              <a:rPr lang="uk-UA" sz="2400" dirty="0" smtClean="0">
                <a:solidFill>
                  <a:schemeClr val="tx2"/>
                </a:solidFill>
                <a:latin typeface="Candara" pitchFamily="34" charset="0"/>
              </a:rPr>
              <a:t>купувати</a:t>
            </a:r>
            <a:r>
              <a:rPr lang="ru-RU" sz="2400" dirty="0" smtClean="0">
                <a:solidFill>
                  <a:schemeClr val="tx2"/>
                </a:solidFill>
                <a:latin typeface="Candara" pitchFamily="34" charset="0"/>
              </a:rPr>
              <a:t> </a:t>
            </a:r>
            <a:r>
              <a:rPr lang="ru-RU" sz="2400" dirty="0">
                <a:solidFill>
                  <a:schemeClr val="tx2"/>
                </a:solidFill>
                <a:latin typeface="Candara" pitchFamily="34" charset="0"/>
              </a:rPr>
              <a:t>по </a:t>
            </a:r>
            <a:r>
              <a:rPr lang="ru-RU" sz="2400" dirty="0" err="1">
                <a:solidFill>
                  <a:schemeClr val="tx2"/>
                </a:solidFill>
                <a:latin typeface="Candara" pitchFamily="34" charset="0"/>
              </a:rPr>
              <a:t>різних</a:t>
            </a:r>
            <a:r>
              <a:rPr lang="ru-RU" sz="2400" dirty="0">
                <a:solidFill>
                  <a:schemeClr val="tx2"/>
                </a:solidFill>
                <a:latin typeface="Candara" pitchFamily="34" charset="0"/>
              </a:rPr>
              <a:t> </a:t>
            </a:r>
            <a:r>
              <a:rPr lang="ru-RU" sz="2400" dirty="0" err="1">
                <a:solidFill>
                  <a:schemeClr val="tx2"/>
                </a:solidFill>
                <a:latin typeface="Candara" pitchFamily="34" charset="0"/>
              </a:rPr>
              <a:t>можливих</a:t>
            </a:r>
            <a:r>
              <a:rPr lang="ru-RU" sz="2400" dirty="0">
                <a:solidFill>
                  <a:schemeClr val="tx2"/>
                </a:solidFill>
                <a:latin typeface="Candara" pitchFamily="34" charset="0"/>
              </a:rPr>
              <a:t> </a:t>
            </a:r>
            <a:r>
              <a:rPr lang="ru-RU" sz="2400" dirty="0" err="1">
                <a:solidFill>
                  <a:schemeClr val="tx2"/>
                </a:solidFill>
                <a:latin typeface="Candara" pitchFamily="34" charset="0"/>
              </a:rPr>
              <a:t>цінах.Але</a:t>
            </a:r>
            <a:r>
              <a:rPr lang="ru-RU" sz="2400" dirty="0">
                <a:solidFill>
                  <a:schemeClr val="tx2"/>
                </a:solidFill>
                <a:latin typeface="Candara" pitchFamily="34" charset="0"/>
              </a:rPr>
              <a:t> </a:t>
            </a:r>
            <a:r>
              <a:rPr lang="ru-RU" sz="2400" dirty="0" err="1">
                <a:solidFill>
                  <a:schemeClr val="tx2"/>
                </a:solidFill>
                <a:latin typeface="Candara" pitchFamily="34" charset="0"/>
              </a:rPr>
              <a:t>окрім</a:t>
            </a:r>
            <a:r>
              <a:rPr lang="ru-RU" sz="2400" dirty="0">
                <a:solidFill>
                  <a:schemeClr val="tx2"/>
                </a:solidFill>
                <a:latin typeface="Candara" pitchFamily="34" charset="0"/>
              </a:rPr>
              <a:t> ціни на величину </a:t>
            </a:r>
            <a:r>
              <a:rPr lang="ru-RU" sz="2400" dirty="0" err="1">
                <a:solidFill>
                  <a:schemeClr val="tx2"/>
                </a:solidFill>
                <a:latin typeface="Candara" pitchFamily="34" charset="0"/>
              </a:rPr>
              <a:t>попиту</a:t>
            </a:r>
            <a:r>
              <a:rPr lang="ru-RU" sz="2400" dirty="0">
                <a:solidFill>
                  <a:schemeClr val="tx2"/>
                </a:solidFill>
                <a:latin typeface="Candara" pitchFamily="34" charset="0"/>
              </a:rPr>
              <a:t> </a:t>
            </a:r>
            <a:r>
              <a:rPr lang="ru-RU" sz="2400" dirty="0" err="1">
                <a:solidFill>
                  <a:schemeClr val="tx2"/>
                </a:solidFill>
                <a:latin typeface="Candara" pitchFamily="34" charset="0"/>
              </a:rPr>
              <a:t>впливає</a:t>
            </a:r>
            <a:r>
              <a:rPr lang="ru-RU" sz="2400" dirty="0">
                <a:solidFill>
                  <a:schemeClr val="tx2"/>
                </a:solidFill>
                <a:latin typeface="Candara" pitchFamily="34" charset="0"/>
              </a:rPr>
              <a:t> і ряд </a:t>
            </a:r>
            <a:r>
              <a:rPr lang="ru-RU" sz="2400" dirty="0" err="1">
                <a:solidFill>
                  <a:schemeClr val="tx2"/>
                </a:solidFill>
                <a:latin typeface="Candara" pitchFamily="34" charset="0"/>
              </a:rPr>
              <a:t>інших</a:t>
            </a:r>
            <a:r>
              <a:rPr lang="ru-RU" sz="2400" dirty="0">
                <a:solidFill>
                  <a:schemeClr val="tx2"/>
                </a:solidFill>
                <a:latin typeface="Candara" pitchFamily="34" charset="0"/>
              </a:rPr>
              <a:t> </a:t>
            </a:r>
            <a:r>
              <a:rPr lang="ru-RU" sz="2400" dirty="0" err="1">
                <a:solidFill>
                  <a:schemeClr val="tx2"/>
                </a:solidFill>
                <a:latin typeface="Candara" pitchFamily="34" charset="0"/>
              </a:rPr>
              <a:t>чинників</a:t>
            </a:r>
            <a:r>
              <a:rPr lang="ru-RU" sz="2400" dirty="0">
                <a:solidFill>
                  <a:schemeClr val="tx2"/>
                </a:solidFill>
                <a:latin typeface="Candara" pitchFamily="34" charset="0"/>
              </a:rPr>
              <a:t>, </a:t>
            </a:r>
            <a:r>
              <a:rPr lang="ru-RU" sz="2400" dirty="0" err="1">
                <a:solidFill>
                  <a:schemeClr val="tx2"/>
                </a:solidFill>
                <a:latin typeface="Candara" pitchFamily="34" charset="0"/>
              </a:rPr>
              <a:t>які</a:t>
            </a:r>
            <a:r>
              <a:rPr lang="ru-RU" sz="2400" dirty="0">
                <a:solidFill>
                  <a:schemeClr val="tx2"/>
                </a:solidFill>
                <a:latin typeface="Candara" pitchFamily="34" charset="0"/>
              </a:rPr>
              <a:t> </a:t>
            </a:r>
            <a:r>
              <a:rPr lang="ru-RU" sz="2400" dirty="0" err="1">
                <a:solidFill>
                  <a:schemeClr val="tx2"/>
                </a:solidFill>
                <a:latin typeface="Candara" pitchFamily="34" charset="0"/>
              </a:rPr>
              <a:t>іноді</a:t>
            </a:r>
            <a:r>
              <a:rPr lang="ru-RU" sz="2400" dirty="0">
                <a:solidFill>
                  <a:schemeClr val="tx2"/>
                </a:solidFill>
                <a:latin typeface="Candara" pitchFamily="34" charset="0"/>
              </a:rPr>
              <a:t> </a:t>
            </a:r>
            <a:r>
              <a:rPr lang="ru-RU" sz="2400" dirty="0" err="1">
                <a:solidFill>
                  <a:schemeClr val="tx2"/>
                </a:solidFill>
                <a:latin typeface="Candara" pitchFamily="34" charset="0"/>
              </a:rPr>
              <a:t>називають</a:t>
            </a:r>
            <a:r>
              <a:rPr lang="ru-RU" sz="2400" dirty="0">
                <a:solidFill>
                  <a:schemeClr val="tx2"/>
                </a:solidFill>
                <a:latin typeface="Candara" pitchFamily="34" charset="0"/>
              </a:rPr>
              <a:t> </a:t>
            </a:r>
            <a:r>
              <a:rPr lang="ru-RU" sz="2400" dirty="0" err="1">
                <a:solidFill>
                  <a:schemeClr val="tx2"/>
                </a:solidFill>
                <a:latin typeface="Candara" pitchFamily="34" charset="0"/>
              </a:rPr>
              <a:t>неціновими</a:t>
            </a:r>
            <a:r>
              <a:rPr lang="ru-RU" sz="2400" dirty="0">
                <a:solidFill>
                  <a:schemeClr val="tx2"/>
                </a:solidFill>
                <a:latin typeface="Candara" pitchFamily="34" charset="0"/>
              </a:rPr>
              <a:t>. </a:t>
            </a:r>
            <a:r>
              <a:rPr lang="ru-RU" sz="2400" dirty="0" err="1">
                <a:solidFill>
                  <a:schemeClr val="tx2"/>
                </a:solidFill>
                <a:latin typeface="Candara" pitchFamily="34" charset="0"/>
              </a:rPr>
              <a:t>Це</a:t>
            </a:r>
            <a:r>
              <a:rPr lang="ru-RU" sz="2400" dirty="0">
                <a:solidFill>
                  <a:schemeClr val="tx2"/>
                </a:solidFill>
                <a:latin typeface="Candara" pitchFamily="34" charset="0"/>
              </a:rPr>
              <a:t> перш за все </a:t>
            </a:r>
            <a:r>
              <a:rPr lang="ru-RU" sz="2400" dirty="0" err="1">
                <a:solidFill>
                  <a:schemeClr val="tx2"/>
                </a:solidFill>
                <a:latin typeface="Candara" pitchFamily="34" charset="0"/>
              </a:rPr>
              <a:t>споживчі</a:t>
            </a:r>
            <a:r>
              <a:rPr lang="ru-RU" sz="2400" dirty="0">
                <a:solidFill>
                  <a:schemeClr val="tx2"/>
                </a:solidFill>
                <a:latin typeface="Candara" pitchFamily="34" charset="0"/>
              </a:rPr>
              <a:t> </a:t>
            </a:r>
            <a:r>
              <a:rPr lang="ru-RU" sz="2400" dirty="0" err="1">
                <a:solidFill>
                  <a:schemeClr val="tx2"/>
                </a:solidFill>
                <a:latin typeface="Candara" pitchFamily="34" charset="0"/>
              </a:rPr>
              <a:t>смаки</a:t>
            </a:r>
            <a:r>
              <a:rPr lang="ru-RU" sz="2400" dirty="0">
                <a:solidFill>
                  <a:schemeClr val="tx2"/>
                </a:solidFill>
                <a:latin typeface="Candara" pitchFamily="34" charset="0"/>
              </a:rPr>
              <a:t>, мода, величина </a:t>
            </a:r>
            <a:r>
              <a:rPr lang="ru-RU" sz="2400" dirty="0" err="1">
                <a:solidFill>
                  <a:schemeClr val="tx2"/>
                </a:solidFill>
                <a:latin typeface="Candara" pitchFamily="34" charset="0"/>
              </a:rPr>
              <a:t>доходів</a:t>
            </a:r>
            <a:r>
              <a:rPr lang="ru-RU" sz="2400" dirty="0">
                <a:solidFill>
                  <a:schemeClr val="tx2"/>
                </a:solidFill>
                <a:latin typeface="Candara" pitchFamily="34" charset="0"/>
              </a:rPr>
              <a:t> (</a:t>
            </a:r>
            <a:r>
              <a:rPr lang="ru-RU" sz="2400" dirty="0" err="1">
                <a:solidFill>
                  <a:schemeClr val="tx2"/>
                </a:solidFill>
                <a:latin typeface="Candara" pitchFamily="34" charset="0"/>
              </a:rPr>
              <a:t>купівельна</a:t>
            </a:r>
            <a:r>
              <a:rPr lang="ru-RU" sz="2400" dirty="0">
                <a:solidFill>
                  <a:schemeClr val="tx2"/>
                </a:solidFill>
                <a:latin typeface="Candara" pitchFamily="34" charset="0"/>
              </a:rPr>
              <a:t> </a:t>
            </a:r>
            <a:r>
              <a:rPr lang="ru-RU" sz="2400" dirty="0" err="1">
                <a:solidFill>
                  <a:schemeClr val="tx2"/>
                </a:solidFill>
                <a:latin typeface="Candara" pitchFamily="34" charset="0"/>
              </a:rPr>
              <a:t>спроможність</a:t>
            </a:r>
            <a:r>
              <a:rPr lang="ru-RU" sz="2400" dirty="0">
                <a:solidFill>
                  <a:schemeClr val="tx2"/>
                </a:solidFill>
                <a:latin typeface="Candara" pitchFamily="34" charset="0"/>
              </a:rPr>
              <a:t>), величина </a:t>
            </a:r>
            <a:r>
              <a:rPr lang="ru-RU" sz="2400" dirty="0" err="1">
                <a:solidFill>
                  <a:schemeClr val="tx2"/>
                </a:solidFill>
                <a:latin typeface="Candara" pitchFamily="34" charset="0"/>
              </a:rPr>
              <a:t>цін</a:t>
            </a:r>
            <a:r>
              <a:rPr lang="ru-RU" sz="2400" dirty="0">
                <a:solidFill>
                  <a:schemeClr val="tx2"/>
                </a:solidFill>
                <a:latin typeface="Candara" pitchFamily="34" charset="0"/>
              </a:rPr>
              <a:t> на інші </a:t>
            </a:r>
            <a:r>
              <a:rPr lang="ru-RU" sz="2400" dirty="0" err="1">
                <a:solidFill>
                  <a:schemeClr val="tx2"/>
                </a:solidFill>
                <a:latin typeface="Candara" pitchFamily="34" charset="0"/>
              </a:rPr>
              <a:t>товари</a:t>
            </a:r>
            <a:r>
              <a:rPr lang="ru-RU" sz="2400" dirty="0">
                <a:solidFill>
                  <a:schemeClr val="tx2"/>
                </a:solidFill>
                <a:latin typeface="Candara" pitchFamily="34" charset="0"/>
              </a:rPr>
              <a:t>, </a:t>
            </a:r>
            <a:r>
              <a:rPr lang="ru-RU" sz="2400" dirty="0" err="1">
                <a:solidFill>
                  <a:schemeClr val="tx2"/>
                </a:solidFill>
                <a:latin typeface="Candara" pitchFamily="34" charset="0"/>
              </a:rPr>
              <a:t>можливість</a:t>
            </a:r>
            <a:r>
              <a:rPr lang="ru-RU" sz="2400" dirty="0">
                <a:solidFill>
                  <a:schemeClr val="tx2"/>
                </a:solidFill>
                <a:latin typeface="Candara" pitchFamily="34" charset="0"/>
              </a:rPr>
              <a:t> </a:t>
            </a:r>
            <a:r>
              <a:rPr lang="ru-RU" sz="2400" dirty="0" err="1">
                <a:solidFill>
                  <a:schemeClr val="tx2"/>
                </a:solidFill>
                <a:latin typeface="Candara" pitchFamily="34" charset="0"/>
              </a:rPr>
              <a:t>заміщення</a:t>
            </a:r>
            <a:r>
              <a:rPr lang="ru-RU" sz="2400" dirty="0">
                <a:solidFill>
                  <a:schemeClr val="tx2"/>
                </a:solidFill>
                <a:latin typeface="Candara" pitchFamily="34" charset="0"/>
              </a:rPr>
              <a:t> </a:t>
            </a:r>
            <a:r>
              <a:rPr lang="ru-RU" sz="2400" dirty="0" err="1">
                <a:solidFill>
                  <a:schemeClr val="tx2"/>
                </a:solidFill>
                <a:latin typeface="Candara" pitchFamily="34" charset="0"/>
              </a:rPr>
              <a:t>даного</a:t>
            </a:r>
            <a:r>
              <a:rPr lang="ru-RU" sz="2400" dirty="0">
                <a:solidFill>
                  <a:schemeClr val="tx2"/>
                </a:solidFill>
                <a:latin typeface="Candara" pitchFamily="34" charset="0"/>
              </a:rPr>
              <a:t> товару </a:t>
            </a:r>
            <a:r>
              <a:rPr lang="ru-RU" sz="2400" dirty="0" err="1">
                <a:solidFill>
                  <a:schemeClr val="tx2"/>
                </a:solidFill>
                <a:latin typeface="Candara" pitchFamily="34" charset="0"/>
              </a:rPr>
              <a:t>іншими</a:t>
            </a:r>
            <a:r>
              <a:rPr lang="ru-RU" sz="2400" dirty="0">
                <a:solidFill>
                  <a:schemeClr val="tx2"/>
                </a:solidFill>
                <a:latin typeface="Candara" pitchFamily="34" charset="0"/>
              </a:rPr>
              <a:t>.</a:t>
            </a:r>
            <a:endParaRPr lang="uk-UA" sz="2400" dirty="0">
              <a:solidFill>
                <a:schemeClr val="tx2"/>
              </a:solidFill>
              <a:latin typeface="Candara" pitchFamily="34" charset="0"/>
            </a:endParaRPr>
          </a:p>
        </p:txBody>
      </p:sp>
    </p:spTree>
    <p:extLst>
      <p:ext uri="{BB962C8B-B14F-4D97-AF65-F5344CB8AC3E}">
        <p14:creationId xmlns:p14="http://schemas.microsoft.com/office/powerpoint/2010/main" xmlns="" val="35341498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557908" y="216024"/>
            <a:ext cx="7560839" cy="620688"/>
          </a:xfrm>
          <a:prstGeom prst="rect">
            <a:avLst/>
          </a:prstGeom>
        </p:spPr>
        <p:txBody>
          <a:bodyPr>
            <a:normAutofit/>
          </a:bodyPr>
          <a:lst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Закон попиту</a:t>
            </a:r>
            <a:endParaRPr lang="uk-UA" dirty="0"/>
          </a:p>
        </p:txBody>
      </p:sp>
      <p:sp>
        <p:nvSpPr>
          <p:cNvPr id="3" name="TextBox 2"/>
          <p:cNvSpPr txBox="1"/>
          <p:nvPr/>
        </p:nvSpPr>
        <p:spPr>
          <a:xfrm>
            <a:off x="333772" y="1052736"/>
            <a:ext cx="11449272" cy="3139321"/>
          </a:xfrm>
          <a:prstGeom prst="rect">
            <a:avLst/>
          </a:prstGeom>
          <a:noFill/>
        </p:spPr>
        <p:txBody>
          <a:bodyPr wrap="square" rtlCol="0">
            <a:spAutoFit/>
          </a:bodyPr>
          <a:lstStyle/>
          <a:p>
            <a:pPr>
              <a:lnSpc>
                <a:spcPct val="90000"/>
              </a:lnSpc>
            </a:pPr>
            <a:r>
              <a:rPr lang="uk-UA" sz="2000" b="1" dirty="0" smtClean="0">
                <a:solidFill>
                  <a:schemeClr val="tx2"/>
                </a:solidFill>
              </a:rPr>
              <a:t>Закон попиту </a:t>
            </a:r>
            <a:r>
              <a:rPr lang="uk-UA" sz="2000" dirty="0" smtClean="0">
                <a:solidFill>
                  <a:schemeClr val="tx2"/>
                </a:solidFill>
              </a:rPr>
              <a:t>— </a:t>
            </a:r>
            <a:r>
              <a:rPr lang="uk-UA" sz="2000" dirty="0">
                <a:solidFill>
                  <a:schemeClr val="tx2"/>
                </a:solidFill>
              </a:rPr>
              <a:t>величина (об'єм) попиту зменшується у міру збільшення ціни товару. Математично це означає, що між величиною попиту і ціною існує обернено пропорційна залежність (проте не обов'язково у вигляді гіперболічно представлено формулою </a:t>
            </a:r>
            <a:r>
              <a:rPr lang="en-US" sz="2000" dirty="0">
                <a:solidFill>
                  <a:schemeClr val="tx2"/>
                </a:solidFill>
              </a:rPr>
              <a:t>y=a/x). </a:t>
            </a:r>
            <a:r>
              <a:rPr lang="uk-UA" sz="2000" dirty="0">
                <a:solidFill>
                  <a:schemeClr val="tx2"/>
                </a:solidFill>
              </a:rPr>
              <a:t>Тобто підвищення ціни викликає зниження величини попиту, зниження ж ціни викликає підвищення величини попиту.</a:t>
            </a:r>
          </a:p>
          <a:p>
            <a:pPr>
              <a:lnSpc>
                <a:spcPct val="90000"/>
              </a:lnSpc>
            </a:pPr>
            <a:endParaRPr lang="uk-UA" sz="2000" dirty="0">
              <a:solidFill>
                <a:schemeClr val="tx2"/>
              </a:solidFill>
            </a:endParaRPr>
          </a:p>
          <a:p>
            <a:pPr>
              <a:lnSpc>
                <a:spcPct val="90000"/>
              </a:lnSpc>
            </a:pPr>
            <a:r>
              <a:rPr lang="uk-UA" sz="2000" dirty="0">
                <a:solidFill>
                  <a:schemeClr val="tx2"/>
                </a:solidFill>
              </a:rPr>
              <a:t>Природа закону попиту не складна. Якщо у покупця є певна сума грошей на придбання даного товару, то він зможе купити тим менше товару, що більша ціна і навпаки. Звичайно, реальна картина набагато складніша, оскільки покупець може залучити додаткові кошти, придбати замість даного товару інший — товар субститут. Але в цілому закон попиту відображає головну тенденцію — згортання об'єму закупівель зі зростанням цін на товар в умовах, коли грошові можливості покупця обмежені певною межею.</a:t>
            </a:r>
          </a:p>
        </p:txBody>
      </p:sp>
      <p:sp>
        <p:nvSpPr>
          <p:cNvPr id="4" name="TextBox 3"/>
          <p:cNvSpPr txBox="1"/>
          <p:nvPr/>
        </p:nvSpPr>
        <p:spPr>
          <a:xfrm>
            <a:off x="333772" y="4192057"/>
            <a:ext cx="5184576" cy="369332"/>
          </a:xfrm>
          <a:prstGeom prst="rect">
            <a:avLst/>
          </a:prstGeom>
          <a:noFill/>
        </p:spPr>
        <p:txBody>
          <a:bodyPr wrap="square" rtlCol="0">
            <a:spAutoFit/>
          </a:bodyPr>
          <a:lstStyle/>
          <a:p>
            <a:pPr>
              <a:lnSpc>
                <a:spcPct val="90000"/>
              </a:lnSpc>
            </a:pPr>
            <a:r>
              <a:rPr lang="uk-UA" sz="2000" dirty="0" smtClean="0">
                <a:solidFill>
                  <a:schemeClr val="tx2"/>
                </a:solidFill>
              </a:rPr>
              <a:t>Нецінові фактори, які впливають на попит:</a:t>
            </a:r>
            <a:endParaRPr lang="uk-UA" sz="2000" dirty="0">
              <a:solidFill>
                <a:schemeClr val="tx2"/>
              </a:solidFill>
            </a:endParaRPr>
          </a:p>
        </p:txBody>
      </p:sp>
      <p:sp>
        <p:nvSpPr>
          <p:cNvPr id="5" name="TextBox 4"/>
          <p:cNvSpPr txBox="1"/>
          <p:nvPr/>
        </p:nvSpPr>
        <p:spPr>
          <a:xfrm>
            <a:off x="765820" y="4561389"/>
            <a:ext cx="5472608" cy="1477328"/>
          </a:xfrm>
          <a:prstGeom prst="rect">
            <a:avLst/>
          </a:prstGeom>
          <a:noFill/>
        </p:spPr>
        <p:txBody>
          <a:bodyPr wrap="square" rtlCol="0">
            <a:spAutoFit/>
          </a:bodyPr>
          <a:lstStyle/>
          <a:p>
            <a:pPr marL="342900" indent="-342900">
              <a:lnSpc>
                <a:spcPct val="90000"/>
              </a:lnSpc>
              <a:buFont typeface="Arial" pitchFamily="34" charset="0"/>
              <a:buChar char="•"/>
            </a:pPr>
            <a:r>
              <a:rPr lang="uk-UA" sz="2000" dirty="0" smtClean="0">
                <a:solidFill>
                  <a:schemeClr val="tx2"/>
                </a:solidFill>
              </a:rPr>
              <a:t>рівень доходів у суспільстві;</a:t>
            </a:r>
          </a:p>
          <a:p>
            <a:pPr marL="342900" indent="-342900">
              <a:lnSpc>
                <a:spcPct val="90000"/>
              </a:lnSpc>
              <a:buFont typeface="Arial" pitchFamily="34" charset="0"/>
              <a:buChar char="•"/>
            </a:pPr>
            <a:r>
              <a:rPr lang="uk-UA" sz="2000" dirty="0" smtClean="0">
                <a:solidFill>
                  <a:schemeClr val="tx2"/>
                </a:solidFill>
              </a:rPr>
              <a:t>розміри ринку;</a:t>
            </a:r>
          </a:p>
          <a:p>
            <a:pPr marL="342900" indent="-342900">
              <a:lnSpc>
                <a:spcPct val="90000"/>
              </a:lnSpc>
              <a:buFont typeface="Arial" pitchFamily="34" charset="0"/>
              <a:buChar char="•"/>
            </a:pPr>
            <a:r>
              <a:rPr lang="uk-UA" sz="2000" dirty="0" smtClean="0">
                <a:solidFill>
                  <a:schemeClr val="tx2"/>
                </a:solidFill>
              </a:rPr>
              <a:t>мода, сезонність;</a:t>
            </a:r>
          </a:p>
          <a:p>
            <a:pPr marL="342900" indent="-342900">
              <a:lnSpc>
                <a:spcPct val="90000"/>
              </a:lnSpc>
              <a:buFont typeface="Arial" pitchFamily="34" charset="0"/>
              <a:buChar char="•"/>
            </a:pPr>
            <a:r>
              <a:rPr lang="uk-UA" sz="2000" dirty="0" smtClean="0">
                <a:solidFill>
                  <a:schemeClr val="tx2"/>
                </a:solidFill>
              </a:rPr>
              <a:t>наявність товарів-субститутів (замінників);</a:t>
            </a:r>
          </a:p>
          <a:p>
            <a:pPr marL="342900" indent="-342900">
              <a:lnSpc>
                <a:spcPct val="90000"/>
              </a:lnSpc>
              <a:buFont typeface="Arial" pitchFamily="34" charset="0"/>
              <a:buChar char="•"/>
            </a:pPr>
            <a:r>
              <a:rPr lang="uk-UA" sz="2000" dirty="0" smtClean="0">
                <a:solidFill>
                  <a:schemeClr val="tx2"/>
                </a:solidFill>
              </a:rPr>
              <a:t>інфляційні очікування.</a:t>
            </a:r>
            <a:endParaRPr lang="uk-UA" sz="2000" dirty="0">
              <a:solidFill>
                <a:schemeClr val="tx2"/>
              </a:solidFill>
            </a:endParaRPr>
          </a:p>
        </p:txBody>
      </p:sp>
    </p:spTree>
    <p:extLst>
      <p:ext uri="{BB962C8B-B14F-4D97-AF65-F5344CB8AC3E}">
        <p14:creationId xmlns:p14="http://schemas.microsoft.com/office/powerpoint/2010/main" xmlns="" val="52138720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1557908" y="216024"/>
            <a:ext cx="7560839" cy="620688"/>
          </a:xfrm>
          <a:prstGeom prst="rect">
            <a:avLst/>
          </a:prstGeom>
        </p:spPr>
        <p:txBody>
          <a:bodyPr>
            <a:normAutofit/>
          </a:bodyPr>
          <a:lst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Еластичність попиту</a:t>
            </a:r>
            <a:endParaRPr lang="uk-UA" dirty="0"/>
          </a:p>
        </p:txBody>
      </p:sp>
      <p:sp>
        <p:nvSpPr>
          <p:cNvPr id="4" name="TextBox 3"/>
          <p:cNvSpPr txBox="1"/>
          <p:nvPr/>
        </p:nvSpPr>
        <p:spPr>
          <a:xfrm>
            <a:off x="405780" y="1196752"/>
            <a:ext cx="11449272" cy="4247317"/>
          </a:xfrm>
          <a:prstGeom prst="rect">
            <a:avLst/>
          </a:prstGeom>
          <a:noFill/>
        </p:spPr>
        <p:txBody>
          <a:bodyPr wrap="square" rtlCol="0">
            <a:spAutoFit/>
          </a:bodyPr>
          <a:lstStyle/>
          <a:p>
            <a:pPr>
              <a:lnSpc>
                <a:spcPct val="90000"/>
              </a:lnSpc>
            </a:pPr>
            <a:r>
              <a:rPr lang="uk-UA" sz="2000" dirty="0">
                <a:solidFill>
                  <a:schemeClr val="tx2"/>
                </a:solidFill>
                <a:latin typeface="Candara" pitchFamily="34" charset="0"/>
              </a:rPr>
              <a:t>Еластичність попиту — це показник, що виражає коливання сукупного попиту, викликані пониженням цін на товари і послуги. Еластичним називається попит, що сформувався за умови, що зміна його об'єму (у %) перевищує відсотковий вираз зниження цін: </a:t>
            </a:r>
            <a:r>
              <a:rPr lang="en-US" sz="2000" dirty="0">
                <a:solidFill>
                  <a:schemeClr val="tx2"/>
                </a:solidFill>
                <a:latin typeface="Candara" pitchFamily="34" charset="0"/>
              </a:rPr>
              <a:t>Ed&gt;1.</a:t>
            </a:r>
          </a:p>
          <a:p>
            <a:pPr>
              <a:lnSpc>
                <a:spcPct val="90000"/>
              </a:lnSpc>
            </a:pPr>
            <a:r>
              <a:rPr lang="uk-UA" sz="2000" dirty="0" smtClean="0">
                <a:solidFill>
                  <a:schemeClr val="tx2"/>
                </a:solidFill>
                <a:latin typeface="Candara" pitchFamily="34" charset="0"/>
              </a:rPr>
              <a:t>Якщо </a:t>
            </a:r>
            <a:r>
              <a:rPr lang="uk-UA" sz="2000" dirty="0">
                <a:solidFill>
                  <a:schemeClr val="tx2"/>
                </a:solidFill>
                <a:latin typeface="Candara" pitchFamily="34" charset="0"/>
              </a:rPr>
              <a:t>показники падіння цін і збільшення попиту виражені у відсотках, рівні, тобто зростання об'єму попиту лише компенсує зниження рівня цін, то еластичність попиту рівна одиниці: </a:t>
            </a:r>
            <a:r>
              <a:rPr lang="en-US" sz="2000" dirty="0">
                <a:solidFill>
                  <a:schemeClr val="tx2"/>
                </a:solidFill>
                <a:latin typeface="Candara" pitchFamily="34" charset="0"/>
              </a:rPr>
              <a:t>Ed=1.</a:t>
            </a:r>
          </a:p>
          <a:p>
            <a:pPr>
              <a:lnSpc>
                <a:spcPct val="90000"/>
              </a:lnSpc>
            </a:pPr>
            <a:r>
              <a:rPr lang="uk-UA" sz="2000" dirty="0" smtClean="0">
                <a:solidFill>
                  <a:schemeClr val="tx2"/>
                </a:solidFill>
                <a:latin typeface="Candara" pitchFamily="34" charset="0"/>
              </a:rPr>
              <a:t>У </a:t>
            </a:r>
            <a:r>
              <a:rPr lang="uk-UA" sz="2000" dirty="0">
                <a:solidFill>
                  <a:schemeClr val="tx2"/>
                </a:solidFill>
                <a:latin typeface="Candara" pitchFamily="34" charset="0"/>
              </a:rPr>
              <a:t>разі, коли ступінь пониження цін перевищує показник попиту на товари і послуги, попит нееластичний: </a:t>
            </a:r>
            <a:r>
              <a:rPr lang="en-US" sz="2000" dirty="0">
                <a:solidFill>
                  <a:schemeClr val="tx2"/>
                </a:solidFill>
                <a:latin typeface="Candara" pitchFamily="34" charset="0"/>
              </a:rPr>
              <a:t>Ed&lt;1. </a:t>
            </a:r>
            <a:r>
              <a:rPr lang="uk-UA" sz="2000" dirty="0">
                <a:solidFill>
                  <a:schemeClr val="tx2"/>
                </a:solidFill>
                <a:latin typeface="Candara" pitchFamily="34" charset="0"/>
              </a:rPr>
              <a:t>Отже, еластичність попиту - показник ступеня чутливості (реакції) споживачів до змін ціни товару.</a:t>
            </a:r>
          </a:p>
          <a:p>
            <a:pPr>
              <a:lnSpc>
                <a:spcPct val="90000"/>
              </a:lnSpc>
            </a:pPr>
            <a:r>
              <a:rPr lang="uk-UA" sz="2000" dirty="0" smtClean="0">
                <a:solidFill>
                  <a:schemeClr val="tx2"/>
                </a:solidFill>
                <a:latin typeface="Candara" pitchFamily="34" charset="0"/>
              </a:rPr>
              <a:t>Еластичність </a:t>
            </a:r>
            <a:r>
              <a:rPr lang="uk-UA" sz="2000" dirty="0">
                <a:solidFill>
                  <a:schemeClr val="tx2"/>
                </a:solidFill>
                <a:latin typeface="Candara" pitchFamily="34" charset="0"/>
              </a:rPr>
              <a:t>попиту може бути пов'язана не тільки із зміною ціни на товар, але і зі зміною доходу споживачів. Тому розрізняють еластичність попиту за ціною та еластичність попиту по доходах. Є і попит з одиничною еластичністю. Це ситуація, за якої і дохід, і величина попиту змінюються на однаковий відсоток, отже загальний дохід залишається постійним у міру зміни ціни.</a:t>
            </a:r>
          </a:p>
          <a:p>
            <a:pPr>
              <a:lnSpc>
                <a:spcPct val="90000"/>
              </a:lnSpc>
            </a:pPr>
            <a:r>
              <a:rPr lang="uk-UA" sz="2000" dirty="0" smtClean="0">
                <a:solidFill>
                  <a:schemeClr val="tx2"/>
                </a:solidFill>
                <a:latin typeface="Candara" pitchFamily="34" charset="0"/>
              </a:rPr>
              <a:t>Реакція </a:t>
            </a:r>
            <a:r>
              <a:rPr lang="uk-UA" sz="2000" dirty="0">
                <a:solidFill>
                  <a:schemeClr val="tx2"/>
                </a:solidFill>
                <a:latin typeface="Candara" pitchFamily="34" charset="0"/>
              </a:rPr>
              <a:t>споживачів на зміну ціни товару може бути сильною, слабкою, нейтральною. Кожен з них породжує відповідний попит: еластичний, нееластичний, одиничний. Можливі варіанти, коли попит виявляється абсолютно еластичним або абсолютно нееластичним.</a:t>
            </a:r>
          </a:p>
        </p:txBody>
      </p:sp>
    </p:spTree>
    <p:extLst>
      <p:ext uri="{BB962C8B-B14F-4D97-AF65-F5344CB8AC3E}">
        <p14:creationId xmlns:p14="http://schemas.microsoft.com/office/powerpoint/2010/main" xmlns="" val="280233281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3772" y="260648"/>
            <a:ext cx="11521280" cy="369332"/>
          </a:xfrm>
          <a:prstGeom prst="rect">
            <a:avLst/>
          </a:prstGeom>
          <a:noFill/>
        </p:spPr>
        <p:txBody>
          <a:bodyPr wrap="square" rtlCol="0">
            <a:spAutoFit/>
          </a:bodyPr>
          <a:lstStyle/>
          <a:p>
            <a:pPr>
              <a:lnSpc>
                <a:spcPct val="90000"/>
              </a:lnSpc>
            </a:pPr>
            <a:r>
              <a:rPr lang="uk-UA" sz="2000" b="1" dirty="0" smtClean="0">
                <a:solidFill>
                  <a:schemeClr val="tx2"/>
                </a:solidFill>
              </a:rPr>
              <a:t>Еластичність попиту вимірюється кількісно через коефіцієнт еластичності за формулою:</a:t>
            </a:r>
            <a:endParaRPr lang="uk-UA" sz="2000" b="1" dirty="0">
              <a:solidFill>
                <a:schemeClr val="tx2"/>
              </a:solidFill>
            </a:endParaRPr>
          </a:p>
        </p:txBody>
      </p:sp>
      <mc:AlternateContent xmlns:mc="http://schemas.openxmlformats.org/markup-compatibility/2006">
        <mc:Choice xmlns:a14="http://schemas.microsoft.com/office/drawing/2010/main" xmlns="" Requires="a14">
          <p:sp>
            <p:nvSpPr>
              <p:cNvPr id="3" name="TextBox 2"/>
              <p:cNvSpPr txBox="1"/>
              <p:nvPr/>
            </p:nvSpPr>
            <p:spPr>
              <a:xfrm>
                <a:off x="621804" y="666483"/>
                <a:ext cx="2674046" cy="81830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nSpc>
                    <a:spcPct val="90000"/>
                  </a:lnSpc>
                </a:pPr>
                <a14:m>
                  <m:oMathPara xmlns:m="http://schemas.openxmlformats.org/officeDocument/2006/math">
                    <m:oMathParaPr>
                      <m:jc m:val="centerGroup"/>
                    </m:oMathParaPr>
                    <m:oMath xmlns:m="http://schemas.openxmlformats.org/officeDocument/2006/math">
                      <m:sSub>
                        <m:sSubPr>
                          <m:ctrlPr>
                            <a:rPr lang="uk-UA" sz="2800" i="1" smtClean="0">
                              <a:solidFill>
                                <a:schemeClr val="tx2"/>
                              </a:solidFill>
                              <a:latin typeface="Cambria Math"/>
                            </a:rPr>
                          </m:ctrlPr>
                        </m:sSubPr>
                        <m:e>
                          <m:r>
                            <a:rPr lang="en-US" sz="2800" b="0" i="1" smtClean="0">
                              <a:solidFill>
                                <a:schemeClr val="tx2"/>
                              </a:solidFill>
                              <a:latin typeface="Cambria Math"/>
                            </a:rPr>
                            <m:t>𝐾</m:t>
                          </m:r>
                        </m:e>
                        <m:sub>
                          <m:r>
                            <a:rPr lang="en-US" sz="2800" b="0" i="1" smtClean="0">
                              <a:solidFill>
                                <a:schemeClr val="tx2"/>
                              </a:solidFill>
                              <a:latin typeface="Cambria Math"/>
                            </a:rPr>
                            <m:t>0</m:t>
                          </m:r>
                        </m:sub>
                      </m:sSub>
                      <m:r>
                        <a:rPr lang="en-US" sz="2800" b="0" i="1" smtClean="0">
                          <a:solidFill>
                            <a:schemeClr val="tx2"/>
                          </a:solidFill>
                          <a:latin typeface="Cambria Math"/>
                        </a:rPr>
                        <m:t>=</m:t>
                      </m:r>
                      <m:f>
                        <m:fPr>
                          <m:ctrlPr>
                            <a:rPr lang="en-US" sz="2800" b="0" i="1" smtClean="0">
                              <a:solidFill>
                                <a:schemeClr val="tx2"/>
                              </a:solidFill>
                              <a:latin typeface="Cambria Math"/>
                            </a:rPr>
                          </m:ctrlPr>
                        </m:fPr>
                        <m:num>
                          <m:r>
                            <a:rPr lang="en-US" sz="2800" b="0" i="1" smtClean="0">
                              <a:solidFill>
                                <a:schemeClr val="tx2"/>
                              </a:solidFill>
                              <a:latin typeface="Cambria Math"/>
                            </a:rPr>
                            <m:t>𝑄</m:t>
                          </m:r>
                        </m:num>
                        <m:den>
                          <m:r>
                            <a:rPr lang="en-US" sz="2800" b="0" i="1" smtClean="0">
                              <a:solidFill>
                                <a:schemeClr val="tx2"/>
                              </a:solidFill>
                              <a:latin typeface="Cambria Math"/>
                            </a:rPr>
                            <m:t>𝑃</m:t>
                          </m:r>
                        </m:den>
                      </m:f>
                    </m:oMath>
                  </m:oMathPara>
                </a14:m>
                <a:endParaRPr lang="uk-UA" sz="3200" i="1" dirty="0">
                  <a:solidFill>
                    <a:schemeClr val="tx2"/>
                  </a:solidFill>
                </a:endParaRPr>
              </a:p>
            </p:txBody>
          </p:sp>
        </mc:Choice>
        <mc:Fallback>
          <p:sp>
            <p:nvSpPr>
              <p:cNvPr id="3" name="TextBox 2"/>
              <p:cNvSpPr txBox="1">
                <a:spLocks noRot="1" noChangeAspect="1" noMove="1" noResize="1" noEditPoints="1" noAdjustHandles="1" noChangeArrowheads="1" noChangeShapeType="1" noTextEdit="1"/>
              </p:cNvSpPr>
              <p:nvPr/>
            </p:nvSpPr>
            <p:spPr>
              <a:xfrm>
                <a:off x="621804" y="666483"/>
                <a:ext cx="2674046" cy="818301"/>
              </a:xfrm>
              <a:prstGeom prst="rect">
                <a:avLst/>
              </a:prstGeom>
              <a:blipFill rotWithShape="1">
                <a:blip r:embed="rId2"/>
                <a:stretch>
                  <a:fillRect/>
                </a:stretch>
              </a:blipFill>
            </p:spPr>
            <p:txBody>
              <a:bodyPr/>
              <a:lstStyle/>
              <a:p>
                <a:r>
                  <a:rPr lang="uk-UA">
                    <a:noFill/>
                  </a:rPr>
                  <a:t> </a:t>
                </a:r>
              </a:p>
            </p:txBody>
          </p:sp>
        </mc:Fallback>
      </mc:AlternateContent>
      <p:sp>
        <p:nvSpPr>
          <p:cNvPr id="4" name="TextBox 3"/>
          <p:cNvSpPr txBox="1"/>
          <p:nvPr/>
        </p:nvSpPr>
        <p:spPr>
          <a:xfrm>
            <a:off x="333772" y="1700808"/>
            <a:ext cx="5544616" cy="923330"/>
          </a:xfrm>
          <a:prstGeom prst="rect">
            <a:avLst/>
          </a:prstGeom>
          <a:noFill/>
        </p:spPr>
        <p:txBody>
          <a:bodyPr wrap="square" rtlCol="0">
            <a:spAutoFit/>
          </a:bodyPr>
          <a:lstStyle/>
          <a:p>
            <a:pPr marL="342900" indent="-342900">
              <a:lnSpc>
                <a:spcPct val="90000"/>
              </a:lnSpc>
              <a:buFont typeface="Arial" pitchFamily="34" charset="0"/>
              <a:buChar char="•"/>
            </a:pPr>
            <a:r>
              <a:rPr lang="en-US" sz="2000" dirty="0" err="1">
                <a:solidFill>
                  <a:schemeClr val="tx2"/>
                </a:solidFill>
              </a:rPr>
              <a:t>Ko</a:t>
            </a:r>
            <a:r>
              <a:rPr lang="en-US" sz="2000" dirty="0">
                <a:solidFill>
                  <a:schemeClr val="tx2"/>
                </a:solidFill>
              </a:rPr>
              <a:t> — </a:t>
            </a:r>
            <a:r>
              <a:rPr lang="uk-UA" sz="2000" dirty="0">
                <a:solidFill>
                  <a:schemeClr val="tx2"/>
                </a:solidFill>
              </a:rPr>
              <a:t>коефіцієнт еластичності попиту</a:t>
            </a:r>
          </a:p>
          <a:p>
            <a:pPr marL="342900" indent="-342900">
              <a:lnSpc>
                <a:spcPct val="90000"/>
              </a:lnSpc>
              <a:buFont typeface="Arial" pitchFamily="34" charset="0"/>
              <a:buChar char="•"/>
            </a:pPr>
            <a:r>
              <a:rPr lang="en-US" sz="2000" dirty="0">
                <a:solidFill>
                  <a:schemeClr val="tx2"/>
                </a:solidFill>
              </a:rPr>
              <a:t>Q — </a:t>
            </a:r>
            <a:r>
              <a:rPr lang="uk-UA" sz="2000" dirty="0">
                <a:solidFill>
                  <a:schemeClr val="tx2"/>
                </a:solidFill>
              </a:rPr>
              <a:t>відсоток зміни кількості продажів</a:t>
            </a:r>
          </a:p>
          <a:p>
            <a:pPr marL="342900" indent="-342900">
              <a:lnSpc>
                <a:spcPct val="90000"/>
              </a:lnSpc>
              <a:buFont typeface="Arial" pitchFamily="34" charset="0"/>
              <a:buChar char="•"/>
            </a:pPr>
            <a:r>
              <a:rPr lang="en-US" sz="2000" dirty="0">
                <a:solidFill>
                  <a:schemeClr val="tx2"/>
                </a:solidFill>
              </a:rPr>
              <a:t>P — </a:t>
            </a:r>
            <a:r>
              <a:rPr lang="uk-UA" sz="2000" dirty="0">
                <a:solidFill>
                  <a:schemeClr val="tx2"/>
                </a:solidFill>
              </a:rPr>
              <a:t>відсоток зміни ціни</a:t>
            </a:r>
          </a:p>
        </p:txBody>
      </p:sp>
      <p:sp>
        <p:nvSpPr>
          <p:cNvPr id="5" name="TextBox 4"/>
          <p:cNvSpPr txBox="1"/>
          <p:nvPr/>
        </p:nvSpPr>
        <p:spPr>
          <a:xfrm>
            <a:off x="333772" y="2852936"/>
            <a:ext cx="11665296" cy="3139321"/>
          </a:xfrm>
          <a:prstGeom prst="rect">
            <a:avLst/>
          </a:prstGeom>
          <a:noFill/>
        </p:spPr>
        <p:txBody>
          <a:bodyPr wrap="square" rtlCol="0">
            <a:spAutoFit/>
          </a:bodyPr>
          <a:lstStyle/>
          <a:p>
            <a:pPr>
              <a:lnSpc>
                <a:spcPct val="90000"/>
              </a:lnSpc>
            </a:pPr>
            <a:r>
              <a:rPr lang="ru-RU" sz="2000" dirty="0">
                <a:solidFill>
                  <a:schemeClr val="tx2"/>
                </a:solidFill>
                <a:latin typeface="Candara" pitchFamily="34" charset="0"/>
              </a:rPr>
              <a:t>Як правило, </a:t>
            </a:r>
            <a:r>
              <a:rPr lang="ru-RU" sz="2000" dirty="0" err="1">
                <a:solidFill>
                  <a:schemeClr val="tx2"/>
                </a:solidFill>
                <a:latin typeface="Candara" pitchFamily="34" charset="0"/>
              </a:rPr>
              <a:t>існують</a:t>
            </a:r>
            <a:r>
              <a:rPr lang="ru-RU" sz="2000" dirty="0">
                <a:solidFill>
                  <a:schemeClr val="tx2"/>
                </a:solidFill>
                <a:latin typeface="Candara" pitchFamily="34" charset="0"/>
              </a:rPr>
              <a:t> </a:t>
            </a:r>
            <a:r>
              <a:rPr lang="ru-RU" sz="2000" dirty="0" err="1">
                <a:solidFill>
                  <a:schemeClr val="tx2"/>
                </a:solidFill>
                <a:latin typeface="Candara" pitchFamily="34" charset="0"/>
              </a:rPr>
              <a:t>товари</a:t>
            </a:r>
            <a:r>
              <a:rPr lang="ru-RU" sz="2000" dirty="0">
                <a:solidFill>
                  <a:schemeClr val="tx2"/>
                </a:solidFill>
                <a:latin typeface="Candara" pitchFamily="34" charset="0"/>
              </a:rPr>
              <a:t> з </a:t>
            </a:r>
            <a:r>
              <a:rPr lang="ru-RU" sz="2000" dirty="0" err="1">
                <a:solidFill>
                  <a:schemeClr val="tx2"/>
                </a:solidFill>
                <a:latin typeface="Candara" pitchFamily="34" charset="0"/>
              </a:rPr>
              <a:t>різною</a:t>
            </a:r>
            <a:r>
              <a:rPr lang="ru-RU" sz="2000" dirty="0">
                <a:solidFill>
                  <a:schemeClr val="tx2"/>
                </a:solidFill>
                <a:latin typeface="Candara" pitchFamily="34" charset="0"/>
              </a:rPr>
              <a:t> </a:t>
            </a:r>
            <a:r>
              <a:rPr lang="ru-RU" sz="2000" dirty="0" err="1">
                <a:solidFill>
                  <a:schemeClr val="tx2"/>
                </a:solidFill>
                <a:latin typeface="Candara" pitchFamily="34" charset="0"/>
              </a:rPr>
              <a:t>еластичністю</a:t>
            </a:r>
            <a:r>
              <a:rPr lang="ru-RU" sz="2000" dirty="0">
                <a:solidFill>
                  <a:schemeClr val="tx2"/>
                </a:solidFill>
                <a:latin typeface="Candara" pitchFamily="34" charset="0"/>
              </a:rPr>
              <a:t> за </a:t>
            </a:r>
            <a:r>
              <a:rPr lang="ru-RU" sz="2000" dirty="0" err="1">
                <a:solidFill>
                  <a:schemeClr val="tx2"/>
                </a:solidFill>
                <a:latin typeface="Candara" pitchFamily="34" charset="0"/>
              </a:rPr>
              <a:t>ціною</a:t>
            </a:r>
            <a:r>
              <a:rPr lang="ru-RU" sz="2000" dirty="0">
                <a:solidFill>
                  <a:schemeClr val="tx2"/>
                </a:solidFill>
                <a:latin typeface="Candara" pitchFamily="34" charset="0"/>
              </a:rPr>
              <a:t>. </a:t>
            </a:r>
            <a:r>
              <a:rPr lang="ru-RU" sz="2000" dirty="0" err="1">
                <a:solidFill>
                  <a:schemeClr val="tx2"/>
                </a:solidFill>
                <a:latin typeface="Candara" pitchFamily="34" charset="0"/>
              </a:rPr>
              <a:t>Зокрема</a:t>
            </a:r>
            <a:r>
              <a:rPr lang="ru-RU" sz="2000" dirty="0">
                <a:solidFill>
                  <a:schemeClr val="tx2"/>
                </a:solidFill>
                <a:latin typeface="Candara" pitchFamily="34" charset="0"/>
              </a:rPr>
              <a:t>, </a:t>
            </a:r>
            <a:r>
              <a:rPr lang="ru-RU" sz="2000" dirty="0" err="1">
                <a:solidFill>
                  <a:schemeClr val="tx2"/>
                </a:solidFill>
                <a:latin typeface="Candara" pitchFamily="34" charset="0"/>
              </a:rPr>
              <a:t>хліб</a:t>
            </a:r>
            <a:r>
              <a:rPr lang="ru-RU" sz="2000" dirty="0">
                <a:solidFill>
                  <a:schemeClr val="tx2"/>
                </a:solidFill>
                <a:latin typeface="Candara" pitchFamily="34" charset="0"/>
              </a:rPr>
              <a:t> та </a:t>
            </a:r>
            <a:r>
              <a:rPr lang="ru-RU" sz="2000" dirty="0" err="1">
                <a:solidFill>
                  <a:schemeClr val="tx2"/>
                </a:solidFill>
                <a:latin typeface="Candara" pitchFamily="34" charset="0"/>
              </a:rPr>
              <a:t>сіль</a:t>
            </a:r>
            <a:r>
              <a:rPr lang="ru-RU" sz="2000" dirty="0">
                <a:solidFill>
                  <a:schemeClr val="tx2"/>
                </a:solidFill>
                <a:latin typeface="Candara" pitchFamily="34" charset="0"/>
              </a:rPr>
              <a:t> є прикладами </a:t>
            </a:r>
            <a:r>
              <a:rPr lang="ru-RU" sz="2000" dirty="0" err="1">
                <a:solidFill>
                  <a:schemeClr val="tx2"/>
                </a:solidFill>
                <a:latin typeface="Candara" pitchFamily="34" charset="0"/>
              </a:rPr>
              <a:t>нееластичного</a:t>
            </a:r>
            <a:r>
              <a:rPr lang="ru-RU" sz="2000" dirty="0">
                <a:solidFill>
                  <a:schemeClr val="tx2"/>
                </a:solidFill>
                <a:latin typeface="Candara" pitchFamily="34" charset="0"/>
              </a:rPr>
              <a:t> </a:t>
            </a:r>
            <a:r>
              <a:rPr lang="ru-RU" sz="2000" dirty="0" err="1">
                <a:solidFill>
                  <a:schemeClr val="tx2"/>
                </a:solidFill>
                <a:latin typeface="Candara" pitchFamily="34" charset="0"/>
              </a:rPr>
              <a:t>попиту</a:t>
            </a:r>
            <a:r>
              <a:rPr lang="ru-RU" sz="2000" dirty="0">
                <a:solidFill>
                  <a:schemeClr val="tx2"/>
                </a:solidFill>
                <a:latin typeface="Candara" pitchFamily="34" charset="0"/>
              </a:rPr>
              <a:t>. </a:t>
            </a:r>
            <a:r>
              <a:rPr lang="ru-RU" sz="2000" dirty="0" err="1">
                <a:solidFill>
                  <a:schemeClr val="tx2"/>
                </a:solidFill>
                <a:latin typeface="Candara" pitchFamily="34" charset="0"/>
              </a:rPr>
              <a:t>Підвищення</a:t>
            </a:r>
            <a:r>
              <a:rPr lang="ru-RU" sz="2000" dirty="0">
                <a:solidFill>
                  <a:schemeClr val="tx2"/>
                </a:solidFill>
                <a:latin typeface="Candara" pitchFamily="34" charset="0"/>
              </a:rPr>
              <a:t> або </a:t>
            </a:r>
            <a:r>
              <a:rPr lang="ru-RU" sz="2000" dirty="0" err="1">
                <a:solidFill>
                  <a:schemeClr val="tx2"/>
                </a:solidFill>
                <a:latin typeface="Candara" pitchFamily="34" charset="0"/>
              </a:rPr>
              <a:t>зниження</a:t>
            </a:r>
            <a:r>
              <a:rPr lang="ru-RU" sz="2000" dirty="0">
                <a:solidFill>
                  <a:schemeClr val="tx2"/>
                </a:solidFill>
                <a:latin typeface="Candara" pitchFamily="34" charset="0"/>
              </a:rPr>
              <a:t> на них </a:t>
            </a:r>
            <a:r>
              <a:rPr lang="ru-RU" sz="2000" dirty="0" err="1">
                <a:solidFill>
                  <a:schemeClr val="tx2"/>
                </a:solidFill>
                <a:latin typeface="Candara" pitchFamily="34" charset="0"/>
              </a:rPr>
              <a:t>цін</a:t>
            </a:r>
            <a:r>
              <a:rPr lang="ru-RU" sz="2000" dirty="0">
                <a:solidFill>
                  <a:schemeClr val="tx2"/>
                </a:solidFill>
                <a:latin typeface="Candara" pitchFamily="34" charset="0"/>
              </a:rPr>
              <a:t> в </a:t>
            </a:r>
            <a:r>
              <a:rPr lang="ru-RU" sz="2000" dirty="0" err="1">
                <a:solidFill>
                  <a:schemeClr val="tx2"/>
                </a:solidFill>
                <a:latin typeface="Candara" pitchFamily="34" charset="0"/>
              </a:rPr>
              <a:t>цілому</a:t>
            </a:r>
            <a:r>
              <a:rPr lang="ru-RU" sz="2000" dirty="0">
                <a:solidFill>
                  <a:schemeClr val="tx2"/>
                </a:solidFill>
                <a:latin typeface="Candara" pitchFamily="34" charset="0"/>
              </a:rPr>
              <a:t> не </a:t>
            </a:r>
            <a:r>
              <a:rPr lang="ru-RU" sz="2000" dirty="0" err="1">
                <a:solidFill>
                  <a:schemeClr val="tx2"/>
                </a:solidFill>
                <a:latin typeface="Candara" pitchFamily="34" charset="0"/>
              </a:rPr>
              <a:t>впливає</a:t>
            </a:r>
            <a:r>
              <a:rPr lang="ru-RU" sz="2000" dirty="0">
                <a:solidFill>
                  <a:schemeClr val="tx2"/>
                </a:solidFill>
                <a:latin typeface="Candara" pitchFamily="34" charset="0"/>
              </a:rPr>
              <a:t> на кількість </a:t>
            </a:r>
            <a:r>
              <a:rPr lang="ru-RU" sz="2000" dirty="0" err="1">
                <a:solidFill>
                  <a:schemeClr val="tx2"/>
                </a:solidFill>
                <a:latin typeface="Candara" pitchFamily="34" charset="0"/>
              </a:rPr>
              <a:t>їхнього</a:t>
            </a:r>
            <a:r>
              <a:rPr lang="ru-RU" sz="2000" dirty="0">
                <a:solidFill>
                  <a:schemeClr val="tx2"/>
                </a:solidFill>
                <a:latin typeface="Candara" pitchFamily="34" charset="0"/>
              </a:rPr>
              <a:t> </a:t>
            </a:r>
            <a:r>
              <a:rPr lang="ru-RU" sz="2000" dirty="0" err="1">
                <a:solidFill>
                  <a:schemeClr val="tx2"/>
                </a:solidFill>
                <a:latin typeface="Candara" pitchFamily="34" charset="0"/>
              </a:rPr>
              <a:t>споживання</a:t>
            </a:r>
            <a:r>
              <a:rPr lang="ru-RU" sz="2000" dirty="0">
                <a:solidFill>
                  <a:schemeClr val="tx2"/>
                </a:solidFill>
                <a:latin typeface="Candara" pitchFamily="34" charset="0"/>
              </a:rPr>
              <a:t>.</a:t>
            </a:r>
          </a:p>
          <a:p>
            <a:pPr>
              <a:lnSpc>
                <a:spcPct val="90000"/>
              </a:lnSpc>
            </a:pPr>
            <a:r>
              <a:rPr lang="ru-RU" sz="2000" dirty="0" err="1" smtClean="0">
                <a:solidFill>
                  <a:schemeClr val="tx2"/>
                </a:solidFill>
                <a:latin typeface="Candara" pitchFamily="34" charset="0"/>
              </a:rPr>
              <a:t>Знання</a:t>
            </a:r>
            <a:r>
              <a:rPr lang="ru-RU" sz="2000" dirty="0" smtClean="0">
                <a:solidFill>
                  <a:schemeClr val="tx2"/>
                </a:solidFill>
                <a:latin typeface="Candara" pitchFamily="34" charset="0"/>
              </a:rPr>
              <a:t> </a:t>
            </a:r>
            <a:r>
              <a:rPr lang="ru-RU" sz="2000" dirty="0" err="1">
                <a:solidFill>
                  <a:schemeClr val="tx2"/>
                </a:solidFill>
                <a:latin typeface="Candara" pitchFamily="34" charset="0"/>
              </a:rPr>
              <a:t>ступеня</a:t>
            </a:r>
            <a:r>
              <a:rPr lang="ru-RU" sz="2000" dirty="0">
                <a:solidFill>
                  <a:schemeClr val="tx2"/>
                </a:solidFill>
                <a:latin typeface="Candara" pitchFamily="34" charset="0"/>
              </a:rPr>
              <a:t> </a:t>
            </a:r>
            <a:r>
              <a:rPr lang="ru-RU" sz="2000" dirty="0" err="1">
                <a:solidFill>
                  <a:schemeClr val="tx2"/>
                </a:solidFill>
                <a:latin typeface="Candara" pitchFamily="34" charset="0"/>
              </a:rPr>
              <a:t>еластичності</a:t>
            </a:r>
            <a:r>
              <a:rPr lang="ru-RU" sz="2000" dirty="0">
                <a:solidFill>
                  <a:schemeClr val="tx2"/>
                </a:solidFill>
                <a:latin typeface="Candara" pitchFamily="34" charset="0"/>
              </a:rPr>
              <a:t> </a:t>
            </a:r>
            <a:r>
              <a:rPr lang="ru-RU" sz="2000" dirty="0" err="1">
                <a:solidFill>
                  <a:schemeClr val="tx2"/>
                </a:solidFill>
                <a:latin typeface="Candara" pitchFamily="34" charset="0"/>
              </a:rPr>
              <a:t>попиту</a:t>
            </a:r>
            <a:r>
              <a:rPr lang="ru-RU" sz="2000" dirty="0">
                <a:solidFill>
                  <a:schemeClr val="tx2"/>
                </a:solidFill>
                <a:latin typeface="Candara" pitchFamily="34" charset="0"/>
              </a:rPr>
              <a:t> на товар </a:t>
            </a:r>
            <a:r>
              <a:rPr lang="ru-RU" sz="2000" dirty="0" err="1">
                <a:solidFill>
                  <a:schemeClr val="tx2"/>
                </a:solidFill>
                <a:latin typeface="Candara" pitchFamily="34" charset="0"/>
              </a:rPr>
              <a:t>має</a:t>
            </a:r>
            <a:r>
              <a:rPr lang="ru-RU" sz="2000" dirty="0">
                <a:solidFill>
                  <a:schemeClr val="tx2"/>
                </a:solidFill>
                <a:latin typeface="Candara" pitchFamily="34" charset="0"/>
              </a:rPr>
              <a:t> </a:t>
            </a:r>
            <a:r>
              <a:rPr lang="ru-RU" sz="2000" dirty="0" err="1">
                <a:solidFill>
                  <a:schemeClr val="tx2"/>
                </a:solidFill>
                <a:latin typeface="Candara" pitchFamily="34" charset="0"/>
              </a:rPr>
              <a:t>велике</a:t>
            </a:r>
            <a:r>
              <a:rPr lang="ru-RU" sz="2000" dirty="0">
                <a:solidFill>
                  <a:schemeClr val="tx2"/>
                </a:solidFill>
                <a:latin typeface="Candara" pitchFamily="34" charset="0"/>
              </a:rPr>
              <a:t> </a:t>
            </a:r>
            <a:r>
              <a:rPr lang="ru-RU" sz="2000" dirty="0" err="1">
                <a:solidFill>
                  <a:schemeClr val="tx2"/>
                </a:solidFill>
                <a:latin typeface="Candara" pitchFamily="34" charset="0"/>
              </a:rPr>
              <a:t>практичне</a:t>
            </a:r>
            <a:r>
              <a:rPr lang="ru-RU" sz="2000" dirty="0">
                <a:solidFill>
                  <a:schemeClr val="tx2"/>
                </a:solidFill>
                <a:latin typeface="Candara" pitchFamily="34" charset="0"/>
              </a:rPr>
              <a:t> значення. Так, </a:t>
            </a:r>
            <a:r>
              <a:rPr lang="ru-RU" sz="2000" dirty="0" err="1">
                <a:solidFill>
                  <a:schemeClr val="tx2"/>
                </a:solidFill>
                <a:latin typeface="Candara" pitchFamily="34" charset="0"/>
              </a:rPr>
              <a:t>наприклад</a:t>
            </a:r>
            <a:r>
              <a:rPr lang="ru-RU" sz="2000" dirty="0">
                <a:solidFill>
                  <a:schemeClr val="tx2"/>
                </a:solidFill>
                <a:latin typeface="Candara" pitchFamily="34" charset="0"/>
              </a:rPr>
              <a:t>, </a:t>
            </a:r>
            <a:r>
              <a:rPr lang="ru-RU" sz="2000" dirty="0" err="1">
                <a:solidFill>
                  <a:schemeClr val="tx2"/>
                </a:solidFill>
                <a:latin typeface="Candara" pitchFamily="34" charset="0"/>
              </a:rPr>
              <a:t>продавці</a:t>
            </a:r>
            <a:r>
              <a:rPr lang="ru-RU" sz="2000" dirty="0">
                <a:solidFill>
                  <a:schemeClr val="tx2"/>
                </a:solidFill>
                <a:latin typeface="Candara" pitchFamily="34" charset="0"/>
              </a:rPr>
              <a:t> товару з </a:t>
            </a:r>
            <a:r>
              <a:rPr lang="ru-RU" sz="2000" dirty="0" err="1">
                <a:solidFill>
                  <a:schemeClr val="tx2"/>
                </a:solidFill>
                <a:latin typeface="Candara" pitchFamily="34" charset="0"/>
              </a:rPr>
              <a:t>високою</a:t>
            </a:r>
            <a:r>
              <a:rPr lang="ru-RU" sz="2000" dirty="0">
                <a:solidFill>
                  <a:schemeClr val="tx2"/>
                </a:solidFill>
                <a:latin typeface="Candara" pitchFamily="34" charset="0"/>
              </a:rPr>
              <a:t> </a:t>
            </a:r>
            <a:r>
              <a:rPr lang="ru-RU" sz="2000" dirty="0" err="1">
                <a:solidFill>
                  <a:schemeClr val="tx2"/>
                </a:solidFill>
                <a:latin typeface="Candara" pitchFamily="34" charset="0"/>
              </a:rPr>
              <a:t>еластичністю</a:t>
            </a:r>
            <a:r>
              <a:rPr lang="ru-RU" sz="2000" dirty="0">
                <a:solidFill>
                  <a:schemeClr val="tx2"/>
                </a:solidFill>
                <a:latin typeface="Candara" pitchFamily="34" charset="0"/>
              </a:rPr>
              <a:t> </a:t>
            </a:r>
            <a:r>
              <a:rPr lang="ru-RU" sz="2000" dirty="0" err="1">
                <a:solidFill>
                  <a:schemeClr val="tx2"/>
                </a:solidFill>
                <a:latin typeface="Candara" pitchFamily="34" charset="0"/>
              </a:rPr>
              <a:t>попиту</a:t>
            </a:r>
            <a:r>
              <a:rPr lang="ru-RU" sz="2000" dirty="0">
                <a:solidFill>
                  <a:schemeClr val="tx2"/>
                </a:solidFill>
                <a:latin typeface="Candara" pitchFamily="34" charset="0"/>
              </a:rPr>
              <a:t> </a:t>
            </a:r>
            <a:r>
              <a:rPr lang="ru-RU" sz="2000" dirty="0" err="1">
                <a:solidFill>
                  <a:schemeClr val="tx2"/>
                </a:solidFill>
                <a:latin typeface="Candara" pitchFamily="34" charset="0"/>
              </a:rPr>
              <a:t>можуть</a:t>
            </a:r>
            <a:r>
              <a:rPr lang="ru-RU" sz="2000" dirty="0">
                <a:solidFill>
                  <a:schemeClr val="tx2"/>
                </a:solidFill>
                <a:latin typeface="Candara" pitchFamily="34" charset="0"/>
              </a:rPr>
              <a:t> </a:t>
            </a:r>
            <a:r>
              <a:rPr lang="ru-RU" sz="2000" dirty="0" err="1">
                <a:solidFill>
                  <a:schemeClr val="tx2"/>
                </a:solidFill>
                <a:latin typeface="Candara" pitchFamily="34" charset="0"/>
              </a:rPr>
              <a:t>піти</a:t>
            </a:r>
            <a:r>
              <a:rPr lang="ru-RU" sz="2000" dirty="0">
                <a:solidFill>
                  <a:schemeClr val="tx2"/>
                </a:solidFill>
                <a:latin typeface="Candara" pitchFamily="34" charset="0"/>
              </a:rPr>
              <a:t> на </a:t>
            </a:r>
            <a:r>
              <a:rPr lang="ru-RU" sz="2000" dirty="0" err="1">
                <a:solidFill>
                  <a:schemeClr val="tx2"/>
                </a:solidFill>
                <a:latin typeface="Candara" pitchFamily="34" charset="0"/>
              </a:rPr>
              <a:t>зниження</a:t>
            </a:r>
            <a:r>
              <a:rPr lang="ru-RU" sz="2000" dirty="0">
                <a:solidFill>
                  <a:schemeClr val="tx2"/>
                </a:solidFill>
                <a:latin typeface="Candara" pitchFamily="34" charset="0"/>
              </a:rPr>
              <a:t> ціни з метою </a:t>
            </a:r>
            <a:r>
              <a:rPr lang="ru-RU" sz="2000" dirty="0" err="1">
                <a:solidFill>
                  <a:schemeClr val="tx2"/>
                </a:solidFill>
                <a:latin typeface="Candara" pitchFamily="34" charset="0"/>
              </a:rPr>
              <a:t>різко</a:t>
            </a:r>
            <a:r>
              <a:rPr lang="ru-RU" sz="2000" dirty="0">
                <a:solidFill>
                  <a:schemeClr val="tx2"/>
                </a:solidFill>
                <a:latin typeface="Candara" pitchFamily="34" charset="0"/>
              </a:rPr>
              <a:t> </a:t>
            </a:r>
            <a:r>
              <a:rPr lang="ru-RU" sz="2000" dirty="0" err="1">
                <a:solidFill>
                  <a:schemeClr val="tx2"/>
                </a:solidFill>
                <a:latin typeface="Candara" pitchFamily="34" charset="0"/>
              </a:rPr>
              <a:t>збільшити</a:t>
            </a:r>
            <a:r>
              <a:rPr lang="ru-RU" sz="2000" dirty="0">
                <a:solidFill>
                  <a:schemeClr val="tx2"/>
                </a:solidFill>
                <a:latin typeface="Candara" pitchFamily="34" charset="0"/>
              </a:rPr>
              <a:t> </a:t>
            </a:r>
            <a:r>
              <a:rPr lang="ru-RU" sz="2000" dirty="0" err="1">
                <a:solidFill>
                  <a:schemeClr val="tx2"/>
                </a:solidFill>
                <a:latin typeface="Candara" pitchFamily="34" charset="0"/>
              </a:rPr>
              <a:t>об'єм</a:t>
            </a:r>
            <a:r>
              <a:rPr lang="ru-RU" sz="2000" dirty="0">
                <a:solidFill>
                  <a:schemeClr val="tx2"/>
                </a:solidFill>
                <a:latin typeface="Candara" pitchFamily="34" charset="0"/>
              </a:rPr>
              <a:t> </a:t>
            </a:r>
            <a:r>
              <a:rPr lang="ru-RU" sz="2000" dirty="0" err="1">
                <a:solidFill>
                  <a:schemeClr val="tx2"/>
                </a:solidFill>
                <a:latin typeface="Candara" pitchFamily="34" charset="0"/>
              </a:rPr>
              <a:t>продажів</a:t>
            </a:r>
            <a:r>
              <a:rPr lang="ru-RU" sz="2000" dirty="0">
                <a:solidFill>
                  <a:schemeClr val="tx2"/>
                </a:solidFill>
                <a:latin typeface="Candara" pitchFamily="34" charset="0"/>
              </a:rPr>
              <a:t> і </a:t>
            </a:r>
            <a:r>
              <a:rPr lang="ru-RU" sz="2000" dirty="0" err="1">
                <a:solidFill>
                  <a:schemeClr val="tx2"/>
                </a:solidFill>
                <a:latin typeface="Candara" pitchFamily="34" charset="0"/>
              </a:rPr>
              <a:t>отримати</a:t>
            </a:r>
            <a:r>
              <a:rPr lang="ru-RU" sz="2000" dirty="0">
                <a:solidFill>
                  <a:schemeClr val="tx2"/>
                </a:solidFill>
                <a:latin typeface="Candara" pitchFamily="34" charset="0"/>
              </a:rPr>
              <a:t> </a:t>
            </a:r>
            <a:r>
              <a:rPr lang="ru-RU" sz="2000" dirty="0" err="1">
                <a:solidFill>
                  <a:schemeClr val="tx2"/>
                </a:solidFill>
                <a:latin typeface="Candara" pitchFamily="34" charset="0"/>
              </a:rPr>
              <a:t>прибуток</a:t>
            </a:r>
            <a:r>
              <a:rPr lang="ru-RU" sz="2000" dirty="0">
                <a:solidFill>
                  <a:schemeClr val="tx2"/>
                </a:solidFill>
                <a:latin typeface="Candara" pitchFamily="34" charset="0"/>
              </a:rPr>
              <a:t> </a:t>
            </a:r>
            <a:r>
              <a:rPr lang="ru-RU" sz="2000" dirty="0" err="1">
                <a:solidFill>
                  <a:schemeClr val="tx2"/>
                </a:solidFill>
                <a:latin typeface="Candara" pitchFamily="34" charset="0"/>
              </a:rPr>
              <a:t>більший</a:t>
            </a:r>
            <a:r>
              <a:rPr lang="ru-RU" sz="2000" dirty="0">
                <a:solidFill>
                  <a:schemeClr val="tx2"/>
                </a:solidFill>
                <a:latin typeface="Candara" pitchFamily="34" charset="0"/>
              </a:rPr>
              <a:t>, </a:t>
            </a:r>
            <a:r>
              <a:rPr lang="ru-RU" sz="2000" dirty="0" err="1">
                <a:solidFill>
                  <a:schemeClr val="tx2"/>
                </a:solidFill>
                <a:latin typeface="Candara" pitchFamily="34" charset="0"/>
              </a:rPr>
              <a:t>ніж</a:t>
            </a:r>
            <a:r>
              <a:rPr lang="ru-RU" sz="2000" dirty="0">
                <a:solidFill>
                  <a:schemeClr val="tx2"/>
                </a:solidFill>
                <a:latin typeface="Candara" pitchFamily="34" charset="0"/>
              </a:rPr>
              <a:t> </a:t>
            </a:r>
            <a:r>
              <a:rPr lang="ru-RU" sz="2000" dirty="0" err="1">
                <a:solidFill>
                  <a:schemeClr val="tx2"/>
                </a:solidFill>
                <a:latin typeface="Candara" pitchFamily="34" charset="0"/>
              </a:rPr>
              <a:t>якби</a:t>
            </a:r>
            <a:r>
              <a:rPr lang="ru-RU" sz="2000" dirty="0">
                <a:solidFill>
                  <a:schemeClr val="tx2"/>
                </a:solidFill>
                <a:latin typeface="Candara" pitchFamily="34" charset="0"/>
              </a:rPr>
              <a:t> </a:t>
            </a:r>
            <a:r>
              <a:rPr lang="ru-RU" sz="2000" dirty="0" err="1">
                <a:solidFill>
                  <a:schemeClr val="tx2"/>
                </a:solidFill>
                <a:latin typeface="Candara" pitchFamily="34" charset="0"/>
              </a:rPr>
              <a:t>ціна</a:t>
            </a:r>
            <a:r>
              <a:rPr lang="ru-RU" sz="2000" dirty="0">
                <a:solidFill>
                  <a:schemeClr val="tx2"/>
                </a:solidFill>
                <a:latin typeface="Candara" pitchFamily="34" charset="0"/>
              </a:rPr>
              <a:t> товару </a:t>
            </a:r>
            <a:r>
              <a:rPr lang="ru-RU" sz="2000" dirty="0" err="1">
                <a:solidFill>
                  <a:schemeClr val="tx2"/>
                </a:solidFill>
                <a:latin typeface="Candara" pitchFamily="34" charset="0"/>
              </a:rPr>
              <a:t>була</a:t>
            </a:r>
            <a:r>
              <a:rPr lang="ru-RU" sz="2000" dirty="0">
                <a:solidFill>
                  <a:schemeClr val="tx2"/>
                </a:solidFill>
                <a:latin typeface="Candara" pitchFamily="34" charset="0"/>
              </a:rPr>
              <a:t> </a:t>
            </a:r>
            <a:r>
              <a:rPr lang="ru-RU" sz="2000" dirty="0" err="1">
                <a:solidFill>
                  <a:schemeClr val="tx2"/>
                </a:solidFill>
                <a:latin typeface="Candara" pitchFamily="34" charset="0"/>
              </a:rPr>
              <a:t>вища</a:t>
            </a:r>
            <a:r>
              <a:rPr lang="ru-RU" sz="2000" dirty="0">
                <a:solidFill>
                  <a:schemeClr val="tx2"/>
                </a:solidFill>
                <a:latin typeface="Candara" pitchFamily="34" charset="0"/>
              </a:rPr>
              <a:t>.</a:t>
            </a:r>
          </a:p>
          <a:p>
            <a:pPr>
              <a:lnSpc>
                <a:spcPct val="90000"/>
              </a:lnSpc>
            </a:pPr>
            <a:r>
              <a:rPr lang="ru-RU" sz="2000" dirty="0" smtClean="0">
                <a:solidFill>
                  <a:schemeClr val="tx2"/>
                </a:solidFill>
                <a:latin typeface="Candara" pitchFamily="34" charset="0"/>
              </a:rPr>
              <a:t>Для </a:t>
            </a:r>
            <a:r>
              <a:rPr lang="ru-RU" sz="2000" dirty="0" err="1">
                <a:solidFill>
                  <a:schemeClr val="tx2"/>
                </a:solidFill>
                <a:latin typeface="Candara" pitchFamily="34" charset="0"/>
              </a:rPr>
              <a:t>товарів</a:t>
            </a:r>
            <a:r>
              <a:rPr lang="ru-RU" sz="2000" dirty="0">
                <a:solidFill>
                  <a:schemeClr val="tx2"/>
                </a:solidFill>
                <a:latin typeface="Candara" pitchFamily="34" charset="0"/>
              </a:rPr>
              <a:t> з </a:t>
            </a:r>
            <a:r>
              <a:rPr lang="ru-RU" sz="2000" dirty="0" err="1">
                <a:solidFill>
                  <a:schemeClr val="tx2"/>
                </a:solidFill>
                <a:latin typeface="Candara" pitchFamily="34" charset="0"/>
              </a:rPr>
              <a:t>низькою</a:t>
            </a:r>
            <a:r>
              <a:rPr lang="ru-RU" sz="2000" dirty="0">
                <a:solidFill>
                  <a:schemeClr val="tx2"/>
                </a:solidFill>
                <a:latin typeface="Candara" pitchFamily="34" charset="0"/>
              </a:rPr>
              <a:t> </a:t>
            </a:r>
            <a:r>
              <a:rPr lang="ru-RU" sz="2000" dirty="0" err="1">
                <a:solidFill>
                  <a:schemeClr val="tx2"/>
                </a:solidFill>
                <a:latin typeface="Candara" pitchFamily="34" charset="0"/>
              </a:rPr>
              <a:t>еластичністю</a:t>
            </a:r>
            <a:r>
              <a:rPr lang="ru-RU" sz="2000" dirty="0">
                <a:solidFill>
                  <a:schemeClr val="tx2"/>
                </a:solidFill>
                <a:latin typeface="Candara" pitchFamily="34" charset="0"/>
              </a:rPr>
              <a:t> </a:t>
            </a:r>
            <a:r>
              <a:rPr lang="ru-RU" sz="2000" dirty="0" err="1">
                <a:solidFill>
                  <a:schemeClr val="tx2"/>
                </a:solidFill>
                <a:latin typeface="Candara" pitchFamily="34" charset="0"/>
              </a:rPr>
              <a:t>попиту</a:t>
            </a:r>
            <a:r>
              <a:rPr lang="ru-RU" sz="2000" dirty="0">
                <a:solidFill>
                  <a:schemeClr val="tx2"/>
                </a:solidFill>
                <a:latin typeface="Candara" pitchFamily="34" charset="0"/>
              </a:rPr>
              <a:t> </a:t>
            </a:r>
            <a:r>
              <a:rPr lang="ru-RU" sz="2000" dirty="0" err="1">
                <a:solidFill>
                  <a:schemeClr val="tx2"/>
                </a:solidFill>
                <a:latin typeface="Candara" pitchFamily="34" charset="0"/>
              </a:rPr>
              <a:t>подібна</a:t>
            </a:r>
            <a:r>
              <a:rPr lang="ru-RU" sz="2000" dirty="0">
                <a:solidFill>
                  <a:schemeClr val="tx2"/>
                </a:solidFill>
                <a:latin typeface="Candara" pitchFamily="34" charset="0"/>
              </a:rPr>
              <a:t> </a:t>
            </a:r>
            <a:r>
              <a:rPr lang="ru-RU" sz="2000" dirty="0" err="1">
                <a:solidFill>
                  <a:schemeClr val="tx2"/>
                </a:solidFill>
                <a:latin typeface="Candara" pitchFamily="34" charset="0"/>
              </a:rPr>
              <a:t>цінова</a:t>
            </a:r>
            <a:r>
              <a:rPr lang="ru-RU" sz="2000" dirty="0">
                <a:solidFill>
                  <a:schemeClr val="tx2"/>
                </a:solidFill>
                <a:latin typeface="Candara" pitchFamily="34" charset="0"/>
              </a:rPr>
              <a:t> практика </a:t>
            </a:r>
            <a:r>
              <a:rPr lang="ru-RU" sz="2000" dirty="0" err="1">
                <a:solidFill>
                  <a:schemeClr val="tx2"/>
                </a:solidFill>
                <a:latin typeface="Candara" pitchFamily="34" charset="0"/>
              </a:rPr>
              <a:t>неприйнятна</a:t>
            </a:r>
            <a:r>
              <a:rPr lang="ru-RU" sz="2000" dirty="0">
                <a:solidFill>
                  <a:schemeClr val="tx2"/>
                </a:solidFill>
                <a:latin typeface="Candara" pitchFamily="34" charset="0"/>
              </a:rPr>
              <a:t> — при </a:t>
            </a:r>
            <a:r>
              <a:rPr lang="ru-RU" sz="2000" dirty="0" err="1">
                <a:solidFill>
                  <a:schemeClr val="tx2"/>
                </a:solidFill>
                <a:latin typeface="Candara" pitchFamily="34" charset="0"/>
              </a:rPr>
              <a:t>зниженні</a:t>
            </a:r>
            <a:r>
              <a:rPr lang="ru-RU" sz="2000" dirty="0">
                <a:solidFill>
                  <a:schemeClr val="tx2"/>
                </a:solidFill>
                <a:latin typeface="Candara" pitchFamily="34" charset="0"/>
              </a:rPr>
              <a:t> ціни </a:t>
            </a:r>
            <a:r>
              <a:rPr lang="ru-RU" sz="2000" dirty="0" err="1">
                <a:solidFill>
                  <a:schemeClr val="tx2"/>
                </a:solidFill>
                <a:latin typeface="Candara" pitchFamily="34" charset="0"/>
              </a:rPr>
              <a:t>об'єм</a:t>
            </a:r>
            <a:r>
              <a:rPr lang="ru-RU" sz="2000" dirty="0">
                <a:solidFill>
                  <a:schemeClr val="tx2"/>
                </a:solidFill>
                <a:latin typeface="Candara" pitchFamily="34" charset="0"/>
              </a:rPr>
              <a:t> </a:t>
            </a:r>
            <a:r>
              <a:rPr lang="ru-RU" sz="2000" dirty="0" err="1">
                <a:solidFill>
                  <a:schemeClr val="tx2"/>
                </a:solidFill>
                <a:latin typeface="Candara" pitchFamily="34" charset="0"/>
              </a:rPr>
              <a:t>продажів</a:t>
            </a:r>
            <a:r>
              <a:rPr lang="ru-RU" sz="2000" dirty="0">
                <a:solidFill>
                  <a:schemeClr val="tx2"/>
                </a:solidFill>
                <a:latin typeface="Candara" pitchFamily="34" charset="0"/>
              </a:rPr>
              <a:t> </a:t>
            </a:r>
            <a:r>
              <a:rPr lang="ru-RU" sz="2000" dirty="0" err="1">
                <a:solidFill>
                  <a:schemeClr val="tx2"/>
                </a:solidFill>
                <a:latin typeface="Candara" pitchFamily="34" charset="0"/>
              </a:rPr>
              <a:t>зміниться</a:t>
            </a:r>
            <a:r>
              <a:rPr lang="ru-RU" sz="2000" dirty="0">
                <a:solidFill>
                  <a:schemeClr val="tx2"/>
                </a:solidFill>
                <a:latin typeface="Candara" pitchFamily="34" charset="0"/>
              </a:rPr>
              <a:t> слабо і не </a:t>
            </a:r>
            <a:r>
              <a:rPr lang="ru-RU" sz="2000" dirty="0" err="1">
                <a:solidFill>
                  <a:schemeClr val="tx2"/>
                </a:solidFill>
                <a:latin typeface="Candara" pitchFamily="34" charset="0"/>
              </a:rPr>
              <a:t>компенсує</a:t>
            </a:r>
            <a:r>
              <a:rPr lang="ru-RU" sz="2000" dirty="0">
                <a:solidFill>
                  <a:schemeClr val="tx2"/>
                </a:solidFill>
                <a:latin typeface="Candara" pitchFamily="34" charset="0"/>
              </a:rPr>
              <a:t> </a:t>
            </a:r>
            <a:r>
              <a:rPr lang="ru-RU" sz="2000" dirty="0" err="1">
                <a:solidFill>
                  <a:schemeClr val="tx2"/>
                </a:solidFill>
                <a:latin typeface="Candara" pitchFamily="34" charset="0"/>
              </a:rPr>
              <a:t>упущену</a:t>
            </a:r>
            <a:r>
              <a:rPr lang="ru-RU" sz="2000" dirty="0">
                <a:solidFill>
                  <a:schemeClr val="tx2"/>
                </a:solidFill>
                <a:latin typeface="Candara" pitchFamily="34" charset="0"/>
              </a:rPr>
              <a:t> </a:t>
            </a:r>
            <a:r>
              <a:rPr lang="ru-RU" sz="2000" dirty="0" err="1">
                <a:solidFill>
                  <a:schemeClr val="tx2"/>
                </a:solidFill>
                <a:latin typeface="Candara" pitchFamily="34" charset="0"/>
              </a:rPr>
              <a:t>вигоду</a:t>
            </a:r>
            <a:r>
              <a:rPr lang="ru-RU" sz="2000" dirty="0">
                <a:solidFill>
                  <a:schemeClr val="tx2"/>
                </a:solidFill>
                <a:latin typeface="Candara" pitchFamily="34" charset="0"/>
              </a:rPr>
              <a:t>.</a:t>
            </a:r>
          </a:p>
          <a:p>
            <a:pPr>
              <a:lnSpc>
                <a:spcPct val="90000"/>
              </a:lnSpc>
            </a:pPr>
            <a:r>
              <a:rPr lang="ru-RU" sz="2000" dirty="0" smtClean="0">
                <a:solidFill>
                  <a:schemeClr val="tx2"/>
                </a:solidFill>
                <a:latin typeface="Candara" pitchFamily="34" charset="0"/>
              </a:rPr>
              <a:t>За </a:t>
            </a:r>
            <a:r>
              <a:rPr lang="ru-RU" sz="2000" dirty="0" err="1">
                <a:solidFill>
                  <a:schemeClr val="tx2"/>
                </a:solidFill>
                <a:latin typeface="Candara" pitchFamily="34" charset="0"/>
              </a:rPr>
              <a:t>наявності</a:t>
            </a:r>
            <a:r>
              <a:rPr lang="ru-RU" sz="2000" dirty="0">
                <a:solidFill>
                  <a:schemeClr val="tx2"/>
                </a:solidFill>
                <a:latin typeface="Candara" pitchFamily="34" charset="0"/>
              </a:rPr>
              <a:t> </a:t>
            </a:r>
            <a:r>
              <a:rPr lang="ru-RU" sz="2000" dirty="0" err="1">
                <a:solidFill>
                  <a:schemeClr val="tx2"/>
                </a:solidFill>
                <a:latin typeface="Candara" pitchFamily="34" charset="0"/>
              </a:rPr>
              <a:t>великої</a:t>
            </a:r>
            <a:r>
              <a:rPr lang="ru-RU" sz="2000" dirty="0">
                <a:solidFill>
                  <a:schemeClr val="tx2"/>
                </a:solidFill>
                <a:latin typeface="Candara" pitchFamily="34" charset="0"/>
              </a:rPr>
              <a:t> </a:t>
            </a:r>
            <a:r>
              <a:rPr lang="ru-RU" sz="2000" dirty="0" err="1">
                <a:solidFill>
                  <a:schemeClr val="tx2"/>
                </a:solidFill>
                <a:latin typeface="Candara" pitchFamily="34" charset="0"/>
              </a:rPr>
              <a:t>кількості</a:t>
            </a:r>
            <a:r>
              <a:rPr lang="ru-RU" sz="2000" dirty="0">
                <a:solidFill>
                  <a:schemeClr val="tx2"/>
                </a:solidFill>
                <a:latin typeface="Candara" pitchFamily="34" charset="0"/>
              </a:rPr>
              <a:t> </a:t>
            </a:r>
            <a:r>
              <a:rPr lang="ru-RU" sz="2000" dirty="0" err="1">
                <a:solidFill>
                  <a:schemeClr val="tx2"/>
                </a:solidFill>
                <a:latin typeface="Candara" pitchFamily="34" charset="0"/>
              </a:rPr>
              <a:t>продавців</a:t>
            </a:r>
            <a:r>
              <a:rPr lang="ru-RU" sz="2000" dirty="0">
                <a:solidFill>
                  <a:schemeClr val="tx2"/>
                </a:solidFill>
                <a:latin typeface="Candara" pitchFamily="34" charset="0"/>
              </a:rPr>
              <a:t> попит на будь-який товар буде </a:t>
            </a:r>
            <a:r>
              <a:rPr lang="ru-RU" sz="2000" dirty="0" err="1">
                <a:solidFill>
                  <a:schemeClr val="tx2"/>
                </a:solidFill>
                <a:latin typeface="Candara" pitchFamily="34" charset="0"/>
              </a:rPr>
              <a:t>еластичним</a:t>
            </a:r>
            <a:r>
              <a:rPr lang="ru-RU" sz="2000" dirty="0">
                <a:solidFill>
                  <a:schemeClr val="tx2"/>
                </a:solidFill>
                <a:latin typeface="Candara" pitchFamily="34" charset="0"/>
              </a:rPr>
              <a:t>, </a:t>
            </a:r>
            <a:r>
              <a:rPr lang="ru-RU" sz="2000" dirty="0" err="1">
                <a:solidFill>
                  <a:schemeClr val="tx2"/>
                </a:solidFill>
                <a:latin typeface="Candara" pitchFamily="34" charset="0"/>
              </a:rPr>
              <a:t>бо</a:t>
            </a:r>
            <a:r>
              <a:rPr lang="ru-RU" sz="2000" dirty="0">
                <a:solidFill>
                  <a:schemeClr val="tx2"/>
                </a:solidFill>
                <a:latin typeface="Candara" pitchFamily="34" charset="0"/>
              </a:rPr>
              <a:t> </a:t>
            </a:r>
            <a:r>
              <a:rPr lang="ru-RU" sz="2000" dirty="0" err="1">
                <a:solidFill>
                  <a:schemeClr val="tx2"/>
                </a:solidFill>
                <a:latin typeface="Candara" pitchFamily="34" charset="0"/>
              </a:rPr>
              <a:t>навіть</a:t>
            </a:r>
            <a:r>
              <a:rPr lang="ru-RU" sz="2000" dirty="0">
                <a:solidFill>
                  <a:schemeClr val="tx2"/>
                </a:solidFill>
                <a:latin typeface="Candara" pitchFamily="34" charset="0"/>
              </a:rPr>
              <a:t> </a:t>
            </a:r>
            <a:r>
              <a:rPr lang="ru-RU" sz="2000" dirty="0" err="1">
                <a:solidFill>
                  <a:schemeClr val="tx2"/>
                </a:solidFill>
                <a:latin typeface="Candara" pitchFamily="34" charset="0"/>
              </a:rPr>
              <a:t>незначне</a:t>
            </a:r>
            <a:r>
              <a:rPr lang="ru-RU" sz="2000" dirty="0">
                <a:solidFill>
                  <a:schemeClr val="tx2"/>
                </a:solidFill>
                <a:latin typeface="Candara" pitchFamily="34" charset="0"/>
              </a:rPr>
              <a:t> </a:t>
            </a:r>
            <a:r>
              <a:rPr lang="ru-RU" sz="2000" dirty="0" err="1">
                <a:solidFill>
                  <a:schemeClr val="tx2"/>
                </a:solidFill>
                <a:latin typeface="Candara" pitchFamily="34" charset="0"/>
              </a:rPr>
              <a:t>підвищення</a:t>
            </a:r>
            <a:r>
              <a:rPr lang="ru-RU" sz="2000" dirty="0">
                <a:solidFill>
                  <a:schemeClr val="tx2"/>
                </a:solidFill>
                <a:latin typeface="Candara" pitchFamily="34" charset="0"/>
              </a:rPr>
              <a:t> ціни одним з </a:t>
            </a:r>
            <a:r>
              <a:rPr lang="ru-RU" sz="2000" dirty="0" err="1">
                <a:solidFill>
                  <a:schemeClr val="tx2"/>
                </a:solidFill>
                <a:latin typeface="Candara" pitchFamily="34" charset="0"/>
              </a:rPr>
              <a:t>конкурентів</a:t>
            </a:r>
            <a:r>
              <a:rPr lang="ru-RU" sz="2000" dirty="0">
                <a:solidFill>
                  <a:schemeClr val="tx2"/>
                </a:solidFill>
                <a:latin typeface="Candara" pitchFamily="34" charset="0"/>
              </a:rPr>
              <a:t> </a:t>
            </a:r>
            <a:r>
              <a:rPr lang="ru-RU" sz="2000" dirty="0" err="1">
                <a:solidFill>
                  <a:schemeClr val="tx2"/>
                </a:solidFill>
                <a:latin typeface="Candara" pitchFamily="34" charset="0"/>
              </a:rPr>
              <a:t>примусить</a:t>
            </a:r>
            <a:r>
              <a:rPr lang="ru-RU" sz="2000" dirty="0">
                <a:solidFill>
                  <a:schemeClr val="tx2"/>
                </a:solidFill>
                <a:latin typeface="Candara" pitchFamily="34" charset="0"/>
              </a:rPr>
              <a:t> </a:t>
            </a:r>
            <a:r>
              <a:rPr lang="ru-RU" sz="2000" dirty="0" err="1">
                <a:solidFill>
                  <a:schemeClr val="tx2"/>
                </a:solidFill>
                <a:latin typeface="Candara" pitchFamily="34" charset="0"/>
              </a:rPr>
              <a:t>споживачів</a:t>
            </a:r>
            <a:r>
              <a:rPr lang="ru-RU" sz="2000" dirty="0">
                <a:solidFill>
                  <a:schemeClr val="tx2"/>
                </a:solidFill>
                <a:latin typeface="Candara" pitchFamily="34" charset="0"/>
              </a:rPr>
              <a:t> </a:t>
            </a:r>
            <a:r>
              <a:rPr lang="ru-RU" sz="2000" dirty="0" err="1">
                <a:solidFill>
                  <a:schemeClr val="tx2"/>
                </a:solidFill>
                <a:latin typeface="Candara" pitchFamily="34" charset="0"/>
              </a:rPr>
              <a:t>звертатись</a:t>
            </a:r>
            <a:r>
              <a:rPr lang="ru-RU" sz="2000" dirty="0">
                <a:solidFill>
                  <a:schemeClr val="tx2"/>
                </a:solidFill>
                <a:latin typeface="Candara" pitchFamily="34" charset="0"/>
              </a:rPr>
              <a:t> за </a:t>
            </a:r>
            <a:r>
              <a:rPr lang="ru-RU" sz="2000" dirty="0" err="1">
                <a:solidFill>
                  <a:schemeClr val="tx2"/>
                </a:solidFill>
                <a:latin typeface="Candara" pitchFamily="34" charset="0"/>
              </a:rPr>
              <a:t>покупкою</a:t>
            </a:r>
            <a:r>
              <a:rPr lang="ru-RU" sz="2000" dirty="0">
                <a:solidFill>
                  <a:schemeClr val="tx2"/>
                </a:solidFill>
                <a:latin typeface="Candara" pitchFamily="34" charset="0"/>
              </a:rPr>
              <a:t> до </a:t>
            </a:r>
            <a:r>
              <a:rPr lang="ru-RU" sz="2000" dirty="0" err="1">
                <a:solidFill>
                  <a:schemeClr val="tx2"/>
                </a:solidFill>
                <a:latin typeface="Candara" pitchFamily="34" charset="0"/>
              </a:rPr>
              <a:t>інших</a:t>
            </a:r>
            <a:r>
              <a:rPr lang="ru-RU" sz="2000" dirty="0">
                <a:solidFill>
                  <a:schemeClr val="tx2"/>
                </a:solidFill>
                <a:latin typeface="Candara" pitchFamily="34" charset="0"/>
              </a:rPr>
              <a:t> </a:t>
            </a:r>
            <a:r>
              <a:rPr lang="ru-RU" sz="2000" dirty="0" err="1">
                <a:solidFill>
                  <a:schemeClr val="tx2"/>
                </a:solidFill>
                <a:latin typeface="Candara" pitchFamily="34" charset="0"/>
              </a:rPr>
              <a:t>продавців</a:t>
            </a:r>
            <a:r>
              <a:rPr lang="ru-RU" sz="2000" dirty="0">
                <a:solidFill>
                  <a:schemeClr val="tx2"/>
                </a:solidFill>
                <a:latin typeface="Candara" pitchFamily="34" charset="0"/>
              </a:rPr>
              <a:t>, </a:t>
            </a:r>
            <a:r>
              <a:rPr lang="ru-RU" sz="2000" dirty="0" err="1">
                <a:solidFill>
                  <a:schemeClr val="tx2"/>
                </a:solidFill>
                <a:latin typeface="Candara" pitchFamily="34" charset="0"/>
              </a:rPr>
              <a:t>що</a:t>
            </a:r>
            <a:r>
              <a:rPr lang="ru-RU" sz="2000" dirty="0">
                <a:solidFill>
                  <a:schemeClr val="tx2"/>
                </a:solidFill>
                <a:latin typeface="Candara" pitchFamily="34" charset="0"/>
              </a:rPr>
              <a:t> </a:t>
            </a:r>
            <a:r>
              <a:rPr lang="ru-RU" sz="2000" dirty="0" err="1">
                <a:solidFill>
                  <a:schemeClr val="tx2"/>
                </a:solidFill>
                <a:latin typeface="Candara" pitchFamily="34" charset="0"/>
              </a:rPr>
              <a:t>пропонують</a:t>
            </a:r>
            <a:r>
              <a:rPr lang="ru-RU" sz="2000" dirty="0">
                <a:solidFill>
                  <a:schemeClr val="tx2"/>
                </a:solidFill>
                <a:latin typeface="Candara" pitchFamily="34" charset="0"/>
              </a:rPr>
              <a:t> </a:t>
            </a:r>
            <a:r>
              <a:rPr lang="ru-RU" sz="2000" dirty="0" err="1">
                <a:solidFill>
                  <a:schemeClr val="tx2"/>
                </a:solidFill>
                <a:latin typeface="Candara" pitchFamily="34" charset="0"/>
              </a:rPr>
              <a:t>цей</a:t>
            </a:r>
            <a:r>
              <a:rPr lang="ru-RU" sz="2000" dirty="0">
                <a:solidFill>
                  <a:schemeClr val="tx2"/>
                </a:solidFill>
                <a:latin typeface="Candara" pitchFamily="34" charset="0"/>
              </a:rPr>
              <a:t> же товар </a:t>
            </a:r>
            <a:r>
              <a:rPr lang="ru-RU" sz="2000" dirty="0" err="1">
                <a:solidFill>
                  <a:schemeClr val="tx2"/>
                </a:solidFill>
                <a:latin typeface="Candara" pitchFamily="34" charset="0"/>
              </a:rPr>
              <a:t>дешевше</a:t>
            </a:r>
            <a:r>
              <a:rPr lang="ru-RU" sz="2000" dirty="0">
                <a:solidFill>
                  <a:schemeClr val="tx2"/>
                </a:solidFill>
                <a:latin typeface="Candara" pitchFamily="34" charset="0"/>
              </a:rPr>
              <a:t>.</a:t>
            </a:r>
            <a:endParaRPr lang="uk-UA" sz="2000" dirty="0">
              <a:solidFill>
                <a:schemeClr val="tx2"/>
              </a:solidFill>
              <a:latin typeface="Candara" pitchFamily="34" charset="0"/>
            </a:endParaRPr>
          </a:p>
        </p:txBody>
      </p:sp>
    </p:spTree>
    <p:extLst>
      <p:ext uri="{BB962C8B-B14F-4D97-AF65-F5344CB8AC3E}">
        <p14:creationId xmlns:p14="http://schemas.microsoft.com/office/powerpoint/2010/main" xmlns="" val="312866811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557908" y="116632"/>
            <a:ext cx="7560839" cy="620688"/>
          </a:xfrm>
          <a:prstGeom prst="rect">
            <a:avLst/>
          </a:prstGeom>
        </p:spPr>
        <p:txBody>
          <a:bodyPr>
            <a:normAutofit/>
          </a:bodyPr>
          <a:lst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Крива попиту</a:t>
            </a:r>
            <a:endParaRPr lang="uk-UA" dirty="0"/>
          </a:p>
        </p:txBody>
      </p:sp>
      <p:sp>
        <p:nvSpPr>
          <p:cNvPr id="3" name="TextBox 2"/>
          <p:cNvSpPr txBox="1"/>
          <p:nvPr/>
        </p:nvSpPr>
        <p:spPr>
          <a:xfrm>
            <a:off x="261764" y="908720"/>
            <a:ext cx="11593288" cy="2308324"/>
          </a:xfrm>
          <a:prstGeom prst="rect">
            <a:avLst/>
          </a:prstGeom>
          <a:noFill/>
        </p:spPr>
        <p:txBody>
          <a:bodyPr wrap="square" rtlCol="0">
            <a:spAutoFit/>
          </a:bodyPr>
          <a:lstStyle/>
          <a:p>
            <a:pPr>
              <a:lnSpc>
                <a:spcPct val="90000"/>
              </a:lnSpc>
            </a:pPr>
            <a:r>
              <a:rPr lang="uk-UA" sz="2000" b="1" dirty="0">
                <a:solidFill>
                  <a:schemeClr val="tx2"/>
                </a:solidFill>
                <a:latin typeface="Candara" pitchFamily="34" charset="0"/>
              </a:rPr>
              <a:t>Графік попиту (Крива попиту)</a:t>
            </a:r>
            <a:r>
              <a:rPr lang="uk-UA" sz="2000" dirty="0">
                <a:solidFill>
                  <a:schemeClr val="tx2"/>
                </a:solidFill>
                <a:latin typeface="Candara" pitchFamily="34" charset="0"/>
              </a:rPr>
              <a:t> — відношення між ринковою ціною товару і грошовим виразом попиту на неї.</a:t>
            </a:r>
          </a:p>
          <a:p>
            <a:pPr>
              <a:lnSpc>
                <a:spcPct val="90000"/>
              </a:lnSpc>
            </a:pPr>
            <a:endParaRPr lang="uk-UA" sz="2000" dirty="0">
              <a:solidFill>
                <a:schemeClr val="tx2"/>
              </a:solidFill>
              <a:latin typeface="Candara" pitchFamily="34" charset="0"/>
            </a:endParaRPr>
          </a:p>
          <a:p>
            <a:pPr>
              <a:lnSpc>
                <a:spcPct val="90000"/>
              </a:lnSpc>
            </a:pPr>
            <a:r>
              <a:rPr lang="uk-UA" sz="2000" dirty="0">
                <a:solidFill>
                  <a:schemeClr val="tx2"/>
                </a:solidFill>
                <a:latin typeface="Candara" pitchFamily="34" charset="0"/>
              </a:rPr>
              <a:t>Крива попиту показує вірогідну кількість товару, який вдається продати за певний час та за певною ціною. Що еластичніший попит, то вища ціна може бути встановлена на товар. </a:t>
            </a:r>
            <a:r>
              <a:rPr lang="uk-UA" sz="2000" b="1" i="1" dirty="0">
                <a:solidFill>
                  <a:schemeClr val="tx2"/>
                </a:solidFill>
                <a:latin typeface="Candara" pitchFamily="34" charset="0"/>
              </a:rPr>
              <a:t>Еластичність попиту</a:t>
            </a:r>
            <a:r>
              <a:rPr lang="uk-UA" sz="2000" i="1" dirty="0">
                <a:solidFill>
                  <a:schemeClr val="tx2"/>
                </a:solidFill>
                <a:latin typeface="Candara" pitchFamily="34" charset="0"/>
              </a:rPr>
              <a:t> </a:t>
            </a:r>
            <a:r>
              <a:rPr lang="uk-UA" sz="2000" dirty="0">
                <a:solidFill>
                  <a:schemeClr val="tx2"/>
                </a:solidFill>
                <a:latin typeface="Candara" pitchFamily="34" charset="0"/>
              </a:rPr>
              <a:t>— це реакція ринку на відсутність товару, можливість його заміни, ціну конкурентів, пониження цін, небажання покупців міняти свої споживчі звички і шукати дешевші товари, підвищення якості товарів, природне зростання інфляції і на інші чинники.</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181478" y="3212976"/>
            <a:ext cx="3825869" cy="3400772"/>
          </a:xfrm>
          <a:prstGeom prst="rect">
            <a:avLst/>
          </a:prstGeom>
        </p:spPr>
      </p:pic>
      <p:cxnSp>
        <p:nvCxnSpPr>
          <p:cNvPr id="11" name="Прямая со стрелкой 10"/>
          <p:cNvCxnSpPr/>
          <p:nvPr/>
        </p:nvCxnSpPr>
        <p:spPr>
          <a:xfrm>
            <a:off x="837828" y="2924944"/>
            <a:ext cx="0" cy="3312368"/>
          </a:xfrm>
          <a:prstGeom prst="straightConnector1">
            <a:avLst/>
          </a:prstGeom>
          <a:ln w="28575">
            <a:miter lim="8000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93753103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557908" y="216024"/>
            <a:ext cx="7560839" cy="620688"/>
          </a:xfrm>
          <a:prstGeom prst="rect">
            <a:avLst/>
          </a:prstGeom>
        </p:spPr>
        <p:txBody>
          <a:bodyPr>
            <a:normAutofit/>
          </a:bodyPr>
          <a:lst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Пропозиція</a:t>
            </a:r>
            <a:endParaRPr lang="uk-UA" dirty="0"/>
          </a:p>
        </p:txBody>
      </p:sp>
      <p:sp>
        <p:nvSpPr>
          <p:cNvPr id="3" name="Прямоугольник 2"/>
          <p:cNvSpPr/>
          <p:nvPr/>
        </p:nvSpPr>
        <p:spPr>
          <a:xfrm>
            <a:off x="261764" y="1028343"/>
            <a:ext cx="11593288" cy="4524315"/>
          </a:xfrm>
          <a:prstGeom prst="rect">
            <a:avLst/>
          </a:prstGeom>
        </p:spPr>
        <p:txBody>
          <a:bodyPr wrap="square">
            <a:spAutoFit/>
          </a:bodyPr>
          <a:lstStyle/>
          <a:p>
            <a:r>
              <a:rPr lang="uk-UA" sz="2400" b="1" dirty="0">
                <a:solidFill>
                  <a:schemeClr val="tx2"/>
                </a:solidFill>
              </a:rPr>
              <a:t>Пропозиція</a:t>
            </a:r>
            <a:r>
              <a:rPr lang="uk-UA" sz="2400" dirty="0">
                <a:solidFill>
                  <a:schemeClr val="tx2"/>
                </a:solidFill>
              </a:rPr>
              <a:t> характеризує можливість і бажання продавця (виробника) пропонувати свої товари для реалізації на ринку за певними цінами. Таке визначення змальовує пропозицію і відображає її суть з якісного боку. У кількісному плані пропозиція характеризується своєю величиною та об'ємом. Об'єм, величина пропозиції — це кількість продукту (товару, послуг), яку продавець (виробник) бажає, може і здатний згідно з наявністю або продуктивними можливостями запропонувати для продажу на ринку протягом деякого періоду часу за певної ціни.</a:t>
            </a:r>
          </a:p>
          <a:p>
            <a:endParaRPr lang="uk-UA" sz="2400" dirty="0">
              <a:solidFill>
                <a:schemeClr val="tx2"/>
              </a:solidFill>
            </a:endParaRPr>
          </a:p>
          <a:p>
            <a:r>
              <a:rPr lang="uk-UA" sz="2400" dirty="0">
                <a:solidFill>
                  <a:schemeClr val="tx2"/>
                </a:solidFill>
              </a:rPr>
              <a:t>Як і об'єм попиту, величина пропозиції залежить не тільки від ціни, але і від ряду нецінових чинників, включаючи виробничі можливості (див. Крива виробничих можливостей), стан технології, ресурсне забезпечення, рівень цін на інші товари, інфляційні очікування.</a:t>
            </a:r>
          </a:p>
        </p:txBody>
      </p:sp>
    </p:spTree>
    <p:extLst>
      <p:ext uri="{BB962C8B-B14F-4D97-AF65-F5344CB8AC3E}">
        <p14:creationId xmlns:p14="http://schemas.microsoft.com/office/powerpoint/2010/main" xmlns="" val="368886230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1557908" y="216024"/>
            <a:ext cx="7560839" cy="620688"/>
          </a:xfrm>
          <a:prstGeom prst="rect">
            <a:avLst/>
          </a:prstGeom>
        </p:spPr>
        <p:txBody>
          <a:bodyPr>
            <a:normAutofit/>
          </a:bodyPr>
          <a:lst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Закон пропозиції</a:t>
            </a:r>
            <a:endParaRPr lang="uk-UA" dirty="0"/>
          </a:p>
        </p:txBody>
      </p:sp>
      <p:sp>
        <p:nvSpPr>
          <p:cNvPr id="4" name="Прямоугольник 3"/>
          <p:cNvSpPr/>
          <p:nvPr/>
        </p:nvSpPr>
        <p:spPr>
          <a:xfrm>
            <a:off x="189756" y="1905506"/>
            <a:ext cx="11809312" cy="3046988"/>
          </a:xfrm>
          <a:prstGeom prst="rect">
            <a:avLst/>
          </a:prstGeom>
        </p:spPr>
        <p:txBody>
          <a:bodyPr wrap="square">
            <a:spAutoFit/>
          </a:bodyPr>
          <a:lstStyle/>
          <a:p>
            <a:r>
              <a:rPr lang="uk-UA" sz="2400" b="1" dirty="0">
                <a:solidFill>
                  <a:schemeClr val="tx2"/>
                </a:solidFill>
              </a:rPr>
              <a:t>Закон пропозиції </a:t>
            </a:r>
            <a:r>
              <a:rPr lang="uk-UA" sz="2400" dirty="0">
                <a:solidFill>
                  <a:schemeClr val="tx2"/>
                </a:solidFill>
              </a:rPr>
              <a:t>— при інших незмінних чинниках величина (об'єм) пропозиції збільшується у міру збільшення ціни на товар.</a:t>
            </a:r>
          </a:p>
          <a:p>
            <a:endParaRPr lang="uk-UA" sz="2400" dirty="0">
              <a:solidFill>
                <a:schemeClr val="tx2"/>
              </a:solidFill>
            </a:endParaRPr>
          </a:p>
          <a:p>
            <a:r>
              <a:rPr lang="uk-UA" sz="2400" dirty="0">
                <a:solidFill>
                  <a:schemeClr val="tx2"/>
                </a:solidFill>
              </a:rPr>
              <a:t>Зростання величини пропозиції товару при збільшенні його ціни обумовлене в загальному випадку тією обставиною, що при незмінних витратах на одиницю товару із збільшенням ціни росте прибуток і виробникові (продавцеві) стає вигідним продати більше товару. Реальна картина на ринку складніша за цю просту схему, але виражена у ній тенденція має місце.</a:t>
            </a:r>
          </a:p>
        </p:txBody>
      </p:sp>
    </p:spTree>
    <p:extLst>
      <p:ext uri="{BB962C8B-B14F-4D97-AF65-F5344CB8AC3E}">
        <p14:creationId xmlns:p14="http://schemas.microsoft.com/office/powerpoint/2010/main" xmlns="" val="87938358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S102801065">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Другая 15">
      <a:majorFont>
        <a:latin typeface="Candara"/>
        <a:ea typeface=""/>
        <a:cs typeface=""/>
      </a:majorFont>
      <a:minorFont>
        <a:latin typeface="Candara"/>
        <a:ea typeface=""/>
        <a:cs typeface=""/>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miter lim="800000"/>
        </a:ln>
        <a:ln w="28575" cap="flat" cmpd="sng" algn="ctr">
          <a:solidFill>
            <a:schemeClr val="phClr"/>
          </a:solidFill>
          <a:miter lim="800000"/>
        </a:ln>
        <a:ln w="41275" cap="flat" cmpd="sng" algn="ctr">
          <a:solidFill>
            <a:schemeClr val="phClr"/>
          </a:solidFill>
          <a:miter lim="800000"/>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100000"/>
                <a:lumMod val="100000"/>
              </a:schemeClr>
            </a:gs>
            <a:gs pos="100000">
              <a:schemeClr val="phClr">
                <a:tint val="80000"/>
              </a:schemeClr>
            </a:gs>
          </a:gsLst>
          <a:lin ang="5400000" scaled="0"/>
        </a:gradFill>
        <a:blipFill>
          <a:blip xmlns:r="http://schemas.openxmlformats.org/officeDocument/2006/relationships" r:embed="rId1">
            <a:duotone>
              <a:schemeClr val="phClr">
                <a:shade val="50000"/>
              </a:schemeClr>
              <a:schemeClr val="phClr">
                <a:tint val="80000"/>
              </a:schemeClr>
            </a:duotone>
          </a:blip>
          <a:stretch/>
        </a:blipFill>
      </a:bgFillStyleLst>
    </a:fmtScheme>
  </a:themeElements>
  <a:objectDefaults>
    <a:lnDef>
      <a:spPr>
        <a:ln w="28575">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theme>
</file>

<file path=ppt/theme/theme2.xml><?xml version="1.0" encoding="utf-8"?>
<a:theme xmlns:a="http://schemas.openxmlformats.org/drawingml/2006/main" name="Office Theme">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Earthtones_16x9">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miter lim="800000"/>
        </a:ln>
        <a:ln w="28575" cap="flat" cmpd="sng" algn="ctr">
          <a:solidFill>
            <a:schemeClr val="phClr"/>
          </a:solidFill>
          <a:miter lim="800000"/>
        </a:ln>
        <a:ln w="41275" cap="flat" cmpd="sng" algn="ctr">
          <a:solidFill>
            <a:schemeClr val="phClr"/>
          </a:solidFill>
          <a:miter lim="800000"/>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Earthtones_16x9">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miter lim="800000"/>
        </a:ln>
        <a:ln w="28575" cap="flat" cmpd="sng" algn="ctr">
          <a:solidFill>
            <a:schemeClr val="phClr"/>
          </a:solidFill>
          <a:miter lim="800000"/>
        </a:ln>
        <a:ln w="41275" cap="flat" cmpd="sng" algn="ctr">
          <a:solidFill>
            <a:schemeClr val="phClr"/>
          </a:solidFill>
          <a:miter lim="800000"/>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3D8BBA81-7B49-4987-A5B2-DF5B7D8F123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TS102801065</Template>
  <TotalTime>0</TotalTime>
  <Words>3258</Words>
  <Application>Microsoft Office PowerPoint</Application>
  <PresentationFormat>Произвольный</PresentationFormat>
  <Paragraphs>104</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TS102801065</vt:lpstr>
      <vt:lpstr>Попит та пропозиція</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2012-12-21T14:17:24Z</dcterms:created>
  <dcterms:modified xsi:type="dcterms:W3CDTF">2012-12-24T16:58:54Z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TC028010659991</vt:lpwstr>
  </property>
</Properties>
</file>