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35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E195-7063-4357-85E0-E4DD0299E0DE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8F4A-8E09-4BAB-BA79-354C8B14B5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325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E195-7063-4357-85E0-E4DD0299E0DE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8F4A-8E09-4BAB-BA79-354C8B14B5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39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E195-7063-4357-85E0-E4DD0299E0DE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8F4A-8E09-4BAB-BA79-354C8B14B5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033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E195-7063-4357-85E0-E4DD0299E0DE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8F4A-8E09-4BAB-BA79-354C8B14B5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347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E195-7063-4357-85E0-E4DD0299E0DE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8F4A-8E09-4BAB-BA79-354C8B14B5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330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E195-7063-4357-85E0-E4DD0299E0DE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8F4A-8E09-4BAB-BA79-354C8B14B5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20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E195-7063-4357-85E0-E4DD0299E0DE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8F4A-8E09-4BAB-BA79-354C8B14B5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0622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E195-7063-4357-85E0-E4DD0299E0DE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8F4A-8E09-4BAB-BA79-354C8B14B5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282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E195-7063-4357-85E0-E4DD0299E0DE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8F4A-8E09-4BAB-BA79-354C8B14B5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719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E195-7063-4357-85E0-E4DD0299E0DE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8F4A-8E09-4BAB-BA79-354C8B14B5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633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E195-7063-4357-85E0-E4DD0299E0DE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8F4A-8E09-4BAB-BA79-354C8B14B5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522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2E195-7063-4357-85E0-E4DD0299E0DE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28F4A-8E09-4BAB-BA79-354C8B14B5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8962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130425"/>
            <a:ext cx="8424936" cy="2522711"/>
          </a:xfrm>
        </p:spPr>
        <p:txBody>
          <a:bodyPr>
            <a:noAutofit/>
          </a:bodyPr>
          <a:lstStyle/>
          <a:p>
            <a:r>
              <a:rPr lang="uk-UA" b="1" dirty="0">
                <a:solidFill>
                  <a:srgbClr val="FFFF00"/>
                </a:solidFill>
                <a:latin typeface="Comic Sans MS" panose="030F0702030302020204" pitchFamily="66" charset="0"/>
              </a:rPr>
              <a:t>Зміна виду зоряного неба</a:t>
            </a:r>
            <a:r>
              <a:rPr lang="uk-UA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.</a:t>
            </a:r>
            <a:br>
              <a:rPr lang="uk-UA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</a:br>
            <a:r>
              <a:rPr lang="uk-UA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uk-UA" b="1" dirty="0">
                <a:solidFill>
                  <a:srgbClr val="FFFF00"/>
                </a:solidFill>
                <a:latin typeface="Comic Sans MS" panose="030F0702030302020204" pitchFamily="66" charset="0"/>
              </a:rPr>
              <a:t>Затемнення Сонця і Місяця. </a:t>
            </a:r>
            <a:endParaRPr lang="ru-RU" b="1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5460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548680"/>
            <a:ext cx="8496944" cy="5904656"/>
          </a:xfrm>
        </p:spPr>
        <p:txBody>
          <a:bodyPr>
            <a:normAutofit/>
          </a:bodyPr>
          <a:lstStyle/>
          <a:p>
            <a:pPr indent="228600" algn="ctr"/>
            <a:r>
              <a:rPr lang="uk-UA" sz="3600" b="1" i="1" spc="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Місячне затемнення</a:t>
            </a:r>
            <a:r>
              <a:rPr lang="uk-UA" sz="3600" spc="5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uk-UA" sz="3600" spc="50" dirty="0" smtClean="0">
                <a:solidFill>
                  <a:srgbClr val="FFC000"/>
                </a:solidFill>
                <a:effectLst/>
                <a:latin typeface="Times New Roman"/>
                <a:ea typeface="Times New Roman"/>
              </a:rPr>
              <a:t>відбувається </a:t>
            </a:r>
            <a:r>
              <a:rPr lang="ru-RU" sz="3600" spc="50" dirty="0" smtClean="0">
                <a:solidFill>
                  <a:srgbClr val="FFC000"/>
                </a:solidFill>
                <a:effectLst/>
                <a:latin typeface="Times New Roman"/>
                <a:ea typeface="Times New Roman"/>
              </a:rPr>
              <a:t>т</a:t>
            </a:r>
            <a:r>
              <a:rPr lang="uk-UA" sz="3600" spc="50" dirty="0" smtClean="0">
                <a:solidFill>
                  <a:srgbClr val="FFC000"/>
                </a:solidFill>
                <a:effectLst/>
                <a:latin typeface="Times New Roman"/>
                <a:ea typeface="Times New Roman"/>
              </a:rPr>
              <a:t>оді, коли Місяць потрапляє в тінь Землі </a:t>
            </a:r>
            <a:endParaRPr lang="ru-RU" sz="5400" spc="50" dirty="0" smtClean="0">
              <a:solidFill>
                <a:srgbClr val="FFC000"/>
              </a:solidFill>
              <a:effectLst/>
              <a:latin typeface="Times New Roman"/>
              <a:ea typeface="Times New Roman"/>
            </a:endParaRPr>
          </a:p>
          <a:p>
            <a:pPr indent="228600" algn="ctr"/>
            <a:r>
              <a:rPr lang="uk-UA" sz="3600" spc="50" dirty="0" smtClean="0">
                <a:solidFill>
                  <a:srgbClr val="FFC000"/>
                </a:solidFill>
                <a:effectLst/>
                <a:latin typeface="Times New Roman"/>
                <a:ea typeface="Times New Roman"/>
              </a:rPr>
              <a:t>Фаза повного затемнення триває до 1 год 40 хв, а все місячне за­темнення — більше 3 годин.</a:t>
            </a:r>
            <a:endParaRPr lang="ru-RU" sz="5400" spc="50" dirty="0" smtClean="0">
              <a:solidFill>
                <a:srgbClr val="FFC000"/>
              </a:solidFill>
              <a:effectLst/>
              <a:latin typeface="Times New Roman"/>
              <a:ea typeface="Times New Roman"/>
            </a:endParaRPr>
          </a:p>
          <a:p>
            <a:pPr indent="228600" algn="ctr"/>
            <a:r>
              <a:rPr lang="uk-UA" sz="3600" spc="50" dirty="0" smtClean="0">
                <a:solidFill>
                  <a:srgbClr val="FFC000"/>
                </a:solidFill>
                <a:effectLst/>
                <a:latin typeface="Times New Roman"/>
                <a:ea typeface="Times New Roman"/>
              </a:rPr>
              <a:t>Місячні затемнення можуть відбуватися тільки у фазі повного мі­сяця, бувають 2—3 рази на рік, а можуть і зовсім не бути.</a:t>
            </a:r>
            <a:endParaRPr lang="ru-RU" sz="5400" spc="50" dirty="0" smtClean="0">
              <a:solidFill>
                <a:srgbClr val="FFC000"/>
              </a:solidFill>
              <a:effectLst/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027688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Documents and Settings\Admin\Рабочий стол\fdsfsd\im3-3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560" y="476672"/>
            <a:ext cx="8064896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Documents and Settings\Admin\Рабочий стол\fdsfsd\94962m.gif"/>
          <p:cNvPicPr/>
          <p:nvPr/>
        </p:nvPicPr>
        <p:blipFill>
          <a:blip r:embed="rId3"/>
          <a:srcRect l="3279" t="11111" r="4450" b="13027"/>
          <a:stretch>
            <a:fillRect/>
          </a:stretch>
        </p:blipFill>
        <p:spPr bwMode="auto">
          <a:xfrm>
            <a:off x="1691680" y="3861048"/>
            <a:ext cx="5544616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71744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836712"/>
            <a:ext cx="8211414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5756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C:\Documents and Settings\Admin\Рабочий стол\fdsfsd\zodiakр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378" y="261165"/>
            <a:ext cx="8424936" cy="6453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63275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Documents and Settings\Admin\Рабочий стол\fdsfsd\zodiak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512" y="260648"/>
            <a:ext cx="8712968" cy="65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43293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hangingPunct="0"/>
            <a:r>
              <a:rPr lang="uk-UA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Площина Земної орбіти - екліптика. </a:t>
            </a:r>
            <a:r>
              <a:rPr lang="uk-UA" sz="28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Шлях </a:t>
            </a:r>
            <a:r>
              <a:rPr lang="uk-UA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по ній Сонце проходить за 365,2422 діб – тропічний рік.</a:t>
            </a:r>
            <a:endParaRPr lang="ru-RU" sz="2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89654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22 </a:t>
            </a:r>
            <a:r>
              <a:rPr lang="ru-RU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червня</a:t>
            </a:r>
            <a:r>
              <a:rPr lang="ru-RU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– день </a:t>
            </a:r>
            <a:r>
              <a:rPr lang="ru-RU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літнього</a:t>
            </a:r>
            <a:r>
              <a:rPr lang="ru-RU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ru-RU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сонцестояння</a:t>
            </a:r>
            <a:endParaRPr lang="ru-RU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ru-RU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Найдовший</a:t>
            </a:r>
            <a:r>
              <a:rPr lang="ru-RU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день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22 </a:t>
            </a:r>
            <a:r>
              <a:rPr lang="ru-RU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грудня</a:t>
            </a:r>
            <a:r>
              <a:rPr lang="ru-RU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– день </a:t>
            </a:r>
            <a:r>
              <a:rPr lang="ru-RU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зимового</a:t>
            </a:r>
            <a:r>
              <a:rPr lang="ru-RU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ru-RU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сонцестояння</a:t>
            </a:r>
            <a:r>
              <a:rPr lang="ru-RU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ru-RU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найкоротший</a:t>
            </a:r>
            <a:r>
              <a:rPr lang="ru-RU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день </a:t>
            </a:r>
          </a:p>
          <a:p>
            <a:pPr marL="0" indent="0" algn="ctr">
              <a:buNone/>
            </a:pPr>
            <a:endParaRPr lang="ru-RU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21 </a:t>
            </a:r>
            <a:r>
              <a:rPr lang="ru-RU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березня</a:t>
            </a:r>
            <a:r>
              <a:rPr lang="ru-RU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– </a:t>
            </a:r>
            <a:r>
              <a:rPr lang="ru-RU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весняне</a:t>
            </a:r>
            <a:r>
              <a:rPr lang="ru-RU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ru-RU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рівнодення</a:t>
            </a:r>
            <a:r>
              <a:rPr lang="ru-RU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– початок </a:t>
            </a:r>
            <a:r>
              <a:rPr lang="ru-RU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астрономічні</a:t>
            </a:r>
            <a:r>
              <a:rPr lang="ru-RU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ru-RU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весни</a:t>
            </a:r>
            <a:r>
              <a:rPr lang="ru-RU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23 </a:t>
            </a:r>
            <a:r>
              <a:rPr lang="ru-RU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вересня</a:t>
            </a:r>
            <a:r>
              <a:rPr lang="ru-RU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– </a:t>
            </a:r>
            <a:r>
              <a:rPr lang="ru-RU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осіннє</a:t>
            </a:r>
            <a:r>
              <a:rPr lang="ru-RU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ru-RU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рівно</a:t>
            </a:r>
            <a:r>
              <a:rPr lang="ru-RU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ru-RU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ведення</a:t>
            </a:r>
            <a:r>
              <a:rPr lang="ru-RU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– початок </a:t>
            </a:r>
            <a:r>
              <a:rPr lang="ru-RU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астрономічної</a:t>
            </a:r>
            <a:r>
              <a:rPr lang="ru-RU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ru-RU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осені</a:t>
            </a:r>
            <a:r>
              <a:rPr lang="ru-RU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None/>
            </a:pPr>
            <a:endParaRPr lang="ru-RU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9561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04664"/>
            <a:ext cx="8712968" cy="6192688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ts val="2450"/>
              </a:lnSpc>
              <a:spcAft>
                <a:spcPts val="0"/>
              </a:spcAft>
              <a:buNone/>
            </a:pPr>
            <a:r>
              <a:rPr lang="uk-UA" sz="4600" b="1" spc="50" dirty="0" smtClean="0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/>
              </a:rPr>
              <a:t>Видимий рух Місяця</a:t>
            </a:r>
            <a:endParaRPr lang="ru-RU" sz="6300" b="1" spc="50" dirty="0" smtClean="0">
              <a:solidFill>
                <a:srgbClr val="FF0000"/>
              </a:solidFill>
              <a:effectLst/>
              <a:latin typeface="Comic Sans MS" panose="030F0702030302020204" pitchFamily="66" charset="0"/>
              <a:ea typeface="Times New Roman"/>
            </a:endParaRPr>
          </a:p>
          <a:p>
            <a:pPr indent="228600">
              <a:lnSpc>
                <a:spcPts val="2450"/>
              </a:lnSpc>
            </a:pPr>
            <a:r>
              <a:rPr lang="uk-UA" sz="3600" b="0" spc="5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Період обертання Місяця навколо Землі відносно зір назива­ється</a:t>
            </a:r>
            <a:r>
              <a:rPr lang="uk-UA" sz="3600" b="1" spc="5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uk-UA" sz="3600" b="0" i="1" spc="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зоряним</a:t>
            </a:r>
            <a:r>
              <a:rPr lang="uk-UA" sz="3600" b="0" spc="5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або </a:t>
            </a:r>
            <a:r>
              <a:rPr lang="uk-UA" sz="3600" b="0" i="1" spc="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сидеричним місяцем</a:t>
            </a:r>
            <a:r>
              <a:rPr lang="uk-UA" sz="3600" b="0" spc="5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(від лат. </a:t>
            </a:r>
            <a:r>
              <a:rPr lang="fr-FR" sz="3600" b="0" i="1" spc="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sidus</a:t>
            </a:r>
            <a:r>
              <a:rPr lang="fr-FR" sz="3600" b="0" spc="5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uk-UA" sz="3600" b="0" spc="5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— </a:t>
            </a:r>
            <a:r>
              <a:rPr lang="uk-UA" sz="3600" b="0" i="1" spc="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зоря).</a:t>
            </a:r>
            <a:r>
              <a:rPr lang="uk-UA" sz="3600" b="0" spc="5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Він становить 27,3 доби.</a:t>
            </a:r>
            <a:endParaRPr lang="ru-RU" sz="5100" b="1" spc="50" dirty="0" smtClean="0">
              <a:solidFill>
                <a:srgbClr val="FFC000"/>
              </a:solidFill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indent="228600"/>
            <a:r>
              <a:rPr lang="uk-UA" sz="3600" b="1" i="1" spc="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Фази Місяця</a:t>
            </a:r>
            <a:r>
              <a:rPr lang="uk-UA" sz="3600" spc="5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— зміна зовнішнього вигляду Місяця для спостеріга­ча на Землі. Відбувається це тому, що Місяць займає різні положення відносно Землі і Сонця, яке його освітлює. Вирізняють чотири най­головніші фази: новий Місяць, перша чверть, повний Місяць (повня), третя чверть.</a:t>
            </a:r>
            <a:endParaRPr lang="ru-RU" sz="5100" spc="50" dirty="0" smtClean="0">
              <a:solidFill>
                <a:srgbClr val="FFC000"/>
              </a:solidFill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indent="228600"/>
            <a:r>
              <a:rPr lang="uk-UA" sz="3600" i="1" spc="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Синодичний місяць</a:t>
            </a:r>
            <a:r>
              <a:rPr lang="uk-UA" sz="3600" spc="5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— проміжок часу між двома послідовними однаковими фазами Місяця. Він дорівнює 29, 5 доби.</a:t>
            </a:r>
            <a:endParaRPr lang="ru-RU" sz="5100" spc="50" dirty="0" smtClean="0">
              <a:solidFill>
                <a:srgbClr val="FFC000"/>
              </a:solidFill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indent="228600"/>
            <a:r>
              <a:rPr lang="uk-UA" sz="3600" i="1" spc="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Період обертання</a:t>
            </a:r>
            <a:r>
              <a:rPr lang="uk-UA" sz="3600" spc="5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Місяця навколо осі дорівнює періоду обертан­ня його навколо Землі. Тому ми бачимо завжди тільки одну півкулю Місяця.</a:t>
            </a:r>
            <a:endParaRPr lang="ru-RU" sz="5100" spc="50" dirty="0" smtClean="0">
              <a:solidFill>
                <a:srgbClr val="FFC000"/>
              </a:solidFill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indent="228600"/>
            <a:r>
              <a:rPr lang="uk-UA" sz="3600" i="1" spc="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Сонячна доба</a:t>
            </a:r>
            <a:r>
              <a:rPr lang="uk-UA" sz="3600" spc="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uk-UA" sz="3600" spc="5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 Місяці дорівнює синодичному періоду — близько 2 земних тижні день і 2 земних тижні ніч.</a:t>
            </a:r>
            <a:endParaRPr lang="ru-RU" sz="5100" spc="50" dirty="0" smtClean="0">
              <a:solidFill>
                <a:srgbClr val="FFC000"/>
              </a:solidFill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0406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C:\Documents and Settings\Admin\Рабочий стол\luna2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528" y="418873"/>
            <a:ext cx="8352928" cy="604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43762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568952" cy="6336704"/>
          </a:xfrm>
        </p:spPr>
        <p:txBody>
          <a:bodyPr>
            <a:normAutofit fontScale="77500" lnSpcReduction="2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b="1" spc="5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Сонячні та місячні затемнення</a:t>
            </a:r>
            <a:endParaRPr lang="ru-RU" sz="4800" spc="50" dirty="0" smtClean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  <a:p>
            <a:pPr indent="0" algn="ctr">
              <a:buNone/>
            </a:pPr>
            <a:r>
              <a:rPr lang="uk-UA" b="1" i="1" spc="0" dirty="0" smtClean="0">
                <a:solidFill>
                  <a:srgbClr val="FFC000"/>
                </a:solidFill>
                <a:effectLst/>
                <a:latin typeface="Times New Roman"/>
                <a:ea typeface="Times New Roman"/>
                <a:cs typeface="Times New Roman"/>
              </a:rPr>
              <a:t>Сонячне затемнення</a:t>
            </a:r>
            <a:r>
              <a:rPr lang="uk-UA" spc="50" dirty="0" smtClean="0">
                <a:solidFill>
                  <a:srgbClr val="FFC000"/>
                </a:solidFill>
                <a:effectLst/>
                <a:latin typeface="Times New Roman"/>
                <a:ea typeface="Times New Roman"/>
              </a:rPr>
              <a:t> відбувається тоді, коли тінь від Місяця по­трапляє па поверхню Землі Розрізняють 3 типи сонячного затемнення: </a:t>
            </a:r>
            <a:r>
              <a:rPr lang="uk-UA" i="1" spc="50" dirty="0" smtClean="0">
                <a:solidFill>
                  <a:srgbClr val="FFC000"/>
                </a:solidFill>
                <a:effectLst/>
                <a:latin typeface="Times New Roman"/>
                <a:ea typeface="Times New Roman"/>
              </a:rPr>
              <a:t>повне, часткове, кільцеподібне.</a:t>
            </a:r>
            <a:endParaRPr lang="ru-RU" sz="4800" spc="50" dirty="0" smtClean="0">
              <a:solidFill>
                <a:srgbClr val="FFC000"/>
              </a:solidFill>
              <a:effectLst/>
              <a:latin typeface="Times New Roman"/>
              <a:ea typeface="Times New Roman"/>
            </a:endParaRPr>
          </a:p>
          <a:p>
            <a:pPr indent="228600" algn="ctr"/>
            <a:r>
              <a:rPr lang="uk-UA" spc="50" dirty="0" smtClean="0">
                <a:solidFill>
                  <a:srgbClr val="FFC000"/>
                </a:solidFill>
                <a:effectLst/>
                <a:latin typeface="Times New Roman"/>
                <a:ea typeface="Times New Roman"/>
              </a:rPr>
              <a:t>Повне сонячне затемнення видно лише для спостерігача, який зна­ходиться всередині плями місячної тіні. Діаметр цієї плями на поверх­ні Землі не перевищує 250 км. Там, де на Землю падає півтінь Місяця, спостерігається часткове затемнення Сонця.</a:t>
            </a:r>
            <a:endParaRPr lang="ru-RU" sz="4800" spc="50" dirty="0" smtClean="0">
              <a:solidFill>
                <a:srgbClr val="FFC000"/>
              </a:solidFill>
              <a:effectLst/>
              <a:latin typeface="Times New Roman"/>
              <a:ea typeface="Times New Roman"/>
            </a:endParaRPr>
          </a:p>
          <a:p>
            <a:pPr indent="228600" algn="ctr"/>
            <a:r>
              <a:rPr lang="uk-UA" spc="50" dirty="0" smtClean="0">
                <a:solidFill>
                  <a:srgbClr val="FFC000"/>
                </a:solidFill>
                <a:effectLst/>
                <a:latin typeface="Times New Roman"/>
                <a:ea typeface="Times New Roman"/>
              </a:rPr>
              <a:t>Повне затемнення Сонця триває не більше 7,5 хвилин, разом з частковими фазами може тривати більше двох годин.</a:t>
            </a:r>
            <a:endParaRPr lang="ru-RU" sz="4800" spc="50" dirty="0" smtClean="0">
              <a:solidFill>
                <a:srgbClr val="FFC000"/>
              </a:solidFill>
              <a:effectLst/>
              <a:latin typeface="Times New Roman"/>
              <a:ea typeface="Times New Roman"/>
            </a:endParaRPr>
          </a:p>
          <a:p>
            <a:pPr indent="228600" algn="ctr"/>
            <a:r>
              <a:rPr lang="uk-UA" spc="50" dirty="0" smtClean="0">
                <a:solidFill>
                  <a:srgbClr val="FFC000"/>
                </a:solidFill>
                <a:effectLst/>
                <a:latin typeface="Times New Roman"/>
                <a:ea typeface="Times New Roman"/>
              </a:rPr>
              <a:t>Сонячних затемнень на рік для Землі може бути від двох до п'яти, в останньому випадку часткових. В одному конкретному місці Землі повне сонячне затемнення трапляється один раз у 200 — 300 років.</a:t>
            </a:r>
            <a:endParaRPr lang="ru-RU" sz="4800" spc="50" dirty="0" smtClean="0">
              <a:solidFill>
                <a:srgbClr val="FFC000"/>
              </a:solidFill>
              <a:effectLst/>
              <a:latin typeface="Times New Roman"/>
              <a:ea typeface="Times New Roman"/>
            </a:endParaRPr>
          </a:p>
          <a:p>
            <a:pPr indent="228600" algn="ctr"/>
            <a:r>
              <a:rPr lang="uk-UA" spc="50" dirty="0" smtClean="0">
                <a:solidFill>
                  <a:srgbClr val="FFC000"/>
                </a:solidFill>
                <a:effectLst/>
                <a:latin typeface="Times New Roman"/>
                <a:ea typeface="Times New Roman"/>
              </a:rPr>
              <a:t>Затемнення Сонця можуть відбуватися тільки у фазі нового Місяця.</a:t>
            </a:r>
            <a:endParaRPr lang="ru-RU" sz="4800" spc="50" dirty="0" smtClean="0">
              <a:solidFill>
                <a:srgbClr val="FFC000"/>
              </a:solidFill>
              <a:effectLst/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9424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Documents and Settings\Admin\Рабочий стол\1294055018_325px-sonjachni_zatemnennjasvg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512" y="188640"/>
            <a:ext cx="4680520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Documents and Settings\Admin\Рабочий стол\fdsfsd\4ez5ttSPqa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4008" y="908720"/>
            <a:ext cx="4104456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479805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383</Words>
  <Application>Microsoft Office PowerPoint</Application>
  <PresentationFormat>Экран (4:3)</PresentationFormat>
  <Paragraphs>23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Зміна виду зоряного неба.  Затемнення Сонця і Місяця. </vt:lpstr>
      <vt:lpstr>Презентация PowerPoint</vt:lpstr>
      <vt:lpstr>Презентация PowerPoint</vt:lpstr>
      <vt:lpstr>Презентация PowerPoint</vt:lpstr>
      <vt:lpstr>Площина Земної орбіти - екліптика. Шлях по ній Сонце проходить за 365,2422 діб – тропічний рік.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Зміна виду зоряного неба.  Затемнення Сонця і Місяця.</dc:title>
  <dc:creator>julia</dc:creator>
  <cp:lastModifiedBy>julia</cp:lastModifiedBy>
  <cp:revision>5</cp:revision>
  <dcterms:created xsi:type="dcterms:W3CDTF">2015-11-02T00:44:57Z</dcterms:created>
  <dcterms:modified xsi:type="dcterms:W3CDTF">2015-11-02T02:47:31Z</dcterms:modified>
</cp:coreProperties>
</file>