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3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18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020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038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29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82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13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23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66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7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2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28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6A58-8733-4F93-A453-AD982E266145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0E9EC-F704-4F4E-B74A-D234986D4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4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9860" y="2892334"/>
            <a:ext cx="932338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Визначення</a:t>
            </a:r>
            <a:r>
              <a:rPr lang="ru-RU" sz="44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в</a:t>
            </a:r>
            <a:r>
              <a:rPr lang="uk-UA" sz="44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ідстаней</a:t>
            </a:r>
            <a:r>
              <a:rPr lang="uk-UA" sz="44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до світил.</a:t>
            </a:r>
          </a:p>
          <a:p>
            <a:pPr algn="ctr"/>
            <a:r>
              <a:rPr lang="uk-UA" sz="44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Місяць</a:t>
            </a:r>
            <a:endParaRPr lang="ru-RU" sz="44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82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8640"/>
            <a:ext cx="6840760" cy="560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5839197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Можна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обчислити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відстань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до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мішені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,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якщо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відомі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відстань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між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стрілками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й кут,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під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яким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вони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бачать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мішень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.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Подібним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же способом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астрономи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визначають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відстань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до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близьких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небесних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 </a:t>
            </a:r>
            <a:r>
              <a:rPr lang="ru-RU" b="0" i="1" dirty="0" err="1" smtClean="0">
                <a:solidFill>
                  <a:schemeClr val="bg1"/>
                </a:solidFill>
                <a:effectLst/>
                <a:latin typeface="Bookman Old Style"/>
              </a:rPr>
              <a:t>світил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Cuprum"/>
              </a:rPr>
              <a:t> </a:t>
            </a:r>
            <a:r>
              <a:rPr lang="ru-RU" b="0" i="1" dirty="0" smtClean="0">
                <a:solidFill>
                  <a:schemeClr val="bg1"/>
                </a:solidFill>
                <a:effectLst/>
                <a:latin typeface="Bookman Old Style"/>
              </a:rPr>
              <a:t> 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49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469" y="315143"/>
            <a:ext cx="3163086" cy="337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3933056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Якщо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зірка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М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знаходиться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в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полюсі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екліптики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(</a:t>
            </a:r>
            <a:r>
              <a:rPr lang="ru-RU" sz="2400" b="0" i="1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рис. 8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) і </a:t>
            </a:r>
            <a:r>
              <a:rPr lang="en-US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 —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її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відстань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до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Землі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</a:t>
            </a:r>
          </a:p>
          <a:p>
            <a:pPr algn="ctr"/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а </a:t>
            </a:r>
            <a:r>
              <a:rPr lang="en-US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D1 —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відстань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до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Сонця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то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ці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відстані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пов’язані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з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річним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паралаксом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відношеннями</a:t>
            </a: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:</a:t>
            </a:r>
            <a:r>
              <a:rPr lang="ru-RU" sz="2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ru-RU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 </a:t>
            </a:r>
            <a:r>
              <a:rPr lang="en-US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 = a / sin</a:t>
            </a:r>
            <a:r>
              <a:rPr lang="el-GR" sz="2400" b="0" i="1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π</a:t>
            </a:r>
            <a:r>
              <a:rPr lang="el-GR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;   </a:t>
            </a:r>
            <a:r>
              <a:rPr lang="en-US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</a:t>
            </a:r>
            <a:r>
              <a:rPr lang="en-US" sz="2400" b="0" i="0" baseline="-2500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1</a:t>
            </a:r>
            <a:r>
              <a:rPr lang="en-US" sz="2400" b="0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 = a / </a:t>
            </a:r>
            <a:r>
              <a:rPr lang="en-US" sz="2400" b="0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tg</a:t>
            </a:r>
            <a:r>
              <a:rPr lang="el-GR" sz="2400" b="0" i="1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π</a:t>
            </a:r>
            <a:endParaRPr lang="el-GR" sz="2400" b="0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15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8"/>
            <a:ext cx="3860851" cy="487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824754" y="1484784"/>
            <a:ext cx="38884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Якщо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зірка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знаходиться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в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площині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 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екліптики</a:t>
            </a:r>
            <a:endParaRPr lang="ru-RU" sz="2400" b="1" i="0" dirty="0" smtClean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  <a:p>
            <a:pPr algn="ctr"/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 (</a:t>
            </a:r>
            <a:r>
              <a:rPr lang="ru-RU" sz="2400" b="1" i="1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рис. 9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), то,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вводячи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річний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паралакс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 </a:t>
            </a:r>
            <a:r>
              <a:rPr lang="el-GR" sz="2400" b="1" i="1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π</a:t>
            </a:r>
            <a:r>
              <a:rPr lang="el-GR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відстань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від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зірки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US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 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до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Землі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і </a:t>
            </a:r>
            <a:r>
              <a:rPr lang="en-US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</a:t>
            </a:r>
            <a:r>
              <a:rPr lang="en-US" sz="2400" b="1" i="0" baseline="-2500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1</a:t>
            </a:r>
            <a:r>
              <a:rPr lang="en-US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 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до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Сонця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відповідно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рівні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:</a:t>
            </a:r>
            <a:r>
              <a:rPr lang="ru-RU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ru-RU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US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 = a / </a:t>
            </a:r>
            <a:r>
              <a:rPr lang="en-US" sz="2400" b="1" i="0" dirty="0" err="1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tg</a:t>
            </a:r>
            <a:r>
              <a:rPr lang="el-GR" sz="2400" b="1" i="1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π</a:t>
            </a:r>
            <a:r>
              <a:rPr lang="el-GR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;   </a:t>
            </a:r>
            <a:endParaRPr lang="uk-UA" sz="2400" b="1" i="0" dirty="0" smtClean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  <a:p>
            <a:pPr algn="ctr"/>
            <a:r>
              <a:rPr lang="en-US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</a:t>
            </a:r>
            <a:r>
              <a:rPr lang="en-US" sz="2400" b="1" i="0" baseline="-2500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1</a:t>
            </a:r>
            <a:r>
              <a:rPr lang="en-US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 = a / sin</a:t>
            </a:r>
            <a:r>
              <a:rPr lang="el-GR" sz="2400" b="1" i="1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π</a:t>
            </a:r>
            <a:r>
              <a:rPr lang="el-GR" sz="2400" b="1" i="0" dirty="0" smtClean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.</a:t>
            </a:r>
            <a:endParaRPr lang="el-GR" sz="2400" b="1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92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41242"/>
            <a:ext cx="87484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Річний</a:t>
            </a:r>
            <a:r>
              <a:rPr lang="ru-RU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паралакс</a:t>
            </a:r>
            <a:r>
              <a:rPr lang="ru-RU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– </a:t>
            </a:r>
            <a:r>
              <a:rPr lang="ru-RU" sz="2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це</a:t>
            </a:r>
            <a:r>
              <a:rPr lang="ru-RU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кут </a:t>
            </a:r>
            <a:r>
              <a:rPr lang="uk-U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під яким із  зорі видно було </a:t>
            </a:r>
            <a:r>
              <a:rPr lang="uk-UA" sz="2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брадіус</a:t>
            </a:r>
            <a:r>
              <a:rPr lang="uk-U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земної орбіти.</a:t>
            </a:r>
          </a:p>
          <a:p>
            <a:pPr algn="ctr"/>
            <a:endParaRPr lang="uk-UA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Астрономічна одиниця (</a:t>
            </a:r>
            <a:r>
              <a:rPr lang="uk-UA" sz="2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а.о</a:t>
            </a:r>
            <a:r>
              <a:rPr lang="uk-U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 – 149 00000 км.</a:t>
            </a:r>
          </a:p>
          <a:p>
            <a:pPr algn="ctr"/>
            <a:endParaRPr lang="uk-UA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Світловий рік (</a:t>
            </a:r>
            <a:r>
              <a:rPr lang="uk-UA" sz="2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св.р</a:t>
            </a:r>
            <a:r>
              <a:rPr lang="uk-U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 – це така відстань,  яку проходить світло за один рік, поширюючись зі </a:t>
            </a:r>
            <a:r>
              <a:rPr lang="uk-UA" sz="2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щвидкістю</a:t>
            </a:r>
            <a:r>
              <a:rPr lang="uk-U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300 000км/с.</a:t>
            </a:r>
          </a:p>
          <a:p>
            <a:pPr algn="ctr"/>
            <a:endParaRPr lang="uk-UA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Горизонтальний паралакс – це кут між напрямом на світло з якої – небудь точки земної поверхні.</a:t>
            </a:r>
          </a:p>
          <a:p>
            <a:pPr algn="ctr"/>
            <a:endParaRPr lang="uk-UA" sz="28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ru-RU" sz="28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1" y="504854"/>
            <a:ext cx="39260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Конспектуємо:</a:t>
            </a:r>
            <a:endParaRPr lang="ru-RU" sz="40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1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5694" y="332656"/>
            <a:ext cx="2448272" cy="232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-1" y="2761017"/>
                <a:ext cx="8959661" cy="39149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1600" i="1" smtClean="0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16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Місяць :</m:t>
                        </m:r>
                        <m:r>
                          <a:rPr lang="ru-RU" sz="16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𝑟</m:t>
                        </m:r>
                      </m:e>
                      <m:sub>
                        <m:r>
                          <a:rPr lang="ru-RU" sz="16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м</m:t>
                        </m:r>
                      </m:sub>
                    </m:sSub>
                    <m:r>
                      <a:rPr lang="ru-RU" sz="1600" i="1">
                        <a:solidFill>
                          <a:schemeClr val="bg1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=17388</m:t>
                    </m:r>
                    <m:r>
                      <a:rPr lang="uk-UA" sz="1600" i="1">
                        <a:solidFill>
                          <a:schemeClr val="bg1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км;  </m:t>
                    </m:r>
                    <m:sSub>
                      <m:sSubPr>
                        <m:ctrlPr>
                          <a:rPr lang="ru-RU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uk-UA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𝜌</m:t>
                        </m:r>
                      </m:e>
                      <m:sub>
                        <m:r>
                          <a:rPr lang="uk-UA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м</m:t>
                        </m:r>
                      </m:sub>
                    </m:sSub>
                    <m:r>
                      <a:rPr lang="uk-UA" sz="1200" i="1">
                        <a:solidFill>
                          <a:schemeClr val="bg1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=3,3∙</m:t>
                    </m:r>
                    <m:sSup>
                      <m:sSupPr>
                        <m:ctrlPr>
                          <a:rPr lang="ru-RU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uk-UA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10</m:t>
                        </m:r>
                      </m:e>
                      <m:sup>
                        <m:r>
                          <a:rPr lang="uk-UA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ru-RU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uk-UA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1200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uk-UA" sz="1200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м</m:t>
                            </m:r>
                          </m:e>
                          <m:sup>
                            <m:r>
                              <a:rPr lang="uk-UA" sz="1200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uk-UA" sz="1200" i="1">
                        <a:solidFill>
                          <a:schemeClr val="bg1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; </m:t>
                    </m:r>
                    <m:sSub>
                      <m:sSubPr>
                        <m:ctrlPr>
                          <a:rPr lang="ru-RU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 </m:t>
                        </m:r>
                        <m:r>
                          <a:rPr lang="en-US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𝑚</m:t>
                        </m:r>
                      </m:e>
                      <m:sub>
                        <m:r>
                          <a:rPr lang="uk-UA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м</m:t>
                        </m:r>
                      </m:sub>
                    </m:sSub>
                    <m:r>
                      <a:rPr lang="uk-UA" sz="1200" i="1">
                        <a:solidFill>
                          <a:schemeClr val="bg1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=7,35∙</m:t>
                    </m:r>
                    <m:sSup>
                      <m:sSupPr>
                        <m:ctrlPr>
                          <a:rPr lang="ru-RU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uk-UA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10</m:t>
                        </m:r>
                      </m:e>
                      <m:sup>
                        <m:r>
                          <a:rPr lang="uk-UA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22</m:t>
                        </m:r>
                      </m:sup>
                    </m:sSup>
                    <m:r>
                      <a:rPr lang="uk-UA" sz="1200" i="1">
                        <a:solidFill>
                          <a:schemeClr val="bg1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кг;     </m:t>
                    </m:r>
                    <m:r>
                      <a:rPr lang="uk-UA" sz="1200" i="1">
                        <a:solidFill>
                          <a:schemeClr val="bg1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𝑔</m:t>
                    </m:r>
                    <m:r>
                      <a:rPr lang="uk-UA" sz="1200" i="1">
                        <a:solidFill>
                          <a:schemeClr val="bg1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=1,6</m:t>
                    </m:r>
                    <m:f>
                      <m:fPr>
                        <m:ctrlPr>
                          <a:rPr lang="ru-RU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uk-UA" sz="1200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м</m:t>
                        </m:r>
                      </m:num>
                      <m:den>
                        <m:sSup>
                          <m:sSupPr>
                            <m:ctrlPr>
                              <a:rPr lang="ru-RU" sz="1200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uk-UA" sz="1200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с</m:t>
                            </m:r>
                          </m:e>
                          <m:sup>
                            <m:r>
                              <a:rPr lang="uk-UA" sz="1200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                                                                  </a:t>
                </a:r>
                <a:endParaRPr lang="ru-RU" sz="12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∙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Вік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: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приблизно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4 млрд.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років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∙ 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Будова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: Кора - 60 км,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мантія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-1000 км, ядро </a:t>
                </a:r>
                <a:r>
                  <a:rPr lang="ru-RU" sz="1400" dirty="0">
                    <a:solidFill>
                      <a:schemeClr val="bg1"/>
                    </a:solidFill>
                    <a:ea typeface="Times New Roman"/>
                    <a:cs typeface="Times New Roman"/>
                  </a:rPr>
                  <a:t>​​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-750 км.</a:t>
                </a:r>
                <a:endParaRPr lang="ru-RU" sz="12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∙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Світність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: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світить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відбитим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сонячним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світлом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.∙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Відстань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до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Землі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: 384400 км.</a:t>
                </a:r>
                <a:endParaRPr lang="ru-RU" sz="12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∙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Особливості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поверхні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: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протягом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місячної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доби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температура на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поверхні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міняється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приблизно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на 300К,</a:t>
                </a:r>
                <a:endParaRPr lang="ru-RU" sz="12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∙ На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поверхні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також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присутні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моря (30%), материки (70%) і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кільцеві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кратери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(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діаметром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1 -. 200 км)</a:t>
                </a:r>
                <a:endParaRPr lang="ru-RU" sz="12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∙ 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Механічні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властивості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грунту: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переважають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породи,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схожі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на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земні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базальти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тугоплавкі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метали, а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також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Si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Fe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Cu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Mg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Al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.</a:t>
                </a:r>
                <a:endParaRPr lang="ru-RU" sz="12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∙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Зміна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поверхні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з часом: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давно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завершилася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епоха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активного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вулканізму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зменшилася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інтенсивність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метеоритного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бомбардування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хоча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і зараз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мають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місце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uk-UA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місяцетруси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. Але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загалом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за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останні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2-3 млрд.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років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поверхн</a:t>
                </a:r>
                <a:r>
                  <a:rPr lang="uk-UA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майже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не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змінилася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.</a:t>
                </a:r>
                <a:endParaRPr lang="ru-RU" sz="12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∙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Особливості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руху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: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Місяць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uk-UA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обертається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навколо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Землі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і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своєї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осі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внаслідок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чого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вона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повернена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до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Землі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завжди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одн</a:t>
                </a:r>
                <a:r>
                  <a:rPr lang="uk-UA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ією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півкулею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.</a:t>
                </a:r>
                <a:endParaRPr lang="ru-RU" sz="12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∙ 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Порівняння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з 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розмірами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Землі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: у 4 рази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менше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земного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радіусу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і в 81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разів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менш</a:t>
                </a:r>
                <a:r>
                  <a:rPr lang="uk-UA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а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мас</a:t>
                </a:r>
                <a:r>
                  <a:rPr lang="uk-UA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а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.</a:t>
                </a:r>
                <a:endParaRPr lang="ru-RU" sz="12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∙ </a:t>
                </a:r>
                <a:r>
                  <a:rPr lang="ru-RU" sz="1400" b="1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Подвійна</a:t>
                </a:r>
                <a:r>
                  <a:rPr lang="ru-RU" sz="1400" b="1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планета: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по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еліптичній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орбіті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навколо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Сонця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рухається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загальний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центр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мас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системи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«Земля - </a:t>
                </a:r>
                <a:r>
                  <a:rPr lang="ru-RU" sz="1400" dirty="0">
                    <a:solidFill>
                      <a:schemeClr val="bg1"/>
                    </a:solidFill>
                    <a:ea typeface="Times New Roman"/>
                    <a:cs typeface="Times New Roman"/>
                  </a:rPr>
                  <a:t>​​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Місяць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»,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що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знаходиться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усередині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Землі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. Тому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цю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систему часто 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називають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«</a:t>
                </a:r>
                <a:r>
                  <a:rPr lang="ru-RU" sz="1400" dirty="0" err="1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подвійною</a:t>
                </a:r>
                <a:r>
                  <a:rPr lang="ru-RU" sz="14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1600" dirty="0">
                    <a:solidFill>
                      <a:schemeClr val="bg1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планетою».</a:t>
                </a:r>
                <a:endParaRPr lang="ru-RU" sz="1400" dirty="0">
                  <a:solidFill>
                    <a:schemeClr val="bg1"/>
                  </a:solidFill>
                  <a:ea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2761017"/>
                <a:ext cx="8959661" cy="3914983"/>
              </a:xfrm>
              <a:prstGeom prst="rect">
                <a:avLst/>
              </a:prstGeom>
              <a:blipFill rotWithShape="1">
                <a:blip r:embed="rId3"/>
                <a:stretch>
                  <a:fillRect r="-544" b="-14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347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57" y="1988840"/>
            <a:ext cx="8503821" cy="202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97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426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</dc:creator>
  <cp:lastModifiedBy>julia</cp:lastModifiedBy>
  <cp:revision>8</cp:revision>
  <dcterms:created xsi:type="dcterms:W3CDTF">2015-10-08T12:07:46Z</dcterms:created>
  <dcterms:modified xsi:type="dcterms:W3CDTF">2015-11-01T00:32:27Z</dcterms:modified>
</cp:coreProperties>
</file>