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71" r:id="rId2"/>
    <p:sldId id="257" r:id="rId3"/>
    <p:sldId id="281" r:id="rId4"/>
    <p:sldId id="282" r:id="rId5"/>
    <p:sldId id="279" r:id="rId6"/>
    <p:sldId id="283" r:id="rId7"/>
    <p:sldId id="280" r:id="rId8"/>
    <p:sldId id="284" r:id="rId9"/>
    <p:sldId id="28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FF9900"/>
    <a:srgbClr val="6699FF"/>
    <a:srgbClr val="CC33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33" autoAdjust="0"/>
  </p:normalViewPr>
  <p:slideViewPr>
    <p:cSldViewPr>
      <p:cViewPr>
        <p:scale>
          <a:sx n="66" d="100"/>
          <a:sy n="66" d="100"/>
        </p:scale>
        <p:origin x="-1206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88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788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4B98510-1A67-4198-A427-25DC944DA3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617453"/>
      </p:ext>
    </p:extLst>
  </p:cSld>
  <p:clrMapOvr>
    <a:masterClrMapping/>
  </p:clrMapOvr>
  <p:transition spd="slow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25F7C-87BB-4069-8CB0-6A4EA404C4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427384"/>
      </p:ext>
    </p:extLst>
  </p:cSld>
  <p:clrMapOvr>
    <a:masterClrMapping/>
  </p:clrMapOvr>
  <p:transition spd="slow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4DA70-2723-498C-B4D1-9932BCFD9D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055579"/>
      </p:ext>
    </p:extLst>
  </p:cSld>
  <p:clrMapOvr>
    <a:masterClrMapping/>
  </p:clrMapOvr>
  <p:transition spd="slow">
    <p:wheel spokes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62332-A017-4053-A8FB-E32683B27C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07908"/>
      </p:ext>
    </p:extLst>
  </p:cSld>
  <p:clrMapOvr>
    <a:masterClrMapping/>
  </p:clrMapOvr>
  <p:transition spd="slow">
    <p:wheel spokes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E3F30-038B-4C4C-9ECB-DB52281A81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364064"/>
      </p:ext>
    </p:extLst>
  </p:cSld>
  <p:clrMapOvr>
    <a:masterClrMapping/>
  </p:clrMapOvr>
  <p:transition spd="slow">
    <p:wheel spokes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1150938" y="214313"/>
            <a:ext cx="7804150" cy="591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B130E-60AF-41C2-9E7A-C6B07D7B81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038423"/>
      </p:ext>
    </p:extLst>
  </p:cSld>
  <p:clrMapOvr>
    <a:masterClrMapping/>
  </p:clrMapOvr>
  <p:transition spd="slow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FC10F-E995-4A0C-8EB2-643E757728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947529"/>
      </p:ext>
    </p:extLst>
  </p:cSld>
  <p:clrMapOvr>
    <a:masterClrMapping/>
  </p:clrMapOvr>
  <p:transition spd="slow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578F8-3651-4325-A106-1F449B2FCE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031810"/>
      </p:ext>
    </p:extLst>
  </p:cSld>
  <p:clrMapOvr>
    <a:masterClrMapping/>
  </p:clrMapOvr>
  <p:transition spd="slow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87F93-9637-4225-9429-11FB6D72E4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7442"/>
      </p:ext>
    </p:extLst>
  </p:cSld>
  <p:clrMapOvr>
    <a:masterClrMapping/>
  </p:clrMapOvr>
  <p:transition spd="slow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EFF3D-8A78-4169-B1C1-DEF6C6F02F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977507"/>
      </p:ext>
    </p:extLst>
  </p:cSld>
  <p:clrMapOvr>
    <a:masterClrMapping/>
  </p:clrMapOvr>
  <p:transition spd="slow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DC69B-ADF2-4DB7-B2E2-7D7E16B0FD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703207"/>
      </p:ext>
    </p:extLst>
  </p:cSld>
  <p:clrMapOvr>
    <a:masterClrMapping/>
  </p:clrMapOvr>
  <p:transition spd="slow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7F539-21DD-44D3-9B46-11B3DC9DC5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179666"/>
      </p:ext>
    </p:extLst>
  </p:cSld>
  <p:clrMapOvr>
    <a:masterClrMapping/>
  </p:clrMapOvr>
  <p:transition spd="slow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A49DC-DF8A-465F-8DF4-C6F41FF8E5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304269"/>
      </p:ext>
    </p:extLst>
  </p:cSld>
  <p:clrMapOvr>
    <a:masterClrMapping/>
  </p:clrMapOvr>
  <p:transition spd="slow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3B5A3-086E-42D5-9DDE-0282E387D3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625902"/>
      </p:ext>
    </p:extLst>
  </p:cSld>
  <p:clrMapOvr>
    <a:masterClrMapping/>
  </p:clrMapOvr>
  <p:transition spd="slow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783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078C113-73E9-4C14-83F0-27282A04C0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</p:sldLayoutIdLst>
  <p:transition spd="slow">
    <p:wheel spokes="1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348880"/>
            <a:ext cx="7793037" cy="1656283"/>
          </a:xfrm>
        </p:spPr>
        <p:txBody>
          <a:bodyPr/>
          <a:lstStyle/>
          <a:p>
            <a:pPr algn="just" eaLnBrk="1" hangingPunct="1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Тема: Перпендикуляр </a:t>
            </a:r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похила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5076825" y="363538"/>
            <a:ext cx="3810000" cy="2705100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uk-UA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Похилою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, проведеною з даної точки до даної площини,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наз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. будь-який відрізок, що сполучає дану точку з точкою площини і не є перпендикуляром  до даної площини. Кінець відрізка, що лежить у площині,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наз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основою похилої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222250" y="404813"/>
            <a:ext cx="4743450" cy="2870200"/>
          </a:xfrm>
        </p:spPr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Нехай 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</a:t>
            </a:r>
          </a:p>
          <a:p>
            <a:pPr algn="just"/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Перпендикуляром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опущеним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з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даної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точки 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дану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площину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називається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відрізок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що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сполучає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дану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точку з точкою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площини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і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лежить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прямій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перпендикулярній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до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площини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Кінець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цього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відрізка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що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лежить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площині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наз. </a:t>
            </a: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основою перпендикуляра</a:t>
            </a:r>
            <a:endParaRPr lang="ru-RU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Блок-схема: данные 7"/>
          <p:cNvSpPr/>
          <p:nvPr/>
        </p:nvSpPr>
        <p:spPr>
          <a:xfrm>
            <a:off x="800189" y="4108684"/>
            <a:ext cx="7228195" cy="2376264"/>
          </a:xfrm>
          <a:prstGeom prst="flowChartInputOutpu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         </a:t>
            </a:r>
          </a:p>
        </p:txBody>
      </p:sp>
      <p:sp>
        <p:nvSpPr>
          <p:cNvPr id="4101" name="TextBox 8"/>
          <p:cNvSpPr txBox="1">
            <a:spLocks noChangeArrowheads="1"/>
          </p:cNvSpPr>
          <p:nvPr/>
        </p:nvSpPr>
        <p:spPr bwMode="auto">
          <a:xfrm>
            <a:off x="7380288" y="4181475"/>
            <a:ext cx="323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dirty="0">
                <a:sym typeface="Symbol" pitchFamily="18" charset="2"/>
              </a:rPr>
              <a:t>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4859338" y="2852738"/>
            <a:ext cx="73025" cy="244475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3132138" y="2852738"/>
            <a:ext cx="1727200" cy="302418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3132138" y="5297488"/>
            <a:ext cx="1800225" cy="57943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4719638" y="5227638"/>
            <a:ext cx="0" cy="1397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4719638" y="5154613"/>
            <a:ext cx="215900" cy="7302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827588" y="2565400"/>
            <a:ext cx="3222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/>
              <a:t>А</a:t>
            </a:r>
          </a:p>
        </p:txBody>
      </p:sp>
      <p:sp>
        <p:nvSpPr>
          <p:cNvPr id="8192" name="TextBox 8191"/>
          <p:cNvSpPr txBox="1">
            <a:spLocks noChangeArrowheads="1"/>
          </p:cNvSpPr>
          <p:nvPr/>
        </p:nvSpPr>
        <p:spPr bwMode="auto">
          <a:xfrm>
            <a:off x="2755900" y="5729288"/>
            <a:ext cx="320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dirty="0"/>
              <a:t>В</a:t>
            </a:r>
          </a:p>
        </p:txBody>
      </p:sp>
      <p:sp>
        <p:nvSpPr>
          <p:cNvPr id="8193" name="TextBox 8192"/>
          <p:cNvSpPr txBox="1">
            <a:spLocks noChangeArrowheads="1"/>
          </p:cNvSpPr>
          <p:nvPr/>
        </p:nvSpPr>
        <p:spPr bwMode="auto">
          <a:xfrm>
            <a:off x="4968503" y="5233267"/>
            <a:ext cx="322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dirty="0"/>
              <a:t>С</a:t>
            </a:r>
          </a:p>
        </p:txBody>
      </p:sp>
      <p:sp>
        <p:nvSpPr>
          <p:cNvPr id="8197" name="TextBox 8196"/>
          <p:cNvSpPr txBox="1">
            <a:spLocks noChangeArrowheads="1"/>
          </p:cNvSpPr>
          <p:nvPr/>
        </p:nvSpPr>
        <p:spPr bwMode="auto">
          <a:xfrm>
            <a:off x="179388" y="2852738"/>
            <a:ext cx="40671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Відрізок, що сполучає основу перпендикуляра і похилої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наз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проекцією похилої на площину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8" name="TextBox 8197"/>
          <p:cNvSpPr txBox="1">
            <a:spLocks noChangeArrowheads="1"/>
          </p:cNvSpPr>
          <p:nvPr/>
        </p:nvSpPr>
        <p:spPr bwMode="auto">
          <a:xfrm>
            <a:off x="5187950" y="2611438"/>
            <a:ext cx="3770313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lang="uk-UA" dirty="0">
                <a:latin typeface="Times New Roman" pitchFamily="18" charset="0"/>
                <a:cs typeface="Times New Roman" pitchFamily="18" charset="0"/>
              </a:rPr>
              <a:t>АС – перпендикуляр</a:t>
            </a:r>
          </a:p>
          <a:p>
            <a:pPr algn="just" eaLnBrk="1" hangingPunct="1"/>
            <a:r>
              <a:rPr lang="uk-UA" dirty="0">
                <a:latin typeface="Times New Roman" pitchFamily="18" charset="0"/>
                <a:cs typeface="Times New Roman" pitchFamily="18" charset="0"/>
              </a:rPr>
              <a:t>АВ – похила</a:t>
            </a:r>
          </a:p>
          <a:p>
            <a:pPr algn="just" eaLnBrk="1" hangingPunct="1"/>
            <a:r>
              <a:rPr lang="uk-UA" dirty="0">
                <a:latin typeface="Times New Roman" pitchFamily="18" charset="0"/>
                <a:cs typeface="Times New Roman" pitchFamily="18" charset="0"/>
              </a:rPr>
              <a:t>ВС – проекція похилої АВ на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площину </a:t>
            </a:r>
            <a:r>
              <a:rPr lang="ru-RU" dirty="0" smtClean="0">
                <a:sym typeface="Symbol" pitchFamily="18" charset="2"/>
              </a:rPr>
              <a:t>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uk-UA" dirty="0">
                <a:latin typeface="Times New Roman" pitchFamily="18" charset="0"/>
                <a:cs typeface="Times New Roman" pitchFamily="18" charset="0"/>
              </a:rPr>
              <a:t>С – основа перпендикуляра</a:t>
            </a:r>
          </a:p>
          <a:p>
            <a:pPr algn="just" eaLnBrk="1" hangingPunct="1"/>
            <a:r>
              <a:rPr lang="uk-UA" dirty="0">
                <a:latin typeface="Times New Roman" pitchFamily="18" charset="0"/>
                <a:cs typeface="Times New Roman" pitchFamily="18" charset="0"/>
              </a:rPr>
              <a:t>В – основа похилої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8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31" grpId="0"/>
      <p:bldP spid="8192" grpId="0"/>
      <p:bldP spid="8193" grpId="0"/>
      <p:bldP spid="8197" grpId="0"/>
      <p:bldP spid="81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793037" cy="767680"/>
          </a:xfrm>
        </p:spPr>
        <p:txBody>
          <a:bodyPr/>
          <a:lstStyle/>
          <a:p>
            <a:pPr algn="ctr"/>
            <a:r>
              <a:rPr lang="ru-RU" sz="3600" dirty="0" err="1" smtClean="0"/>
              <a:t>Насл</a:t>
            </a:r>
            <a:r>
              <a:rPr lang="uk-UA" sz="3600" dirty="0" smtClean="0"/>
              <a:t>і</a:t>
            </a:r>
            <a:r>
              <a:rPr lang="ru-RU" sz="3600" dirty="0" smtClean="0"/>
              <a:t>док</a:t>
            </a:r>
            <a:endParaRPr lang="ru-RU" sz="36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 більшої проекції більша похила.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 більшої похилої більша проекція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716016" y="4151313"/>
            <a:ext cx="4239072" cy="1981200"/>
          </a:xfrm>
        </p:spPr>
        <p:txBody>
          <a:bodyPr/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BD,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то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ACAB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Якщо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ACAB,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то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CDBD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Блок-схема: данные 6"/>
          <p:cNvSpPr/>
          <p:nvPr/>
        </p:nvSpPr>
        <p:spPr>
          <a:xfrm>
            <a:off x="685800" y="1995488"/>
            <a:ext cx="3509963" cy="156845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n>
                <a:solidFill>
                  <a:sysClr val="windowText" lastClr="000000"/>
                </a:solidFill>
              </a:ln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555875" y="1052513"/>
            <a:ext cx="720725" cy="129698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555875" y="1052513"/>
            <a:ext cx="0" cy="129698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555875" y="2349500"/>
            <a:ext cx="720725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1763713" y="1052513"/>
            <a:ext cx="792162" cy="167163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1763713" y="2349500"/>
            <a:ext cx="792162" cy="37465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55875" y="692150"/>
            <a:ext cx="322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k-UA" dirty="0"/>
              <a:t>А</a:t>
            </a:r>
            <a:endParaRPr lang="ru-RU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332163" y="2225675"/>
            <a:ext cx="320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k-UA" dirty="0"/>
              <a:t>В</a:t>
            </a:r>
            <a:endParaRPr lang="ru-RU" dirty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547813" y="2724150"/>
            <a:ext cx="322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k-UA" dirty="0"/>
              <a:t>С</a:t>
            </a:r>
            <a:endParaRPr lang="ru-RU" dirty="0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441575" y="2411413"/>
            <a:ext cx="341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dirty="0"/>
              <a:t>D</a:t>
            </a:r>
            <a:endParaRPr lang="ru-RU" dirty="0"/>
          </a:p>
        </p:txBody>
      </p:sp>
      <p:sp>
        <p:nvSpPr>
          <p:cNvPr id="17" name="TextBox 22"/>
          <p:cNvSpPr txBox="1">
            <a:spLocks noChangeArrowheads="1"/>
          </p:cNvSpPr>
          <p:nvPr/>
        </p:nvSpPr>
        <p:spPr bwMode="auto">
          <a:xfrm>
            <a:off x="3257550" y="3089275"/>
            <a:ext cx="330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dirty="0">
                <a:sym typeface="Symbol" pitchFamily="18" charset="2"/>
              </a:rPr>
              <a:t>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16508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982439"/>
          </a:xfrm>
        </p:spPr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Задача 1 (Б. 45. 2.8.)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1340768"/>
            <a:ext cx="8496944" cy="4791745"/>
          </a:xfrm>
        </p:spPr>
        <p:txBody>
          <a:bodyPr/>
          <a:lstStyle/>
          <a:p>
            <a:pPr marL="0" indent="0" algn="just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 точки А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до площини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  <a:sym typeface="Symbol"/>
              </a:rPr>
              <a:t> проведено дві похилі АВ і АС. Довжини яких 15см. </a:t>
            </a:r>
            <a:r>
              <a:rPr lang="uk-UA" sz="44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  <a:sym typeface="Symbol"/>
              </a:rPr>
              <a:t>і 20см. </a:t>
            </a:r>
            <a:r>
              <a:rPr lang="uk-UA" sz="4400" dirty="0"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  <a:sym typeface="Symbol"/>
              </a:rPr>
              <a:t>ідповідно. Знайдіть відстань від точки А до площини , якщо проекції похилих відносяться як 9:16.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81103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208587" y="692150"/>
            <a:ext cx="4608513" cy="13684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Дано: АВ і АС – похилі АВ=15см.</a:t>
            </a:r>
          </a:p>
          <a:p>
            <a:pPr marL="0" indent="0" algn="just">
              <a:buFont typeface="Wingdings" pitchFamily="2" charset="2"/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АС=20см.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BD:CD=9:16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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Wingdings" pitchFamily="2" charset="2"/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Знайти: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AD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200525" y="1700213"/>
            <a:ext cx="5075238" cy="12604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язання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Нехай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х-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коефіцієнт пропорційності, тоді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BD=9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CD=16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Блок-схема: данные 5"/>
          <p:cNvSpPr/>
          <p:nvPr/>
        </p:nvSpPr>
        <p:spPr>
          <a:xfrm>
            <a:off x="685800" y="1844824"/>
            <a:ext cx="3509963" cy="156845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n>
                <a:solidFill>
                  <a:sysClr val="windowText" lastClr="000000"/>
                </a:solidFill>
              </a:ln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555875" y="1052513"/>
            <a:ext cx="720725" cy="129698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555875" y="1052513"/>
            <a:ext cx="0" cy="129698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555875" y="2349500"/>
            <a:ext cx="720725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1763713" y="1052513"/>
            <a:ext cx="792162" cy="167163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1763713" y="2349500"/>
            <a:ext cx="792162" cy="37465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555875" y="692150"/>
            <a:ext cx="322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k-UA"/>
              <a:t>А</a:t>
            </a:r>
            <a:endParaRPr lang="ru-RU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332163" y="2225675"/>
            <a:ext cx="320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k-UA"/>
              <a:t>В</a:t>
            </a:r>
            <a:endParaRPr lang="ru-RU"/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547813" y="2724150"/>
            <a:ext cx="322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k-UA"/>
              <a:t>С</a:t>
            </a:r>
            <a:endParaRPr lang="ru-RU"/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441575" y="2411413"/>
            <a:ext cx="341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D</a:t>
            </a:r>
            <a:endParaRPr lang="ru-RU"/>
          </a:p>
        </p:txBody>
      </p:sp>
      <p:sp>
        <p:nvSpPr>
          <p:cNvPr id="5136" name="TextBox 22"/>
          <p:cNvSpPr txBox="1">
            <a:spLocks noChangeArrowheads="1"/>
          </p:cNvSpPr>
          <p:nvPr/>
        </p:nvSpPr>
        <p:spPr bwMode="auto">
          <a:xfrm>
            <a:off x="3257550" y="3089275"/>
            <a:ext cx="330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>
                <a:sym typeface="Symbol" pitchFamily="18" charset="2"/>
              </a:rPr>
              <a:t></a:t>
            </a: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бъект 10"/>
              <p:cNvSpPr>
                <a:spLocks noGrp="1"/>
              </p:cNvSpPr>
              <p:nvPr>
                <p:ph sz="quarter" idx="3"/>
              </p:nvPr>
            </p:nvSpPr>
            <p:spPr>
              <a:xfrm>
                <a:off x="4183396" y="2779713"/>
                <a:ext cx="4709084" cy="302555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2. З </a:t>
                </a:r>
                <a:r>
                  <a:rPr lang="ru-RU" sz="14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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ABD i</a:t>
                </a:r>
                <a:r>
                  <a:rPr lang="en-US" sz="14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 </a:t>
                </a:r>
                <a:r>
                  <a:rPr lang="ru-RU" sz="14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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ACD </a:t>
                </a:r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знайдемо А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D</a:t>
                </a:r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 за теоремою Піфагора.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𝐴𝐷</m:t>
                          </m:r>
                        </m:e>
                        <m:sup>
                          <m:r>
                            <a:rPr lang="en-US" sz="200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𝐴𝐵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𝐵𝐷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  <a:cs typeface="Times New Roman" pitchFamily="18" charset="0"/>
                        </a:rPr>
                        <m:t> </m:t>
                      </m:r>
                    </m:oMath>
                  </m:oMathPara>
                </a14:m>
                <a:endParaRPr lang="en-US" sz="2000" b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𝐴𝐷</m:t>
                          </m:r>
                        </m:e>
                        <m:sup>
                          <m:r>
                            <a:rPr lang="en-US" sz="200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𝐴𝐶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𝐶𝐷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  <a:cs typeface="Times New Roman" pitchFamily="18" charset="0"/>
                        </a:rPr>
                        <m:t> 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𝐴𝐵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𝐵𝐷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𝐴𝐶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𝐶𝐷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000" b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225−81</m:t>
                          </m:r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  <a:cs typeface="Times New Roman" pitchFamily="18" charset="0"/>
                        </a:rPr>
                        <m:t>=400−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256</m:t>
                          </m:r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000" b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  <a:cs typeface="Times New Roman" pitchFamily="18" charset="0"/>
                        </a:rPr>
                        <m:t>=1</m:t>
                      </m:r>
                    </m:oMath>
                  </m:oMathPara>
                </a14:m>
                <a:endParaRPr lang="en-US" sz="2000" b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ctr">
                  <a:buNone/>
                </a:pP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000" b="0" i="1" dirty="0" smtClean="0">
                    <a:latin typeface="Times New Roman" pitchFamily="18" charset="0"/>
                    <a:cs typeface="Times New Roman" pitchFamily="18" charset="0"/>
                  </a:rPr>
                  <a:t>=1</a:t>
                </a:r>
              </a:p>
              <a:p>
                <a:pPr marL="0" indent="0">
                  <a:buNone/>
                </a:pPr>
                <a:endParaRPr lang="en-US" sz="20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Объект 10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3"/>
              </p:nvPr>
            </p:nvSpPr>
            <p:spPr>
              <a:xfrm>
                <a:off x="4183396" y="2779713"/>
                <a:ext cx="4709084" cy="3025551"/>
              </a:xfrm>
              <a:blipFill rotWithShape="1">
                <a:blip r:embed="rId2"/>
                <a:stretch>
                  <a:fillRect l="-1294" t="-10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280460" y="5589240"/>
                <a:ext cx="4320480" cy="10582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3. </a:t>
                </a:r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</a:rPr>
                  <a:t>Знайдемо 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AD</a:t>
                </a:r>
                <a:endParaRPr lang="uk-UA" sz="2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Times New Roman" pitchFamily="18" charset="0"/>
                      </a:rPr>
                      <m:t>𝐴𝐷</m:t>
                    </m:r>
                    <m:r>
                      <a:rPr lang="en-US" sz="20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  <m:t>225−81</m:t>
                        </m:r>
                      </m:e>
                    </m:rad>
                    <m:r>
                      <a:rPr lang="en-US" sz="20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  <m:t>144</m:t>
                        </m:r>
                      </m:e>
                    </m:rad>
                    <m:r>
                      <a:rPr lang="en-US" sz="2000" b="0" i="1" smtClean="0">
                        <a:latin typeface="Cambria Math"/>
                        <a:cs typeface="Times New Roman" pitchFamily="18" charset="0"/>
                      </a:rPr>
                      <m:t>=12</m:t>
                    </m:r>
                  </m:oMath>
                </a14:m>
                <a:r>
                  <a:rPr lang="uk-UA" sz="2000" b="0" dirty="0" smtClean="0">
                    <a:latin typeface="Times New Roman" pitchFamily="18" charset="0"/>
                    <a:cs typeface="Times New Roman" pitchFamily="18" charset="0"/>
                  </a:rPr>
                  <a:t>см.</a:t>
                </a:r>
              </a:p>
              <a:p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</a:rPr>
                  <a:t>Відповідь: 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AD=12 </a:t>
                </a:r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</a:rPr>
                  <a:t>см.</a:t>
                </a: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0460" y="5589240"/>
                <a:ext cx="4320480" cy="1058238"/>
              </a:xfrm>
              <a:prstGeom prst="rect">
                <a:avLst/>
              </a:prstGeom>
              <a:blipFill rotWithShape="1">
                <a:blip r:embed="rId3"/>
                <a:stretch>
                  <a:fillRect l="-1410" t="-2890" b="-86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18" grpId="0"/>
      <p:bldP spid="20" grpId="0"/>
      <p:bldP spid="21" grpId="0"/>
      <p:bldP spid="22" grpId="0"/>
      <p:bldP spid="11" grpId="0" build="p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766415"/>
          </a:xfrm>
        </p:spPr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Задача 2 (с. 36 №24(1))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2688" y="1052736"/>
            <a:ext cx="7637784" cy="5079777"/>
          </a:xfrm>
        </p:spPr>
        <p:txBody>
          <a:bodyPr/>
          <a:lstStyle/>
          <a:p>
            <a:pPr marL="0" indent="0" algn="just">
              <a:buNone/>
            </a:pP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З точки до площини проведено дві похилі. Знайдіть довжини похилих якщо одна з них на 26см.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ільша за другу, а проекції похилих дорівнюють 12см.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 40см.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9777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221840" y="980728"/>
            <a:ext cx="4314056" cy="1769154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: АВ і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АС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похилі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C–AB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см.,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BD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см.,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CD=40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см.,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AD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Symbol"/>
              </a:rPr>
              <a:t>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Знайти: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 і АС.</a:t>
            </a:r>
          </a:p>
          <a:p>
            <a:pPr marL="0" indent="0" algn="just">
              <a:buNone/>
            </a:pP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язання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quarter" idx="2"/>
              </p:nvPr>
            </p:nvSpPr>
            <p:spPr>
              <a:xfrm>
                <a:off x="4195764" y="2851721"/>
                <a:ext cx="4696716" cy="3097559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</a:rPr>
                  <a:t>1. Нехай </a:t>
                </a:r>
                <a:r>
                  <a:rPr lang="uk-UA" sz="2000" dirty="0" err="1" smtClean="0">
                    <a:latin typeface="Times New Roman" pitchFamily="18" charset="0"/>
                    <a:cs typeface="Times New Roman" pitchFamily="18" charset="0"/>
                  </a:rPr>
                  <a:t>АВ=</a:t>
                </a:r>
                <a:r>
                  <a:rPr lang="uk-UA" sz="2000" i="1" dirty="0" err="1" smtClean="0">
                    <a:latin typeface="Times New Roman" pitchFamily="18" charset="0"/>
                    <a:cs typeface="Times New Roman" pitchFamily="18" charset="0"/>
                  </a:rPr>
                  <a:t>х</a:t>
                </a:r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</a:rPr>
                  <a:t>, тоді АС=</a:t>
                </a:r>
                <a:r>
                  <a:rPr lang="uk-UA" sz="2000" i="1" dirty="0" smtClean="0">
                    <a:latin typeface="Times New Roman" pitchFamily="18" charset="0"/>
                    <a:cs typeface="Times New Roman" pitchFamily="18" charset="0"/>
                  </a:rPr>
                  <a:t>х</a:t>
                </a:r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</a:rPr>
                  <a:t>+26</a:t>
                </a:r>
              </a:p>
              <a:p>
                <a:pPr marL="0" indent="0">
                  <a:buNone/>
                </a:pP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2. З </a:t>
                </a:r>
                <a:r>
                  <a:rPr lang="ru-RU" sz="14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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ABD i </a:t>
                </a:r>
                <a:r>
                  <a:rPr lang="ru-RU" sz="14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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ACD </a:t>
                </a:r>
                <a:r>
                  <a:rPr lang="uk-UA" sz="2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знайдемо А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D</a:t>
                </a:r>
                <a:r>
                  <a:rPr lang="uk-UA" sz="2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 за теоремою Піфагора.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𝐴𝐷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𝐴𝐵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𝐵𝐷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 </m:t>
                      </m:r>
                    </m:oMath>
                  </m:oMathPara>
                </a14:m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𝐴𝐷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𝐴𝐶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𝐶𝐷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 </m:t>
                      </m:r>
                    </m:oMath>
                  </m:oMathPara>
                </a14:m>
                <a:endParaRPr lang="en-US" sz="2000" i="1" dirty="0">
                  <a:latin typeface="Cambria Math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𝐴𝐵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𝐵𝐷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𝐴𝐶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𝐶𝐷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 smtClean="0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uk-UA" sz="2000" b="0" i="1" smtClean="0">
                          <a:latin typeface="Cambria Math"/>
                          <a:cs typeface="Times New Roman" pitchFamily="18" charset="0"/>
                        </a:rPr>
                        <m:t>−144=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uk-UA" sz="2000" b="0" i="1" smtClean="0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uk-UA" sz="2000" b="0" i="1" smtClean="0">
                                  <a:latin typeface="Cambria Math"/>
                                  <a:cs typeface="Times New Roman" pitchFamily="18" charset="0"/>
                                </a:rPr>
                                <m:t>+26</m:t>
                              </m:r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uk-UA" sz="2000" b="0" i="1" smtClean="0">
                          <a:latin typeface="Cambria Math"/>
                          <a:cs typeface="Times New Roman" pitchFamily="18" charset="0"/>
                        </a:rPr>
                        <m:t>−1600</m:t>
                      </m:r>
                    </m:oMath>
                  </m:oMathPara>
                </a14:m>
                <a:endParaRPr lang="uk-UA" sz="2000" b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 smtClean="0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uk-UA" sz="2000" b="0" i="1" smtClean="0">
                          <a:latin typeface="Cambria Math"/>
                          <a:cs typeface="Times New Roman" pitchFamily="18" charset="0"/>
                        </a:rPr>
                        <m:t>−144=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uk-UA" sz="2000" b="0" i="1" smtClean="0">
                          <a:latin typeface="Cambria Math"/>
                          <a:cs typeface="Times New Roman" pitchFamily="18" charset="0"/>
                        </a:rPr>
                        <m:t>+52х+676−1600</m:t>
                      </m:r>
                    </m:oMath>
                  </m:oMathPara>
                </a14:m>
                <a:endParaRPr lang="uk-UA" sz="2000" b="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uk-UA" sz="2000" i="1" dirty="0" smtClean="0">
                    <a:latin typeface="Times New Roman" pitchFamily="18" charset="0"/>
                    <a:cs typeface="Times New Roman" pitchFamily="18" charset="0"/>
                  </a:rPr>
                  <a:t>х</a:t>
                </a:r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</a:rPr>
                  <a:t>=15см. Отже АВ=15см.</a:t>
                </a:r>
                <a:endParaRPr lang="uk-UA" sz="2000" b="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2"/>
              </p:nvPr>
            </p:nvSpPr>
            <p:spPr>
              <a:xfrm>
                <a:off x="4195764" y="2851721"/>
                <a:ext cx="4696716" cy="3097559"/>
              </a:xfrm>
              <a:blipFill rotWithShape="1">
                <a:blip r:embed="rId2"/>
                <a:stretch>
                  <a:fillRect l="-1297" t="-9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427984" y="5805264"/>
            <a:ext cx="3810000" cy="1224136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3. Знайдемо АС.</a:t>
            </a:r>
          </a:p>
          <a:p>
            <a:pPr marL="0" indent="0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АС=15+26=41см.</a:t>
            </a:r>
          </a:p>
          <a:p>
            <a:pPr marL="0" indent="0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Відповідь: АВ=15см., АС=41см.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Блок-схема: данные 5"/>
          <p:cNvSpPr/>
          <p:nvPr/>
        </p:nvSpPr>
        <p:spPr>
          <a:xfrm>
            <a:off x="685800" y="1995488"/>
            <a:ext cx="3509963" cy="156845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n>
                <a:solidFill>
                  <a:sysClr val="windowText" lastClr="000000"/>
                </a:solidFill>
              </a:ln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555875" y="1052513"/>
            <a:ext cx="720725" cy="129698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555875" y="1052513"/>
            <a:ext cx="0" cy="129698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555875" y="2349500"/>
            <a:ext cx="720725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1763713" y="1052513"/>
            <a:ext cx="792162" cy="167163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1763713" y="2349500"/>
            <a:ext cx="792162" cy="37465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55875" y="692150"/>
            <a:ext cx="322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k-UA"/>
              <a:t>А</a:t>
            </a:r>
            <a:endParaRPr lang="ru-RU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332163" y="2225675"/>
            <a:ext cx="320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k-UA"/>
              <a:t>В</a:t>
            </a:r>
            <a:endParaRPr lang="ru-RU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547813" y="2724150"/>
            <a:ext cx="322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k-UA" dirty="0"/>
              <a:t>С</a:t>
            </a:r>
            <a:endParaRPr lang="ru-RU" dirty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441575" y="2411413"/>
            <a:ext cx="341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D</a:t>
            </a:r>
            <a:endParaRPr lang="ru-RU"/>
          </a:p>
        </p:txBody>
      </p:sp>
      <p:sp>
        <p:nvSpPr>
          <p:cNvPr id="16" name="TextBox 22"/>
          <p:cNvSpPr txBox="1">
            <a:spLocks noChangeArrowheads="1"/>
          </p:cNvSpPr>
          <p:nvPr/>
        </p:nvSpPr>
        <p:spPr bwMode="auto">
          <a:xfrm>
            <a:off x="3257550" y="3089275"/>
            <a:ext cx="330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>
                <a:sym typeface="Symbol" pitchFamily="18" charset="2"/>
              </a:rPr>
              <a:t>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86325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694407"/>
          </a:xfrm>
        </p:spPr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Задача 3 (с. 36 №24 (2))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2688" y="1124744"/>
            <a:ext cx="7421760" cy="5007769"/>
          </a:xfrm>
        </p:spPr>
        <p:txBody>
          <a:bodyPr/>
          <a:lstStyle/>
          <a:p>
            <a:pPr marL="0" indent="0" algn="just">
              <a:buNone/>
            </a:pP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З точки до площини проведено дві похилі. Знайдіть довжини похилих, якщо похилі відносяться як 1:2, а проекції похилих дорівнюють 1см.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 7см.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97335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195763" y="260648"/>
            <a:ext cx="4834309" cy="1440358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Дано: АВ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і АС похилі, АВ:АС=1:2</a:t>
            </a:r>
          </a:p>
          <a:p>
            <a:pPr marL="0" indent="0"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BD=1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см.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CD=7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см.,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AD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Symbol"/>
              </a:rPr>
              <a:t>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Знайти: АВ і АС</a:t>
            </a:r>
          </a:p>
          <a:p>
            <a:pPr marL="0" indent="0" algn="just">
              <a:buNone/>
            </a:pP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язання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4"/>
              <p:cNvSpPr>
                <a:spLocks noGrp="1"/>
              </p:cNvSpPr>
              <p:nvPr>
                <p:ph sz="quarter" idx="3"/>
              </p:nvPr>
            </p:nvSpPr>
            <p:spPr>
              <a:xfrm>
                <a:off x="4195763" y="1701007"/>
                <a:ext cx="4759325" cy="3528194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</a:rPr>
                  <a:t>1. Нехай </a:t>
                </a:r>
                <a:r>
                  <a:rPr lang="uk-UA" sz="2000" i="1" dirty="0" err="1" smtClean="0">
                    <a:latin typeface="Times New Roman" pitchFamily="18" charset="0"/>
                    <a:cs typeface="Times New Roman" pitchFamily="18" charset="0"/>
                  </a:rPr>
                  <a:t>х-</a:t>
                </a:r>
                <a:r>
                  <a:rPr lang="uk-UA" sz="2000" dirty="0" err="1" smtClean="0">
                    <a:latin typeface="Times New Roman" pitchFamily="18" charset="0"/>
                    <a:cs typeface="Times New Roman" pitchFamily="18" charset="0"/>
                  </a:rPr>
                  <a:t>коефіцієнт</a:t>
                </a:r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</a:rPr>
                  <a:t> пропорційності, тоді  </a:t>
                </a:r>
                <a:r>
                  <a:rPr lang="uk-UA" sz="2000" dirty="0" err="1" smtClean="0">
                    <a:latin typeface="Times New Roman" pitchFamily="18" charset="0"/>
                    <a:cs typeface="Times New Roman" pitchFamily="18" charset="0"/>
                  </a:rPr>
                  <a:t>АВ=</a:t>
                </a:r>
                <a:r>
                  <a:rPr lang="uk-UA" sz="2000" i="1" dirty="0" err="1" smtClean="0">
                    <a:latin typeface="Times New Roman" pitchFamily="18" charset="0"/>
                    <a:cs typeface="Times New Roman" pitchFamily="18" charset="0"/>
                  </a:rPr>
                  <a:t>х</a:t>
                </a:r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</a:rPr>
                  <a:t>,  АС=2</a:t>
                </a:r>
                <a:r>
                  <a:rPr lang="uk-UA" sz="2000" i="1" dirty="0" smtClean="0">
                    <a:latin typeface="Times New Roman" pitchFamily="18" charset="0"/>
                    <a:cs typeface="Times New Roman" pitchFamily="18" charset="0"/>
                  </a:rPr>
                  <a:t>х</a:t>
                </a:r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2. З </a:t>
                </a:r>
                <a:r>
                  <a:rPr lang="ru-RU" sz="14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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ABD i </a:t>
                </a:r>
                <a:r>
                  <a:rPr lang="ru-RU" sz="14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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ACD </a:t>
                </a:r>
                <a:r>
                  <a:rPr lang="uk-UA" sz="2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знайдемо А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D</a:t>
                </a:r>
                <a:r>
                  <a:rPr lang="uk-UA" sz="20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 за теоремою Піфагора.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𝐴𝐷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𝐴𝐵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𝐵𝐷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 </m:t>
                      </m:r>
                    </m:oMath>
                  </m:oMathPara>
                </a14:m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𝐴𝐷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𝐴𝐶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𝐶𝐷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 </m:t>
                      </m:r>
                    </m:oMath>
                  </m:oMathPara>
                </a14:m>
                <a:endParaRPr lang="en-US" sz="2000" i="1" dirty="0">
                  <a:latin typeface="Cambria Math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𝐴𝐵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𝐵𝐷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𝐴𝐶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𝐶𝐷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 smtClean="0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uk-UA" sz="2000" b="0" i="1" smtClean="0">
                          <a:latin typeface="Cambria Math"/>
                          <a:cs typeface="Times New Roman" pitchFamily="18" charset="0"/>
                        </a:rPr>
                        <m:t>−1=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k-UA" sz="2000" b="0" i="1" smtClean="0"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uk-UA" sz="2000" b="0" i="1" smtClean="0">
                          <a:latin typeface="Cambria Math"/>
                          <a:cs typeface="Times New Roman" pitchFamily="18" charset="0"/>
                        </a:rPr>
                        <m:t>−49</m:t>
                      </m:r>
                    </m:oMath>
                  </m:oMathPara>
                </a14:m>
                <a:endParaRPr lang="uk-UA" sz="2000" b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000" b="0" i="1" smtClean="0">
                          <a:latin typeface="Cambria Math"/>
                          <a:cs typeface="Times New Roman" pitchFamily="18" charset="0"/>
                        </a:rPr>
                        <m:t>48=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k-UA" sz="2000" b="0" i="1" smtClean="0"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 smtClean="0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uk-UA" sz="2000" b="0" i="1" smtClean="0">
                          <a:latin typeface="Cambria Math"/>
                          <a:cs typeface="Times New Roman" pitchFamily="18" charset="0"/>
                        </a:rPr>
                        <m:t>=16</m:t>
                      </m:r>
                    </m:oMath>
                  </m:oMathPara>
                </a14:m>
                <a:endParaRPr lang="uk-UA" sz="2000" b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ctr">
                  <a:buNone/>
                </a:pPr>
                <a:r>
                  <a:rPr lang="uk-UA" sz="2000" i="1" dirty="0" smtClean="0">
                    <a:latin typeface="Times New Roman" pitchFamily="18" charset="0"/>
                    <a:cs typeface="Times New Roman" pitchFamily="18" charset="0"/>
                  </a:rPr>
                  <a:t>х</a:t>
                </a:r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</a:rPr>
                  <a:t>=4</a:t>
                </a: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Объек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3"/>
              </p:nvPr>
            </p:nvSpPr>
            <p:spPr>
              <a:xfrm>
                <a:off x="4195763" y="1701007"/>
                <a:ext cx="4759325" cy="3528194"/>
              </a:xfrm>
              <a:blipFill rotWithShape="1">
                <a:blip r:embed="rId2"/>
                <a:stretch>
                  <a:fillRect l="-1280" t="-864" r="-1408" b="-41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Блок-схема: данные 5"/>
          <p:cNvSpPr/>
          <p:nvPr/>
        </p:nvSpPr>
        <p:spPr>
          <a:xfrm>
            <a:off x="685800" y="1995488"/>
            <a:ext cx="3509963" cy="156845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n>
                <a:solidFill>
                  <a:sysClr val="windowText" lastClr="000000"/>
                </a:solidFill>
              </a:ln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555875" y="1052513"/>
            <a:ext cx="720725" cy="129698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555875" y="1052513"/>
            <a:ext cx="0" cy="129698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555875" y="2349500"/>
            <a:ext cx="720725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1763713" y="1052513"/>
            <a:ext cx="792162" cy="167163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1763713" y="2349500"/>
            <a:ext cx="792162" cy="37465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55875" y="692150"/>
            <a:ext cx="322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k-UA"/>
              <a:t>А</a:t>
            </a:r>
            <a:endParaRPr lang="ru-RU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332163" y="2225675"/>
            <a:ext cx="320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k-UA"/>
              <a:t>В</a:t>
            </a:r>
            <a:endParaRPr lang="ru-RU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547813" y="2724150"/>
            <a:ext cx="322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k-UA" dirty="0"/>
              <a:t>С</a:t>
            </a:r>
            <a:endParaRPr lang="ru-RU" dirty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441575" y="2411413"/>
            <a:ext cx="341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D</a:t>
            </a:r>
            <a:endParaRPr lang="ru-RU"/>
          </a:p>
        </p:txBody>
      </p:sp>
      <p:sp>
        <p:nvSpPr>
          <p:cNvPr id="16" name="TextBox 22"/>
          <p:cNvSpPr txBox="1">
            <a:spLocks noChangeArrowheads="1"/>
          </p:cNvSpPr>
          <p:nvPr/>
        </p:nvSpPr>
        <p:spPr bwMode="auto">
          <a:xfrm>
            <a:off x="3257550" y="3089275"/>
            <a:ext cx="330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>
                <a:sym typeface="Symbol" pitchFamily="18" charset="2"/>
              </a:rPr>
              <a:t></a:t>
            </a:r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4499992" y="558924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3. Знайдемо АВ і АС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АВ=4см., АС=2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4=8см.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Відповідь: АВ=4см., АС=8см.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56432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12" grpId="0"/>
      <p:bldP spid="13" grpId="0"/>
      <p:bldP spid="14" grpId="0"/>
      <p:bldP spid="15" grpId="0"/>
      <p:bldP spid="18" grpId="0"/>
    </p:bldLst>
  </p:timing>
</p:sld>
</file>

<file path=ppt/theme/theme1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1785</TotalTime>
  <Words>765</Words>
  <Application>Microsoft Office PowerPoint</Application>
  <PresentationFormat>Экран (4:3)</PresentationFormat>
  <Paragraphs>114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Палитра</vt:lpstr>
      <vt:lpstr>Тема: Перпендикуляр і   похила.</vt:lpstr>
      <vt:lpstr>Презентация PowerPoint</vt:lpstr>
      <vt:lpstr>Наслідок</vt:lpstr>
      <vt:lpstr>Задача 1 (Б. 45. 2.8.)</vt:lpstr>
      <vt:lpstr>Презентация PowerPoint</vt:lpstr>
      <vt:lpstr>Задача 2 (с. 36 №24(1))</vt:lpstr>
      <vt:lpstr>Презентация PowerPoint</vt:lpstr>
      <vt:lpstr>Задача 3 (с. 36 №24 (2))</vt:lpstr>
      <vt:lpstr>Презентация PowerPoint</vt:lpstr>
    </vt:vector>
  </TitlesOfParts>
  <Company>ыы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ыы</dc:creator>
  <cp:lastModifiedBy>Admin</cp:lastModifiedBy>
  <cp:revision>101</cp:revision>
  <dcterms:created xsi:type="dcterms:W3CDTF">2006-01-23T13:12:44Z</dcterms:created>
  <dcterms:modified xsi:type="dcterms:W3CDTF">2015-11-03T08:23:21Z</dcterms:modified>
</cp:coreProperties>
</file>