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65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2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4660"/>
  </p:normalViewPr>
  <p:slideViewPr>
    <p:cSldViewPr>
      <p:cViewPr varScale="1">
        <p:scale>
          <a:sx n="58" d="100"/>
          <a:sy n="58" d="100"/>
        </p:scale>
        <p:origin x="-5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431211C-115F-4301-B9C0-054DABC48EF7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53256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3257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258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259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3260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3261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262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263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264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265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3266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3267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268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269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3270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3271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272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273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274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275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3276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3277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41493-BFD6-44BF-90D1-F1DA94B810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4272B-98FC-434C-9ADA-A7037E143D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4A94CC1-DF55-409F-9D04-C85C29790D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29B81D-BD8E-45FA-8686-EF7AFF574C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EB61B1-9D88-4E4B-A7EA-6F4C7851582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A2586-93DC-40CB-9338-BEEDC562F4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FCAB2-9696-4E60-B298-C9DC627A00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1DD0E-0394-468B-8891-25D971F0A6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444486-DFBF-4C68-ADEA-56FA1FA3FF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603D1-3FC5-4DAE-8270-F2E6FA6434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8E96D-566C-4F5D-8FFD-11923B4B96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ru-RU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ru-RU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93102729-9798-4C06-9092-76CA9E9D9558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22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22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5223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3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3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3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3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4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4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4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4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224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5224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5224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4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4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2249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250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251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2252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52253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54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55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56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57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58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59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60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52261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52262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63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226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5226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52266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2267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5226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69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70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71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72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73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74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75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227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6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763713" y="2060575"/>
            <a:ext cx="6210300" cy="18002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uk-UA" sz="3600" dirty="0">
                <a:solidFill>
                  <a:srgbClr val="00B0F0"/>
                </a:solidFill>
              </a:rPr>
              <a:t>Творення слів. </a:t>
            </a:r>
            <a:endParaRPr lang="uk-UA" sz="3600" dirty="0" smtClean="0">
              <a:solidFill>
                <a:srgbClr val="00B0F0"/>
              </a:solidFill>
            </a:endParaRPr>
          </a:p>
          <a:p>
            <a:pPr algn="ctr"/>
            <a:r>
              <a:rPr lang="uk-UA" sz="3600" dirty="0" smtClean="0">
                <a:solidFill>
                  <a:srgbClr val="00B0F0"/>
                </a:solidFill>
              </a:rPr>
              <a:t>Стилістичні </a:t>
            </a:r>
            <a:r>
              <a:rPr lang="uk-UA" sz="3600" dirty="0">
                <a:solidFill>
                  <a:srgbClr val="00B0F0"/>
                </a:solidFill>
              </a:rPr>
              <a:t>засоби словотвору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B0F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5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01013" y="6381750"/>
            <a:ext cx="863600" cy="47625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3282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uk-UA"/>
              <a:t>1 Будова слова. Морфеми.</a:t>
            </a:r>
          </a:p>
          <a:p>
            <a:pPr>
              <a:lnSpc>
                <a:spcPct val="90000"/>
              </a:lnSpc>
            </a:pPr>
            <a:r>
              <a:rPr lang="uk-UA"/>
              <a:t>2 Словотворення.</a:t>
            </a:r>
          </a:p>
          <a:p>
            <a:pPr>
              <a:lnSpc>
                <a:spcPct val="90000"/>
              </a:lnSpc>
            </a:pPr>
            <a:r>
              <a:rPr lang="uk-UA"/>
              <a:t>3 Твірна основа.</a:t>
            </a:r>
          </a:p>
          <a:p>
            <a:pPr>
              <a:lnSpc>
                <a:spcPct val="90000"/>
              </a:lnSpc>
            </a:pPr>
            <a:r>
              <a:rPr lang="uk-UA"/>
              <a:t>4 Похідні слова.</a:t>
            </a:r>
          </a:p>
          <a:p>
            <a:pPr>
              <a:lnSpc>
                <a:spcPct val="90000"/>
              </a:lnSpc>
            </a:pPr>
            <a:r>
              <a:rPr lang="uk-UA"/>
              <a:t>5 способи словотворення.</a:t>
            </a:r>
          </a:p>
          <a:p>
            <a:pPr>
              <a:lnSpc>
                <a:spcPct val="90000"/>
              </a:lnSpc>
            </a:pPr>
            <a:r>
              <a:rPr lang="uk-UA"/>
              <a:t>6 Основні орфограми у префіксах, коренях, суфіксах.</a:t>
            </a:r>
            <a:endParaRPr lang="ru-RU"/>
          </a:p>
        </p:txBody>
      </p:sp>
      <p:sp>
        <p:nvSpPr>
          <p:cNvPr id="59397" name="WordArt 5"/>
          <p:cNvSpPr>
            <a:spLocks noChangeArrowheads="1" noChangeShapeType="1" noTextEdit="1"/>
          </p:cNvSpPr>
          <p:nvPr/>
        </p:nvSpPr>
        <p:spPr bwMode="auto">
          <a:xfrm>
            <a:off x="2195513" y="260350"/>
            <a:ext cx="4279900" cy="1044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19050" cmpd="sng">
                  <a:solidFill>
                    <a:srgbClr val="99CCFF"/>
                  </a:solidFill>
                  <a:prstDash val="solid"/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План</a:t>
            </a:r>
          </a:p>
        </p:txBody>
      </p:sp>
      <p:sp>
        <p:nvSpPr>
          <p:cNvPr id="59399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516688" y="1989138"/>
            <a:ext cx="431800" cy="2159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07" name="AutoShape 1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87900" y="5157788"/>
            <a:ext cx="431800" cy="2159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08" name="AutoShape 1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300788" y="4149725"/>
            <a:ext cx="431800" cy="2159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09" name="AutoShape 1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27538" y="3573463"/>
            <a:ext cx="431800" cy="2159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10" name="AutoShape 1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27538" y="3068638"/>
            <a:ext cx="431800" cy="2159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411" name="AutoShape 19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43438" y="2492375"/>
            <a:ext cx="431800" cy="2159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  <p:bldP spid="59397" grpId="0" animBg="1"/>
      <p:bldP spid="59399" grpId="0" animBg="1"/>
      <p:bldP spid="59407" grpId="0" animBg="1"/>
      <p:bldP spid="59408" grpId="0" animBg="1"/>
      <p:bldP spid="59409" grpId="0" animBg="1"/>
      <p:bldP spid="59410" grpId="0" animBg="1"/>
      <p:bldP spid="594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685800" y="152400"/>
            <a:ext cx="6870700" cy="16002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r>
              <a:rPr lang="ru-RU" sz="3600" kern="10">
                <a:ln w="19050" cmpd="sng">
                  <a:solidFill>
                    <a:srgbClr val="99CCFF"/>
                  </a:solidFill>
                  <a:prstDash val="solid"/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Будова слова. Морфеми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773238"/>
            <a:ext cx="5614987" cy="10239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z="1800"/>
              <a:t>Слова поділяються на морфеми – найменші значущі частини (корінь, префікс, суфікс, закінчення). За допомогою префіксів і суфіксів утворюються нові слова та їхні форми, а за допомогою закінчень – лише форми слова.</a:t>
            </a:r>
          </a:p>
          <a:p>
            <a:pPr>
              <a:lnSpc>
                <a:spcPct val="80000"/>
              </a:lnSpc>
            </a:pPr>
            <a:endParaRPr lang="ru-RU" sz="1800"/>
          </a:p>
        </p:txBody>
      </p:sp>
      <p:graphicFrame>
        <p:nvGraphicFramePr>
          <p:cNvPr id="7339" name="Group 171"/>
          <p:cNvGraphicFramePr>
            <a:graphicFrameLocks noGrp="1"/>
          </p:cNvGraphicFramePr>
          <p:nvPr>
            <p:ph sz="half" idx="2"/>
          </p:nvPr>
        </p:nvGraphicFramePr>
        <p:xfrm>
          <a:off x="1042988" y="3429000"/>
          <a:ext cx="5905500" cy="1737360"/>
        </p:xfrm>
        <a:graphic>
          <a:graphicData uri="http://schemas.openxmlformats.org/drawingml/2006/table">
            <a:tbl>
              <a:tblPr/>
              <a:tblGrid>
                <a:gridCol w="1225550"/>
                <a:gridCol w="1366837"/>
                <a:gridCol w="1008063"/>
                <a:gridCol w="2305050"/>
              </a:tblGrid>
              <a:tr h="22701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         БУДОВА СЛОВА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56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Основа слова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Закінчення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Префікс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Корінь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Суфікс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Визначає граматичне значення слова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6038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Виражає лексичне значення слова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330" name="Text Box 162"/>
          <p:cNvSpPr txBox="1">
            <a:spLocks noChangeArrowheads="1"/>
          </p:cNvSpPr>
          <p:nvPr/>
        </p:nvSpPr>
        <p:spPr bwMode="auto">
          <a:xfrm>
            <a:off x="2032000" y="5397500"/>
            <a:ext cx="6392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1800" b="0"/>
              <a:t>Відповідне розміщення морфем у слові є його будовою.</a:t>
            </a:r>
            <a:endParaRPr lang="ru-RU" sz="1800" b="0"/>
          </a:p>
        </p:txBody>
      </p:sp>
      <p:sp>
        <p:nvSpPr>
          <p:cNvPr id="7340" name="AutoShape 17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72450" y="6453188"/>
            <a:ext cx="576263" cy="4048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1" grpId="0" build="p"/>
      <p:bldP spid="73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Основним засобом збагачення словникового складу мови є </a:t>
            </a:r>
            <a:r>
              <a:rPr lang="uk-UA" b="1"/>
              <a:t>словотворення. </a:t>
            </a:r>
            <a:r>
              <a:rPr lang="uk-UA"/>
              <a:t>При цьому нові</a:t>
            </a:r>
            <a:r>
              <a:rPr lang="uk-UA" b="1"/>
              <a:t> </a:t>
            </a:r>
            <a:r>
              <a:rPr lang="uk-UA"/>
              <a:t>слова</a:t>
            </a:r>
            <a:r>
              <a:rPr lang="uk-UA" b="1"/>
              <a:t> </a:t>
            </a:r>
            <a:r>
              <a:rPr lang="uk-UA"/>
              <a:t>утворюються на основі вже існуючих.</a:t>
            </a:r>
            <a:endParaRPr lang="ru-RU" b="1"/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685800" y="152400"/>
            <a:ext cx="68707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19050" cmpd="sng">
                  <a:solidFill>
                    <a:srgbClr val="99CCFF"/>
                  </a:solidFill>
                  <a:prstDash val="solid"/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Словотворення</a:t>
            </a:r>
          </a:p>
        </p:txBody>
      </p:sp>
      <p:sp>
        <p:nvSpPr>
          <p:cNvPr id="9221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72450" y="6453188"/>
            <a:ext cx="576263" cy="4048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Основа, від якої твориться нове слово, називається </a:t>
            </a:r>
            <a:r>
              <a:rPr lang="uk-UA" b="1"/>
              <a:t>твірною. </a:t>
            </a:r>
            <a:r>
              <a:rPr lang="uk-UA"/>
              <a:t>До неї додаються словотворчі суфікси і префікси(афікси).</a:t>
            </a:r>
            <a:endParaRPr lang="ru-RU"/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685800" y="152400"/>
            <a:ext cx="68707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19050" cmpd="sng">
                  <a:solidFill>
                    <a:srgbClr val="99CCFF"/>
                  </a:solidFill>
                  <a:prstDash val="solid"/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Твірна основа</a:t>
            </a:r>
          </a:p>
        </p:txBody>
      </p:sp>
      <p:sp>
        <p:nvSpPr>
          <p:cNvPr id="10246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72450" y="6453188"/>
            <a:ext cx="576263" cy="4048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 tmFilter="0,0; .5, 1; 1, 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Слова поділяються на </a:t>
            </a:r>
            <a:r>
              <a:rPr lang="uk-UA" b="1"/>
              <a:t>похідні і непохідні. </a:t>
            </a:r>
            <a:r>
              <a:rPr lang="uk-UA"/>
              <a:t>Похідне слово мотивується через зв'язки з іншим словом того самого кореня.</a:t>
            </a:r>
            <a:endParaRPr lang="ru-RU"/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685800" y="152400"/>
            <a:ext cx="68707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19050" cmpd="sng">
                  <a:solidFill>
                    <a:srgbClr val="99CCFF"/>
                  </a:solidFill>
                  <a:prstDash val="solid"/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Похідні слова</a:t>
            </a:r>
          </a:p>
        </p:txBody>
      </p:sp>
      <p:sp>
        <p:nvSpPr>
          <p:cNvPr id="11270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72450" y="6453188"/>
            <a:ext cx="576263" cy="4048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WordArt 5"/>
          <p:cNvSpPr>
            <a:spLocks noChangeArrowheads="1" noChangeShapeType="1" noTextEdit="1"/>
          </p:cNvSpPr>
          <p:nvPr/>
        </p:nvSpPr>
        <p:spPr bwMode="auto">
          <a:xfrm>
            <a:off x="685800" y="152400"/>
            <a:ext cx="68707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19050" cmpd="sng">
                  <a:solidFill>
                    <a:srgbClr val="99CCFF"/>
                  </a:solidFill>
                  <a:prstDash val="solid"/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Способи словотворення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773238"/>
            <a:ext cx="7632700" cy="503237"/>
          </a:xfrm>
        </p:spPr>
        <p:txBody>
          <a:bodyPr/>
          <a:lstStyle/>
          <a:p>
            <a:r>
              <a:rPr lang="uk-UA" sz="1800"/>
              <a:t>Слова в українській мові творяться різними способами</a:t>
            </a:r>
            <a:r>
              <a:rPr lang="uk-UA" sz="1600"/>
              <a:t>.</a:t>
            </a:r>
            <a:endParaRPr lang="ru-RU" sz="1600"/>
          </a:p>
        </p:txBody>
      </p:sp>
      <p:graphicFrame>
        <p:nvGraphicFramePr>
          <p:cNvPr id="56446" name="Group 126"/>
          <p:cNvGraphicFramePr>
            <a:graphicFrameLocks noGrp="1"/>
          </p:cNvGraphicFramePr>
          <p:nvPr>
            <p:ph sz="half" idx="2"/>
          </p:nvPr>
        </p:nvGraphicFramePr>
        <p:xfrm>
          <a:off x="395288" y="2133600"/>
          <a:ext cx="7842250" cy="3906838"/>
        </p:xfrm>
        <a:graphic>
          <a:graphicData uri="http://schemas.openxmlformats.org/drawingml/2006/table">
            <a:tbl>
              <a:tblPr/>
              <a:tblGrid>
                <a:gridCol w="4032250"/>
                <a:gridCol w="3810000"/>
              </a:tblGrid>
              <a:tr h="3032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                           Способи словотворення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Суфіксальний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осінній            осінь + н</a:t>
                      </a:r>
                      <a:endParaRPr kumimoji="0" lang="ru-RU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Префіксальний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Премудрий          пре + мудрий</a:t>
                      </a:r>
                      <a:endParaRPr kumimoji="0" lang="ru-RU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Префіксально-суфіксальний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Запічок          за + піч + ок</a:t>
                      </a:r>
                      <a:endParaRPr kumimoji="0" lang="ru-RU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Безафіксний (відкидання морфем)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пуск             пускати</a:t>
                      </a:r>
                      <a:endParaRPr kumimoji="0" lang="ru-RU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Складання слів або основ слів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рута-м'ята </a:t>
                      </a: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 </a:t>
                      </a:r>
                      <a:r>
                        <a:rPr kumimoji="0" lang="uk-UA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рута + м'ята</a:t>
                      </a:r>
                      <a:endParaRPr kumimoji="0" lang="ru-RU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Складання усічених основ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облком        обласний + комітет</a:t>
                      </a:r>
                      <a:endParaRPr kumimoji="0" lang="ru-RU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423D"/>
                          </a:solidFill>
                          <a:effectLst/>
                          <a:latin typeface="Comic Sans MS" pitchFamily="66" charset="0"/>
                        </a:rPr>
                        <a:t>Перехід слів з однієї частини мови в іншу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423D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черговий(іменник)       черговий (прикметник) учень</a:t>
                      </a:r>
                      <a:endParaRPr kumimoji="0" lang="ru-RU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84" name="Line 64"/>
          <p:cNvSpPr>
            <a:spLocks noChangeShapeType="1"/>
          </p:cNvSpPr>
          <p:nvPr/>
        </p:nvSpPr>
        <p:spPr bwMode="auto">
          <a:xfrm flipH="1">
            <a:off x="5435600" y="26368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87" name="Line 67"/>
          <p:cNvSpPr>
            <a:spLocks noChangeShapeType="1"/>
          </p:cNvSpPr>
          <p:nvPr/>
        </p:nvSpPr>
        <p:spPr bwMode="auto">
          <a:xfrm flipH="1">
            <a:off x="5940425" y="3068638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94" name="Line 74"/>
          <p:cNvSpPr>
            <a:spLocks noChangeShapeType="1"/>
          </p:cNvSpPr>
          <p:nvPr/>
        </p:nvSpPr>
        <p:spPr bwMode="auto">
          <a:xfrm flipH="1">
            <a:off x="6659563" y="551656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95" name="Line 75"/>
          <p:cNvSpPr>
            <a:spLocks noChangeShapeType="1"/>
          </p:cNvSpPr>
          <p:nvPr/>
        </p:nvSpPr>
        <p:spPr bwMode="auto">
          <a:xfrm flipH="1">
            <a:off x="5364163" y="51577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96" name="Line 76"/>
          <p:cNvSpPr>
            <a:spLocks noChangeShapeType="1"/>
          </p:cNvSpPr>
          <p:nvPr/>
        </p:nvSpPr>
        <p:spPr bwMode="auto">
          <a:xfrm flipH="1">
            <a:off x="5435600" y="36449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97" name="Line 77"/>
          <p:cNvSpPr>
            <a:spLocks noChangeShapeType="1"/>
          </p:cNvSpPr>
          <p:nvPr/>
        </p:nvSpPr>
        <p:spPr bwMode="auto">
          <a:xfrm flipH="1" flipV="1">
            <a:off x="5148263" y="41497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98" name="Line 78"/>
          <p:cNvSpPr>
            <a:spLocks noChangeShapeType="1"/>
          </p:cNvSpPr>
          <p:nvPr/>
        </p:nvSpPr>
        <p:spPr bwMode="auto">
          <a:xfrm flipH="1">
            <a:off x="5795963" y="465296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447" name="AutoShape 12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72450" y="6453188"/>
            <a:ext cx="576263" cy="4048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 tmFilter="0,0; .5, 1; 1, 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6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6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6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6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6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5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5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5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5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5" grpId="0" animBg="1"/>
      <p:bldP spid="56323" grpId="0" build="p"/>
      <p:bldP spid="56384" grpId="0" animBg="1"/>
      <p:bldP spid="56387" grpId="0" animBg="1"/>
      <p:bldP spid="56394" grpId="0" animBg="1"/>
      <p:bldP spid="56395" grpId="0" animBg="1"/>
      <p:bldP spid="56396" grpId="0" animBg="1"/>
      <p:bldP spid="56397" grpId="0" animBg="1"/>
      <p:bldP spid="563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572" name="Group 228"/>
          <p:cNvGraphicFramePr>
            <a:graphicFrameLocks noGrp="1"/>
          </p:cNvGraphicFramePr>
          <p:nvPr/>
        </p:nvGraphicFramePr>
        <p:xfrm>
          <a:off x="468313" y="1412875"/>
          <a:ext cx="7920037" cy="4850766"/>
        </p:xfrm>
        <a:graphic>
          <a:graphicData uri="http://schemas.openxmlformats.org/drawingml/2006/table">
            <a:tbl>
              <a:tblPr/>
              <a:tblGrid>
                <a:gridCol w="1439862"/>
                <a:gridCol w="4537075"/>
                <a:gridCol w="1943100"/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Місце орфограми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             Орфограми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      Приклади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У префіксі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Букви е, и, і, в префіксах </a:t>
                      </a: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пре-, при-, прі-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Предобрий, прихід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Букви з, с, у префіксах </a:t>
                      </a: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роз-, без-, з- (зі-, с-)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Розказати, списати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У корені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Орфограми, пов'язані із чергуванням голосних і приголосних звуків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Стелю – застилати, рука - руці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Подвоєння букв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Гілля, сіллю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На межі кореня і суфікса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Благосполуки </a:t>
                      </a: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–цьк-, -зьк-, -ськ-, -цтв-, -зтв-, -ств-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Козацький, птаство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Букви щ, чч в іменниках із суфіксом </a:t>
                      </a: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–ин(а)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Козаччина, Житомирщина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У суфіксі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Букви и, е(є) в суфіксах </a:t>
                      </a: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–ечок, -єчок, -ечк(а), -єчк(а), -ичок, -ичк(а)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Діжечка, вогничок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Буква и в суфіксі </a:t>
                      </a: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–ив(о)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Вариво, печиво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Букви и, і в суфіксах –ир, -ист, -изм, -ір, -іст, -ізм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Бандурист, піаніст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Букви и, і, </a:t>
                      </a: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е</a:t>
                      </a: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(є) в суфіксах –инн(я), -інн(я), -</a:t>
                      </a: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енн(я),-</a:t>
                      </a: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єнн(я)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Павутиння, звернення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Букви о,</a:t>
                      </a: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е</a:t>
                      </a: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(є) в суфіксах –ов(ий), -ев(ий), -єв(ий)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Овочевий, казковий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Букви и, ї в суфіксах –ин, -їн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itchFamily="66" charset="0"/>
                        </a:rPr>
                        <a:t>Ольжин, Маріїн</a:t>
                      </a:r>
                      <a:endParaRPr kumimoji="0" lang="ru-RU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573" name="WordArt 229"/>
          <p:cNvSpPr>
            <a:spLocks noChangeArrowheads="1" noChangeShapeType="1" noTextEdit="1"/>
          </p:cNvSpPr>
          <p:nvPr/>
        </p:nvSpPr>
        <p:spPr bwMode="auto">
          <a:xfrm>
            <a:off x="1116013" y="0"/>
            <a:ext cx="61341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Основні орфограми 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у префіксах, коренях, суфіксах</a:t>
            </a:r>
          </a:p>
        </p:txBody>
      </p:sp>
      <p:sp>
        <p:nvSpPr>
          <p:cNvPr id="57577" name="AutoShape 233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72450" y="6453188"/>
            <a:ext cx="576263" cy="4048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7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7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7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73" grpId="0" animBg="1"/>
    </p:bld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172</TotalTime>
  <Words>472</Words>
  <Application>Microsoft Office PowerPoint</Application>
  <PresentationFormat>Экран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Пастель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 10</dc:creator>
  <cp:lastModifiedBy>1111</cp:lastModifiedBy>
  <cp:revision>9</cp:revision>
  <dcterms:created xsi:type="dcterms:W3CDTF">2011-04-18T05:36:30Z</dcterms:created>
  <dcterms:modified xsi:type="dcterms:W3CDTF">2015-11-04T11:56:32Z</dcterms:modified>
</cp:coreProperties>
</file>