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2" r:id="rId4"/>
    <p:sldId id="260" r:id="rId5"/>
    <p:sldId id="261"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varScale="1">
        <p:scale>
          <a:sx n="103" d="100"/>
          <a:sy n="103"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08.11.2015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14356"/>
            <a:ext cx="8229600" cy="2486044"/>
          </a:xfrm>
        </p:spPr>
        <p:txBody>
          <a:bodyPr>
            <a:normAutofit/>
          </a:bodyPr>
          <a:lstStyle/>
          <a:p>
            <a:r>
              <a:rPr lang="ru-RU" dirty="0" smtClean="0"/>
              <a:t>Презентац</a:t>
            </a:r>
            <a:r>
              <a:rPr lang="uk-UA" dirty="0" smtClean="0"/>
              <a:t>ія на тему:</a:t>
            </a:r>
            <a:br>
              <a:rPr lang="uk-UA" dirty="0" smtClean="0"/>
            </a:br>
            <a:r>
              <a:rPr lang="uk-UA" dirty="0" smtClean="0"/>
              <a:t>Європейська музична культура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lstStyle/>
          <a:p>
            <a:r>
              <a:rPr lang="uk-UA" dirty="0" smtClean="0"/>
              <a:t>Віденські класики:</a:t>
            </a:r>
            <a:endParaRPr lang="ru-RU" dirty="0"/>
          </a:p>
        </p:txBody>
      </p:sp>
      <p:sp>
        <p:nvSpPr>
          <p:cNvPr id="3" name="Содержимое 2"/>
          <p:cNvSpPr>
            <a:spLocks noGrp="1"/>
          </p:cNvSpPr>
          <p:nvPr>
            <p:ph idx="1"/>
          </p:nvPr>
        </p:nvSpPr>
        <p:spPr>
          <a:xfrm>
            <a:off x="457200" y="1142984"/>
            <a:ext cx="4114800" cy="5715016"/>
          </a:xfrm>
        </p:spPr>
        <p:txBody>
          <a:bodyPr>
            <a:normAutofit fontScale="70000" lnSpcReduction="20000"/>
          </a:bodyPr>
          <a:lstStyle/>
          <a:p>
            <a:pPr>
              <a:buNone/>
            </a:pPr>
            <a:r>
              <a:rPr lang="vi-VN" sz="2900" b="1" dirty="0" smtClean="0">
                <a:solidFill>
                  <a:srgbClr val="C00000"/>
                </a:solidFill>
              </a:rPr>
              <a:t>Иога́нн Кри́стоф Фри́дрих фон Ши́ллер</a:t>
            </a:r>
            <a:endParaRPr lang="uk-UA" sz="2900" b="1" dirty="0" smtClean="0">
              <a:solidFill>
                <a:srgbClr val="C00000"/>
              </a:solidFill>
            </a:endParaRPr>
          </a:p>
          <a:p>
            <a:pPr>
              <a:buNone/>
            </a:pPr>
            <a:r>
              <a:rPr lang="uk-UA" sz="2400" dirty="0" smtClean="0"/>
              <a:t>німецький поет, філософ, теоретик</a:t>
            </a:r>
          </a:p>
          <a:p>
            <a:pPr>
              <a:buNone/>
            </a:pPr>
            <a:r>
              <a:rPr lang="uk-UA" sz="2400" dirty="0" smtClean="0"/>
              <a:t>мистецтва і драматург, професор історії і</a:t>
            </a:r>
          </a:p>
          <a:p>
            <a:pPr>
              <a:buNone/>
            </a:pPr>
            <a:r>
              <a:rPr lang="uk-UA" sz="2400" dirty="0" smtClean="0"/>
              <a:t>військовий лікар, представник</a:t>
            </a:r>
          </a:p>
          <a:p>
            <a:pPr>
              <a:buNone/>
            </a:pPr>
            <a:r>
              <a:rPr lang="uk-UA" sz="2400" dirty="0" smtClean="0"/>
              <a:t>романтичного напряму в літературі,</a:t>
            </a:r>
          </a:p>
          <a:p>
            <a:pPr>
              <a:buNone/>
            </a:pPr>
            <a:r>
              <a:rPr lang="uk-UA" sz="2400" dirty="0" smtClean="0"/>
              <a:t>автор «Оди до радості» [1], змінена</a:t>
            </a:r>
          </a:p>
          <a:p>
            <a:pPr>
              <a:buNone/>
            </a:pPr>
            <a:r>
              <a:rPr lang="uk-UA" sz="2400" dirty="0" smtClean="0"/>
              <a:t>версія якої стала текстом гімну</a:t>
            </a:r>
          </a:p>
          <a:p>
            <a:pPr>
              <a:buNone/>
            </a:pPr>
            <a:r>
              <a:rPr lang="uk-UA" sz="2400" dirty="0" smtClean="0"/>
              <a:t>Європейського союзу [2]. Увійшов в</a:t>
            </a:r>
          </a:p>
          <a:p>
            <a:pPr>
              <a:buNone/>
            </a:pPr>
            <a:r>
              <a:rPr lang="uk-UA" sz="2400" dirty="0" smtClean="0"/>
              <a:t>історію світової літератури як</a:t>
            </a:r>
          </a:p>
          <a:p>
            <a:pPr>
              <a:buNone/>
            </a:pPr>
            <a:r>
              <a:rPr lang="uk-UA" sz="2400" dirty="0" smtClean="0"/>
              <a:t>полум'яний захисник людської</a:t>
            </a:r>
          </a:p>
          <a:p>
            <a:pPr>
              <a:buNone/>
            </a:pPr>
            <a:r>
              <a:rPr lang="uk-UA" sz="2400" dirty="0" smtClean="0"/>
              <a:t>особистості. Протягом останніх</a:t>
            </a:r>
          </a:p>
          <a:p>
            <a:pPr>
              <a:buNone/>
            </a:pPr>
            <a:r>
              <a:rPr lang="uk-UA" sz="2400" dirty="0" smtClean="0"/>
              <a:t>сімнадцяти років свого життя (1788</a:t>
            </a:r>
          </a:p>
          <a:p>
            <a:pPr>
              <a:buNone/>
            </a:pPr>
            <a:r>
              <a:rPr lang="uk-UA" sz="2400" dirty="0" smtClean="0"/>
              <a:t>1805) дружив з Іоганном Гете, якого він</a:t>
            </a:r>
          </a:p>
          <a:p>
            <a:pPr>
              <a:buNone/>
            </a:pPr>
            <a:r>
              <a:rPr lang="uk-UA" sz="2400" dirty="0" smtClean="0"/>
              <a:t>надихав на завершення його творів, що</a:t>
            </a:r>
          </a:p>
          <a:p>
            <a:pPr>
              <a:buNone/>
            </a:pPr>
            <a:r>
              <a:rPr lang="uk-UA" sz="2400" dirty="0" smtClean="0"/>
              <a:t>залишилися в чорновому варіанті. Цей</a:t>
            </a:r>
          </a:p>
          <a:p>
            <a:pPr>
              <a:buNone/>
            </a:pPr>
            <a:r>
              <a:rPr lang="uk-UA" sz="2400" dirty="0" smtClean="0"/>
              <a:t>період дружби двох поетів і їх</a:t>
            </a:r>
          </a:p>
          <a:p>
            <a:pPr>
              <a:buNone/>
            </a:pPr>
            <a:r>
              <a:rPr lang="uk-UA" sz="2400" dirty="0" smtClean="0"/>
              <a:t>літературознавча полеміка увійшла в</a:t>
            </a:r>
          </a:p>
          <a:p>
            <a:pPr>
              <a:buNone/>
            </a:pPr>
            <a:r>
              <a:rPr lang="uk-UA" sz="2400" dirty="0" smtClean="0"/>
              <a:t>німецьку літературу під назвою</a:t>
            </a:r>
          </a:p>
          <a:p>
            <a:pPr>
              <a:buNone/>
            </a:pPr>
            <a:r>
              <a:rPr lang="uk-UA" sz="2400" dirty="0" smtClean="0"/>
              <a:t>Веймарського класицизму.</a:t>
            </a:r>
            <a:endParaRPr lang="uk-UA" sz="2400" dirty="0"/>
          </a:p>
        </p:txBody>
      </p:sp>
      <p:pic>
        <p:nvPicPr>
          <p:cNvPr id="4" name="Рисунок 3" descr="250px-Anton_Graff_-_Friedrich_Schiller.jpg"/>
          <p:cNvPicPr>
            <a:picLocks noChangeAspect="1"/>
          </p:cNvPicPr>
          <p:nvPr/>
        </p:nvPicPr>
        <p:blipFill>
          <a:blip r:embed="rId2" cstate="print"/>
          <a:stretch>
            <a:fillRect/>
          </a:stretch>
        </p:blipFill>
        <p:spPr>
          <a:xfrm>
            <a:off x="4857752" y="1142984"/>
            <a:ext cx="3781341" cy="4900618"/>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uk-UA" dirty="0" smtClean="0"/>
              <a:t>Віденські класики:</a:t>
            </a:r>
            <a:endParaRPr lang="ru-RU" dirty="0"/>
          </a:p>
        </p:txBody>
      </p:sp>
      <p:sp>
        <p:nvSpPr>
          <p:cNvPr id="3" name="Содержимое 2"/>
          <p:cNvSpPr>
            <a:spLocks noGrp="1"/>
          </p:cNvSpPr>
          <p:nvPr>
            <p:ph sz="half" idx="1"/>
          </p:nvPr>
        </p:nvSpPr>
        <p:spPr>
          <a:xfrm>
            <a:off x="142844" y="1214422"/>
            <a:ext cx="3786214" cy="5286412"/>
          </a:xfrm>
        </p:spPr>
        <p:txBody>
          <a:bodyPr>
            <a:normAutofit fontScale="70000" lnSpcReduction="20000"/>
          </a:bodyPr>
          <a:lstStyle/>
          <a:p>
            <a:pPr>
              <a:buNone/>
            </a:pPr>
            <a:r>
              <a:rPr lang="uk-UA" sz="3200" dirty="0" smtClean="0">
                <a:solidFill>
                  <a:srgbClr val="C00000"/>
                </a:solidFill>
              </a:rPr>
              <a:t>Георг Вільгельм Фрідріх Гегель</a:t>
            </a:r>
          </a:p>
          <a:p>
            <a:pPr>
              <a:buNone/>
            </a:pPr>
            <a:endParaRPr lang="ru-RU" dirty="0" smtClean="0"/>
          </a:p>
          <a:p>
            <a:pPr>
              <a:buNone/>
            </a:pPr>
            <a:r>
              <a:rPr lang="ru-RU" dirty="0" smtClean="0"/>
              <a:t>Гегель народився в родині</a:t>
            </a:r>
          </a:p>
          <a:p>
            <a:pPr>
              <a:buNone/>
            </a:pPr>
            <a:r>
              <a:rPr lang="ru-RU" dirty="0" smtClean="0"/>
              <a:t>фінансового чиновника. У віці</a:t>
            </a:r>
          </a:p>
          <a:p>
            <a:pPr>
              <a:buNone/>
            </a:pPr>
            <a:r>
              <a:rPr lang="ru-RU" dirty="0" smtClean="0"/>
              <a:t>семи років він пішов</a:t>
            </a:r>
          </a:p>
          <a:p>
            <a:pPr>
              <a:buNone/>
            </a:pPr>
            <a:r>
              <a:rPr lang="ru-RU" dirty="0" smtClean="0"/>
              <a:t>у Штутгартську гімназію, де</a:t>
            </a:r>
          </a:p>
          <a:p>
            <a:pPr>
              <a:buNone/>
            </a:pPr>
            <a:r>
              <a:rPr lang="ru-RU" dirty="0" smtClean="0"/>
              <a:t>виявив здібності до древніх мов</a:t>
            </a:r>
          </a:p>
          <a:p>
            <a:pPr>
              <a:buNone/>
            </a:pPr>
            <a:r>
              <a:rPr lang="ru-RU" dirty="0" smtClean="0"/>
              <a:t>та історії. 1788 року після</a:t>
            </a:r>
          </a:p>
          <a:p>
            <a:pPr>
              <a:buNone/>
            </a:pPr>
            <a:r>
              <a:rPr lang="ru-RU" dirty="0" smtClean="0"/>
              <a:t>закінчення гімназії він пішов</a:t>
            </a:r>
          </a:p>
          <a:p>
            <a:pPr>
              <a:buNone/>
            </a:pPr>
            <a:r>
              <a:rPr lang="ru-RU" dirty="0" smtClean="0"/>
              <a:t>у Тюбінгенський теологічний</a:t>
            </a:r>
          </a:p>
          <a:p>
            <a:pPr>
              <a:buNone/>
            </a:pPr>
            <a:r>
              <a:rPr lang="ru-RU" dirty="0" smtClean="0"/>
              <a:t>інститут. Тут він потоваришував</a:t>
            </a:r>
          </a:p>
          <a:p>
            <a:pPr>
              <a:buNone/>
            </a:pPr>
            <a:r>
              <a:rPr lang="ru-RU" dirty="0" smtClean="0"/>
              <a:t>із Фрідріхом Вільгельмом</a:t>
            </a:r>
          </a:p>
          <a:p>
            <a:pPr>
              <a:buNone/>
            </a:pPr>
            <a:r>
              <a:rPr lang="ru-RU" dirty="0" smtClean="0"/>
              <a:t>Шеллінгом і поетом Фрідріхом</a:t>
            </a:r>
          </a:p>
          <a:p>
            <a:pPr>
              <a:buNone/>
            </a:pPr>
            <a:r>
              <a:rPr lang="ru-RU" dirty="0" smtClean="0"/>
              <a:t>Гельдерліном. У студентсські</a:t>
            </a:r>
          </a:p>
          <a:p>
            <a:pPr>
              <a:buNone/>
            </a:pPr>
            <a:r>
              <a:rPr lang="ru-RU" dirty="0" smtClean="0"/>
              <a:t>роки Гегель</a:t>
            </a:r>
          </a:p>
          <a:p>
            <a:pPr>
              <a:buNone/>
            </a:pPr>
            <a:r>
              <a:rPr lang="ru-RU" dirty="0" smtClean="0"/>
              <a:t>захоплювався Французькою</a:t>
            </a:r>
          </a:p>
          <a:p>
            <a:pPr>
              <a:buNone/>
            </a:pPr>
            <a:r>
              <a:rPr lang="ru-RU" dirty="0" smtClean="0"/>
              <a:t>революцією.</a:t>
            </a:r>
            <a:endParaRPr lang="ru-RU" dirty="0"/>
          </a:p>
        </p:txBody>
      </p:sp>
      <p:pic>
        <p:nvPicPr>
          <p:cNvPr id="5" name="Содержимое 4" descr="200px-Hegel_portrait_by_Schlesinger_1831.jpg"/>
          <p:cNvPicPr>
            <a:picLocks noGrp="1" noChangeAspect="1"/>
          </p:cNvPicPr>
          <p:nvPr>
            <p:ph sz="half" idx="2"/>
          </p:nvPr>
        </p:nvPicPr>
        <p:blipFill>
          <a:blip r:embed="rId2" cstate="print"/>
          <a:stretch>
            <a:fillRect/>
          </a:stretch>
        </p:blipFill>
        <p:spPr>
          <a:xfrm>
            <a:off x="4500562" y="1500174"/>
            <a:ext cx="3688562" cy="4666031"/>
          </a:xfrm>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b="0" dirty="0" smtClean="0"/>
              <a:t>Вольфґанґ Моцарт</a:t>
            </a:r>
            <a:endParaRPr lang="ru-RU" dirty="0"/>
          </a:p>
        </p:txBody>
      </p:sp>
      <p:sp>
        <p:nvSpPr>
          <p:cNvPr id="3" name="Содержимое 2"/>
          <p:cNvSpPr>
            <a:spLocks noGrp="1"/>
          </p:cNvSpPr>
          <p:nvPr>
            <p:ph idx="1"/>
          </p:nvPr>
        </p:nvSpPr>
        <p:spPr>
          <a:xfrm>
            <a:off x="457200" y="1142984"/>
            <a:ext cx="8258204" cy="5429288"/>
          </a:xfrm>
        </p:spPr>
        <p:txBody>
          <a:bodyPr>
            <a:noAutofit/>
          </a:bodyPr>
          <a:lstStyle/>
          <a:p>
            <a:pPr>
              <a:buNone/>
            </a:pPr>
            <a:r>
              <a:rPr lang="ru-RU" sz="1600" dirty="0" smtClean="0">
                <a:solidFill>
                  <a:srgbClr val="C00000"/>
                </a:solidFill>
              </a:rPr>
              <a:t>Моцарт</a:t>
            </a:r>
            <a:r>
              <a:rPr lang="ru-RU" sz="1600" dirty="0" smtClean="0"/>
              <a:t> австрійський композитор, представник віденського класицизму. </a:t>
            </a:r>
          </a:p>
          <a:p>
            <a:pPr>
              <a:buNone/>
            </a:pPr>
            <a:r>
              <a:rPr lang="ru-RU" sz="1600" dirty="0" smtClean="0"/>
              <a:t>У музиці Моцарта органічно переплітається художній досвід різних епох, національних</a:t>
            </a:r>
          </a:p>
          <a:p>
            <a:pPr>
              <a:buNone/>
            </a:pPr>
            <a:r>
              <a:rPr lang="ru-RU" sz="1600" dirty="0" smtClean="0"/>
              <a:t>шкіл, традицій народного мистецтва. Композитор орієнтувався на створену епохою</a:t>
            </a:r>
          </a:p>
          <a:p>
            <a:pPr>
              <a:buNone/>
            </a:pPr>
            <a:r>
              <a:rPr lang="ru-RU" sz="1600" dirty="0" smtClean="0"/>
              <a:t>систему типізованих музичних образів, жанрів, виражальних засобів, водночас</a:t>
            </a:r>
          </a:p>
          <a:p>
            <a:pPr>
              <a:buNone/>
            </a:pPr>
            <a:r>
              <a:rPr lang="ru-RU" sz="1600" dirty="0" smtClean="0"/>
              <a:t>переосмислюючи їх.</a:t>
            </a:r>
          </a:p>
          <a:p>
            <a:pPr>
              <a:buNone/>
            </a:pPr>
            <a:r>
              <a:rPr lang="ru-RU" sz="1600" dirty="0" smtClean="0"/>
              <a:t>Стиль Моцарта вирізняється інтонаційною виразністю, пластичністю, багатством мелодії,</a:t>
            </a:r>
          </a:p>
          <a:p>
            <a:pPr>
              <a:buNone/>
            </a:pPr>
            <a:r>
              <a:rPr lang="ru-RU" sz="1600" dirty="0" smtClean="0"/>
              <a:t>Взаємопроникненням вокальних та інструментальних начал. Моцарт зробив величезний</a:t>
            </a:r>
          </a:p>
          <a:p>
            <a:pPr>
              <a:buNone/>
            </a:pPr>
            <a:r>
              <a:rPr lang="ru-RU" sz="1600" dirty="0" smtClean="0"/>
              <a:t>вклад у розвиток сонатної форми і сонатно симфонічного циклу. Найважливіша сфера його</a:t>
            </a:r>
          </a:p>
          <a:p>
            <a:pPr>
              <a:buNone/>
            </a:pPr>
            <a:r>
              <a:rPr lang="ru-RU" sz="1600" dirty="0" smtClean="0"/>
              <a:t>творчості — музичний театр.  Творчість Моцарта створила цілу епоху в розвитку опери.</a:t>
            </a:r>
          </a:p>
          <a:p>
            <a:pPr>
              <a:buNone/>
            </a:pPr>
            <a:r>
              <a:rPr lang="ru-RU" sz="1600" dirty="0" smtClean="0"/>
              <a:t>Моцарт опанував практично всі сучасні йому оперні жанри. Провідні жанри</a:t>
            </a:r>
          </a:p>
          <a:p>
            <a:pPr>
              <a:buNone/>
            </a:pPr>
            <a:r>
              <a:rPr lang="ru-RU" sz="1600" dirty="0" smtClean="0"/>
              <a:t>інструментальної музики Моцарта — симфонії, камерні ансамблі, концерти. Симфонії</a:t>
            </a:r>
          </a:p>
          <a:p>
            <a:pPr>
              <a:buNone/>
            </a:pPr>
            <a:r>
              <a:rPr lang="ru-RU" sz="1600" dirty="0" smtClean="0"/>
              <a:t>Моцарта довіденсько- го періоду близькі до тогочасної побутової, розважальної музики. У</a:t>
            </a:r>
          </a:p>
          <a:p>
            <a:pPr>
              <a:buNone/>
            </a:pPr>
            <a:r>
              <a:rPr lang="ru-RU" sz="1600" dirty="0" smtClean="0"/>
              <a:t>зрілі роки симфонія Моцарта набуває значення концептуального жанру, складається як</a:t>
            </a:r>
          </a:p>
          <a:p>
            <a:pPr>
              <a:buNone/>
            </a:pPr>
            <a:r>
              <a:rPr lang="ru-RU" sz="1600" dirty="0" smtClean="0"/>
              <a:t>твір із індивідуалізованою драматургією (симф. </a:t>
            </a:r>
            <a:r>
              <a:rPr lang="en-US" sz="1600" dirty="0" smtClean="0"/>
              <a:t>D-dur, Es-dur, g-moll, C-dur). </a:t>
            </a:r>
            <a:r>
              <a:rPr lang="ru-RU" sz="1600" dirty="0" smtClean="0"/>
              <a:t>Симфонії</a:t>
            </a:r>
          </a:p>
          <a:p>
            <a:pPr>
              <a:buNone/>
            </a:pPr>
            <a:r>
              <a:rPr lang="ru-RU" sz="1600" dirty="0" smtClean="0"/>
              <a:t>Моцарта — важливий етап в історії світового симфонізму.</a:t>
            </a:r>
          </a:p>
          <a:p>
            <a:pPr>
              <a:buNone/>
            </a:pPr>
            <a:r>
              <a:rPr lang="ru-RU" sz="1600" dirty="0" smtClean="0"/>
              <a:t>Орієнтуючись на досягнення Й. Гайдна, Моцарт розробив тип камерно-інструментального</a:t>
            </a:r>
          </a:p>
          <a:p>
            <a:pPr>
              <a:buNone/>
            </a:pPr>
            <a:r>
              <a:rPr lang="ru-RU" sz="1600" dirty="0" smtClean="0"/>
              <a:t>ансамблю, що вирізняється витонченістю лірико-філософської емоції, складністю </a:t>
            </a:r>
          </a:p>
          <a:p>
            <a:pPr>
              <a:buNone/>
            </a:pPr>
            <a:r>
              <a:rPr lang="uk-UA" sz="1600" dirty="0" smtClean="0"/>
              <a:t>мови.</a:t>
            </a:r>
            <a:endParaRPr lang="ru-RU" sz="1600" dirty="0" smtClean="0"/>
          </a:p>
          <a:p>
            <a:pPr>
              <a:buNone/>
            </a:pPr>
            <a:endParaRPr lang="ru-RU" sz="1600" dirty="0" smtClean="0"/>
          </a:p>
          <a:p>
            <a:pPr>
              <a:buNone/>
            </a:pPr>
            <a:r>
              <a:rPr lang="ru-RU" sz="1600" dirty="0" smtClean="0"/>
              <a:t>.</a:t>
            </a:r>
            <a:endParaRPr lang="ru-RU" sz="1600" dirty="0"/>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Франц Шуберт</a:t>
            </a: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Перехідним етапом від класицистичної до романтичної музики вважають творчість австрійського композитора Франца Шуберта (нім. </a:t>
            </a:r>
            <a:r>
              <a:rPr lang="en-US" dirty="0" smtClean="0"/>
              <a:t>Franz Peter Schubert; 1797—1828). </a:t>
            </a:r>
            <a:r>
              <a:rPr lang="ru-RU" dirty="0" smtClean="0"/>
              <a:t>За своє коротке життя Ф. Шуберт створив понад тисячу фортепіанних та оркестрових творів. Але за життя композитор дістав визнання лише як автор пісень, а його симфонії, сонати, фортепіанні мініатюри на тривалий час забули.</a:t>
            </a:r>
            <a:br>
              <a:rPr lang="ru-RU" dirty="0" smtClean="0"/>
            </a:br>
            <a:r>
              <a:rPr lang="ru-RU" dirty="0" smtClean="0"/>
              <a:t>Інструментальна музика Ф. Шуберта пов'язана з традиціями віденської класичної школи. Особливо популярними є Восьма і Дев'ята симфонії композитора. Пісенне обдарування Ф. Шуберта відбилося на всіх сфери його творчості, зокрема на фортепіанній музиці. Значну частину його спадщини становлять невеличкі музичні п'єси (мініатюри). Музику Франца Шуберта слухачі люблять за простоту, щирість, емоційність.</a:t>
            </a:r>
            <a:endParaRPr lang="ru-RU" dirty="0"/>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786190"/>
            <a:ext cx="8401080" cy="2786082"/>
          </a:xfrm>
        </p:spPr>
        <p:txBody>
          <a:bodyPr>
            <a:normAutofit/>
          </a:bodyPr>
          <a:lstStyle/>
          <a:p>
            <a:pPr>
              <a:buNone/>
            </a:pPr>
            <a:r>
              <a:rPr lang="uk-UA" sz="2000" dirty="0" smtClean="0"/>
              <a:t>У музиці особливості романтизму виявилися дуже яскраво. Зміна художнього мислення сприяла зміні системи музичних жанрів. На відміну від композиторів-класицистів (які віддавали перевагу таким жанрам, як симфонія, соната, опера, інструментальний концерт) композитори-романтики розробили ліричну мініатюру, за допомогою якої висловлювали потаємні почуття та порухи душі. Набули розвитку пісня та романс, особливе місце в музиці посіла любовна лірика.</a:t>
            </a:r>
            <a:endParaRPr lang="uk-UA" sz="2000" dirty="0"/>
          </a:p>
        </p:txBody>
      </p:sp>
      <p:pic>
        <p:nvPicPr>
          <p:cNvPr id="4" name="Рисунок 3" descr="709584f8bf.jpg"/>
          <p:cNvPicPr>
            <a:picLocks noChangeAspect="1"/>
          </p:cNvPicPr>
          <p:nvPr/>
        </p:nvPicPr>
        <p:blipFill>
          <a:blip r:embed="rId2" cstate="print"/>
          <a:stretch>
            <a:fillRect/>
          </a:stretch>
        </p:blipFill>
        <p:spPr>
          <a:xfrm>
            <a:off x="1643042" y="214290"/>
            <a:ext cx="5572164" cy="3567563"/>
          </a:xfrm>
          <a:prstGeom prst="rect">
            <a:avLst/>
          </a:prstGeom>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Висновки</a:t>
            </a:r>
            <a:endParaRPr lang="ru-RU" dirty="0"/>
          </a:p>
        </p:txBody>
      </p:sp>
      <p:sp>
        <p:nvSpPr>
          <p:cNvPr id="3" name="Содержимое 2"/>
          <p:cNvSpPr>
            <a:spLocks noGrp="1"/>
          </p:cNvSpPr>
          <p:nvPr>
            <p:ph idx="1"/>
          </p:nvPr>
        </p:nvSpPr>
        <p:spPr>
          <a:xfrm>
            <a:off x="457200" y="1600200"/>
            <a:ext cx="7615262" cy="4709160"/>
          </a:xfrm>
        </p:spPr>
        <p:txBody>
          <a:bodyPr/>
          <a:lstStyle/>
          <a:p>
            <a:pPr>
              <a:buNone/>
            </a:pPr>
            <a:r>
              <a:rPr lang="uk-UA" dirty="0" smtClean="0"/>
              <a:t>Багато композиторів-романтиків були переконані, що шляхом музичної освіти можна змінити світ і людину, тому чимало сил віддавали публіцистиці та просвітницькій діяльності. Вони прагнули особисто впливати на велику аудиторію і ставали виконавцями або диригентами. Саме романтики створили в Європі систему загальнодоступних концертів.</a:t>
            </a:r>
            <a:endParaRPr lang="uk-UA" dirty="0"/>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0011-011-Sobor-sv.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939784"/>
          </a:xfrm>
        </p:spPr>
        <p:txBody>
          <a:bodyPr>
            <a:normAutofit/>
          </a:bodyPr>
          <a:lstStyle/>
          <a:p>
            <a:r>
              <a:rPr lang="uk-UA" dirty="0" smtClean="0"/>
              <a:t>Класицизм</a:t>
            </a:r>
            <a:endParaRPr lang="ru-RU" dirty="0"/>
          </a:p>
        </p:txBody>
      </p:sp>
      <p:sp>
        <p:nvSpPr>
          <p:cNvPr id="3" name="Содержимое 2"/>
          <p:cNvSpPr>
            <a:spLocks noGrp="1"/>
          </p:cNvSpPr>
          <p:nvPr>
            <p:ph idx="1"/>
          </p:nvPr>
        </p:nvSpPr>
        <p:spPr>
          <a:xfrm>
            <a:off x="428596" y="1357298"/>
            <a:ext cx="8258204" cy="4952062"/>
          </a:xfrm>
        </p:spPr>
        <p:txBody>
          <a:bodyPr>
            <a:normAutofit fontScale="92500" lnSpcReduction="20000"/>
          </a:bodyPr>
          <a:lstStyle/>
          <a:p>
            <a:pPr>
              <a:buNone/>
            </a:pPr>
            <a:r>
              <a:rPr lang="ru-RU" dirty="0" smtClean="0"/>
              <a:t>	</a:t>
            </a:r>
            <a:r>
              <a:rPr lang="ru-RU" b="1" dirty="0" smtClean="0">
                <a:solidFill>
                  <a:srgbClr val="C00000"/>
                </a:solidFill>
              </a:rPr>
              <a:t>Художній стиль </a:t>
            </a:r>
            <a:r>
              <a:rPr lang="uk-UA" b="1" dirty="0" smtClean="0">
                <a:solidFill>
                  <a:srgbClr val="C00000"/>
                </a:solidFill>
              </a:rPr>
              <a:t>класицизм</a:t>
            </a:r>
            <a:r>
              <a:rPr lang="ru-RU" dirty="0" smtClean="0">
                <a:solidFill>
                  <a:srgbClr val="C00000"/>
                </a:solidFill>
              </a:rPr>
              <a:t> </a:t>
            </a:r>
            <a:r>
              <a:rPr lang="ru-RU" dirty="0" smtClean="0"/>
              <a:t>(з лат. зразковий) виник у </a:t>
            </a:r>
            <a:r>
              <a:rPr lang="en-US" dirty="0" smtClean="0"/>
              <a:t>XVII </a:t>
            </a:r>
            <a:r>
              <a:rPr lang="ru-RU" dirty="0" smtClean="0"/>
              <a:t>ст. у Франції. Неперевершеними зразками художньої творчості майстри цього стилю вважали витвори античного мистецтва, тому розробляли античні сюжети й образи. Класицизм у музиці багато в чому не схожий на класицизм у літературі, театрі або живописі.</a:t>
            </a:r>
            <a:br>
              <a:rPr lang="ru-RU" dirty="0" smtClean="0"/>
            </a:br>
            <a:r>
              <a:rPr lang="ru-RU" dirty="0" smtClean="0"/>
              <a:t>У музиці неможливо спиратися на античні традиції — вони майже невідомі. Крім того, зміст музичних творів здебільшого пов'язаний зі світом відчуттів людини.</a:t>
            </a:r>
            <a:br>
              <a:rPr lang="ru-RU" dirty="0" smtClean="0"/>
            </a:br>
            <a:r>
              <a:rPr lang="ru-RU" dirty="0" smtClean="0"/>
              <a:t>В опері </a:t>
            </a:r>
            <a:r>
              <a:rPr lang="en-US" dirty="0" smtClean="0"/>
              <a:t>XVIII </a:t>
            </a:r>
            <a:r>
              <a:rPr lang="ru-RU" dirty="0" smtClean="0"/>
              <a:t>ст. класицизм представлений творами Крістофа Віллібальда Ґлюка, який створив нове трактування цього виду музично-драматичного мистецтва.</a:t>
            </a: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786190"/>
            <a:ext cx="8472518" cy="2928958"/>
          </a:xfrm>
        </p:spPr>
        <p:txBody>
          <a:bodyPr>
            <a:noAutofit/>
          </a:bodyPr>
          <a:lstStyle/>
          <a:p>
            <a:pPr>
              <a:buNone/>
            </a:pPr>
            <a:r>
              <a:rPr lang="ru-RU" sz="1600" dirty="0" smtClean="0"/>
              <a:t>Вершиною </a:t>
            </a:r>
            <a:r>
              <a:rPr lang="uk-UA" sz="1600" dirty="0" smtClean="0"/>
              <a:t>розвитку</a:t>
            </a:r>
            <a:r>
              <a:rPr lang="ru-RU" sz="1600" dirty="0" smtClean="0"/>
              <a:t> </a:t>
            </a:r>
            <a:r>
              <a:rPr lang="uk-UA" sz="1600" dirty="0" smtClean="0"/>
              <a:t>музичного</a:t>
            </a:r>
            <a:r>
              <a:rPr lang="ru-RU" sz="1600" dirty="0" smtClean="0"/>
              <a:t> класицизму стала творчість Йозефа Гайдна, Вольфґанґа Амадея Моцарта і Людвіга ван Бет- говена, які працювали здебільшого у Відні, що став одним із центрів музичного світу. Композитори створили напрям у музичній культурі другої половини </a:t>
            </a:r>
            <a:r>
              <a:rPr lang="en-US" sz="1600" dirty="0" smtClean="0"/>
              <a:t>XVIII — </a:t>
            </a:r>
            <a:r>
              <a:rPr lang="ru-RU" sz="1600" dirty="0" smtClean="0"/>
              <a:t>початку </a:t>
            </a:r>
            <a:r>
              <a:rPr lang="en-US" sz="1600" dirty="0" smtClean="0"/>
              <a:t>XIX </a:t>
            </a:r>
            <a:r>
              <a:rPr lang="ru-RU" sz="1600" dirty="0" smtClean="0"/>
              <a:t>ст. — віденську класичну школу.</a:t>
            </a:r>
            <a:br>
              <a:rPr lang="ru-RU" sz="1600" dirty="0" smtClean="0"/>
            </a:br>
            <a:r>
              <a:rPr lang="ru-RU" sz="1600" dirty="0" smtClean="0"/>
              <a:t>У </a:t>
            </a:r>
            <a:r>
              <a:rPr lang="en-US" sz="1600" dirty="0" smtClean="0"/>
              <a:t>II </a:t>
            </a:r>
            <a:r>
              <a:rPr lang="ru-RU" sz="1600" dirty="0" smtClean="0"/>
              <a:t>половині </a:t>
            </a:r>
            <a:r>
              <a:rPr lang="en-US" sz="1600" dirty="0" smtClean="0"/>
              <a:t>XVIII </a:t>
            </a:r>
            <a:r>
              <a:rPr lang="ru-RU" sz="1600" dirty="0" smtClean="0"/>
              <a:t>ст.— на початку </a:t>
            </a:r>
            <a:r>
              <a:rPr lang="en-US" sz="1600" dirty="0" smtClean="0"/>
              <a:t>XIX </a:t>
            </a:r>
            <a:r>
              <a:rPr lang="ru-RU" sz="1600" dirty="0" smtClean="0"/>
              <a:t>ст. здебільшого сформувався склад сучасного симфонічного оркестру, визначилися й оформилися жанри симфонії, сонати, тріо, квартету та квінтету. У сонатному </a:t>
            </a:r>
            <a:r>
              <a:rPr lang="en-US" sz="1600" dirty="0" smtClean="0"/>
              <a:t>allegro </a:t>
            </a:r>
            <a:r>
              <a:rPr lang="ru-RU" sz="1600" dirty="0" smtClean="0"/>
              <a:t>зароджується, а згодом, у творчості </a:t>
            </a:r>
            <a:r>
              <a:rPr lang="en-US" sz="1600" dirty="0" smtClean="0"/>
              <a:t>JI. </a:t>
            </a:r>
            <a:r>
              <a:rPr lang="ru-RU" sz="1600" dirty="0" smtClean="0"/>
              <a:t>ван Бет- говена, формується новий метод музичного мислення — симфонізм. Суттєвого реформування в творчості К. В. Ґлюка та В. А. Моцарта зазнає оперний жанр, долаючи умовність аристократичної опери.</a:t>
            </a:r>
          </a:p>
        </p:txBody>
      </p:sp>
      <p:pic>
        <p:nvPicPr>
          <p:cNvPr id="4" name="Рисунок 3" descr="original.jpg"/>
          <p:cNvPicPr>
            <a:picLocks noChangeAspect="1"/>
          </p:cNvPicPr>
          <p:nvPr/>
        </p:nvPicPr>
        <p:blipFill>
          <a:blip r:embed="rId2" cstate="print"/>
          <a:stretch>
            <a:fillRect/>
          </a:stretch>
        </p:blipFill>
        <p:spPr>
          <a:xfrm>
            <a:off x="1643042" y="285728"/>
            <a:ext cx="5997176" cy="3286124"/>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01122" cy="2500330"/>
          </a:xfrm>
        </p:spPr>
        <p:txBody>
          <a:bodyPr>
            <a:normAutofit/>
          </a:bodyPr>
          <a:lstStyle/>
          <a:p>
            <a:pPr>
              <a:buNone/>
            </a:pPr>
            <a:r>
              <a:rPr lang="uk-UA" sz="1650" dirty="0" smtClean="0"/>
              <a:t>	</a:t>
            </a:r>
            <a:r>
              <a:rPr lang="uk-UA" sz="1800" dirty="0" smtClean="0"/>
              <a:t>Важливу роль у становленні віденської школи відігравав музичний побут Відня — найбільшого тогочасного музичного центру Європи, а також музичний фольклор багатонаціональної Австрії.</a:t>
            </a:r>
          </a:p>
          <a:p>
            <a:pPr>
              <a:buNone/>
            </a:pPr>
            <a:r>
              <a:rPr lang="uk-UA" sz="1800" dirty="0" smtClean="0"/>
              <a:t>	Піднесення віденських класиків взаємопов'язане із загальним розквітом австро-німецької культури, із Просвітництвом напередодні Великої французької революції. Творчі ідеї віденських класиків відображують філософські погляди Ґ. Е. Лессінґа, Й. Ґ. Гердера, Й. В. Ґете, Ф. Шиллера, І. Канта, Ґ. Гегеля, деякі принципи французьких енциклопедистів.</a:t>
            </a:r>
          </a:p>
          <a:p>
            <a:pPr>
              <a:buNone/>
            </a:pPr>
            <a:endParaRPr lang="uk-UA" sz="1800" dirty="0"/>
          </a:p>
        </p:txBody>
      </p:sp>
      <p:pic>
        <p:nvPicPr>
          <p:cNvPr id="5" name="Рисунок 4" descr="wien_01_742984.jpg"/>
          <p:cNvPicPr>
            <a:picLocks noChangeAspect="1"/>
          </p:cNvPicPr>
          <p:nvPr/>
        </p:nvPicPr>
        <p:blipFill>
          <a:blip r:embed="rId2" cstate="print"/>
          <a:stretch>
            <a:fillRect/>
          </a:stretch>
        </p:blipFill>
        <p:spPr>
          <a:xfrm>
            <a:off x="1142976" y="2714620"/>
            <a:ext cx="6429420" cy="3857652"/>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uk-UA" dirty="0" smtClean="0"/>
              <a:t>Віденські класики:</a:t>
            </a:r>
            <a:endParaRPr lang="ru-RU" dirty="0"/>
          </a:p>
        </p:txBody>
      </p:sp>
      <p:pic>
        <p:nvPicPr>
          <p:cNvPr id="4" name="Содержимое 3" descr="220px-Joseph_Haydn,_målning_av_Thomas_Hardy_från_1792.jpg"/>
          <p:cNvPicPr>
            <a:picLocks noGrp="1" noChangeAspect="1"/>
          </p:cNvPicPr>
          <p:nvPr>
            <p:ph idx="1"/>
          </p:nvPr>
        </p:nvPicPr>
        <p:blipFill>
          <a:blip r:embed="rId2" cstate="print"/>
          <a:stretch>
            <a:fillRect/>
          </a:stretch>
        </p:blipFill>
        <p:spPr>
          <a:xfrm>
            <a:off x="428596" y="1214422"/>
            <a:ext cx="4013890" cy="5072098"/>
          </a:xfrm>
        </p:spPr>
      </p:pic>
      <p:sp>
        <p:nvSpPr>
          <p:cNvPr id="5" name="TextBox 4"/>
          <p:cNvSpPr txBox="1"/>
          <p:nvPr/>
        </p:nvSpPr>
        <p:spPr>
          <a:xfrm>
            <a:off x="4786314" y="928670"/>
            <a:ext cx="3929090" cy="4893647"/>
          </a:xfrm>
          <a:prstGeom prst="rect">
            <a:avLst/>
          </a:prstGeom>
          <a:noFill/>
        </p:spPr>
        <p:txBody>
          <a:bodyPr wrap="square" rtlCol="0">
            <a:spAutoFit/>
          </a:bodyPr>
          <a:lstStyle/>
          <a:p>
            <a:r>
              <a:rPr lang="ru-RU" sz="2400" b="1" dirty="0" smtClean="0">
                <a:solidFill>
                  <a:srgbClr val="C00000"/>
                </a:solidFill>
              </a:rPr>
              <a:t>Йозеф Гайдн </a:t>
            </a:r>
          </a:p>
          <a:p>
            <a:r>
              <a:rPr lang="ru-RU" dirty="0" smtClean="0"/>
              <a:t>(</a:t>
            </a:r>
            <a:r>
              <a:rPr lang="uk-UA" dirty="0" smtClean="0"/>
              <a:t>ім'ям Франц сам композитор не називав себе ніколи) народився 31 березня 1732 р. у австрійському селі Рорау, недалеко від кордону з Угорщиною. Батьки, що захоплювались співом і аматорською грою, помітили у хлопчика музичні здібності та у 1737 відправили його до родичів у місто Гайнбург-на-Дунаї, де Йозеф став навчатися хоровому співу і музиці. У 1740 р. Йозефа помітив Георг фон Ройттер, директор капели віденського собору св. Стефана. Ройттер узяв талановитого хлопчика в капелу, і той протягом дев'яти років співав у хорі.</a:t>
            </a:r>
            <a:endParaRPr lang="uk-UA"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uk-UA" dirty="0" smtClean="0"/>
              <a:t>Віденські класики:</a:t>
            </a:r>
            <a:endParaRPr lang="ru-RU" dirty="0"/>
          </a:p>
        </p:txBody>
      </p:sp>
      <p:sp>
        <p:nvSpPr>
          <p:cNvPr id="3" name="Содержимое 2"/>
          <p:cNvSpPr>
            <a:spLocks noGrp="1"/>
          </p:cNvSpPr>
          <p:nvPr>
            <p:ph idx="1"/>
          </p:nvPr>
        </p:nvSpPr>
        <p:spPr>
          <a:xfrm>
            <a:off x="457200" y="1214422"/>
            <a:ext cx="3971924" cy="5429288"/>
          </a:xfrm>
        </p:spPr>
        <p:txBody>
          <a:bodyPr>
            <a:normAutofit fontScale="92500" lnSpcReduction="10000"/>
          </a:bodyPr>
          <a:lstStyle/>
          <a:p>
            <a:pPr>
              <a:buNone/>
            </a:pPr>
            <a:r>
              <a:rPr lang="uk-UA" sz="3400" dirty="0" smtClean="0">
                <a:solidFill>
                  <a:srgbClr val="C00000"/>
                </a:solidFill>
              </a:rPr>
              <a:t>Готгольд  Ефраїм Лессінг</a:t>
            </a:r>
          </a:p>
          <a:p>
            <a:pPr>
              <a:buNone/>
            </a:pPr>
            <a:r>
              <a:rPr lang="ru-RU" sz="3600" dirty="0" smtClean="0"/>
              <a:t>	</a:t>
            </a:r>
            <a:r>
              <a:rPr lang="ru-RU" sz="2300" dirty="0" smtClean="0"/>
              <a:t>Народився в сім'ї пастора в невеликому саксонському містечку Каменц. Батько Лессінґа був настоятелем міського собору, робота почесна, але малоприбуткова. Старшому з дванадцяти дітей батьки дали добру освіту. З 1741 до 1746 </a:t>
            </a:r>
            <a:r>
              <a:rPr lang="en-US" sz="2300" dirty="0" smtClean="0"/>
              <a:t>pp. </a:t>
            </a:r>
            <a:r>
              <a:rPr lang="ru-RU" sz="2300" dirty="0" smtClean="0"/>
              <a:t>Лессінґ навчався у Мейсенській князівській школі, яку закінчив із похвальним атестатом.</a:t>
            </a:r>
            <a:endParaRPr lang="uk-UA" sz="2300" dirty="0" smtClean="0">
              <a:solidFill>
                <a:srgbClr val="C00000"/>
              </a:solidFill>
            </a:endParaRPr>
          </a:p>
          <a:p>
            <a:endParaRPr lang="ru-RU" sz="2300" dirty="0"/>
          </a:p>
        </p:txBody>
      </p:sp>
      <p:pic>
        <p:nvPicPr>
          <p:cNvPr id="4" name="Рисунок 3" descr="200px-Gotthold_Ephraim_Lessing_Kunstsammlung_Uni_Leipzig.jpg"/>
          <p:cNvPicPr>
            <a:picLocks noChangeAspect="1"/>
          </p:cNvPicPr>
          <p:nvPr/>
        </p:nvPicPr>
        <p:blipFill>
          <a:blip r:embed="rId2" cstate="print"/>
          <a:stretch>
            <a:fillRect/>
          </a:stretch>
        </p:blipFill>
        <p:spPr>
          <a:xfrm>
            <a:off x="4714876" y="1357298"/>
            <a:ext cx="3683008" cy="5285117"/>
          </a:xfrm>
          <a:prstGeom prst="rect">
            <a:avLst/>
          </a:prstGeom>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a:bodyPr>
          <a:lstStyle/>
          <a:p>
            <a:r>
              <a:rPr lang="uk-UA" dirty="0" smtClean="0"/>
              <a:t>Віденські класики:</a:t>
            </a:r>
            <a:endParaRPr lang="ru-RU" dirty="0"/>
          </a:p>
        </p:txBody>
      </p:sp>
      <p:sp>
        <p:nvSpPr>
          <p:cNvPr id="3" name="Содержимое 2"/>
          <p:cNvSpPr>
            <a:spLocks noGrp="1"/>
          </p:cNvSpPr>
          <p:nvPr>
            <p:ph idx="1"/>
          </p:nvPr>
        </p:nvSpPr>
        <p:spPr>
          <a:xfrm>
            <a:off x="285720" y="928670"/>
            <a:ext cx="4500594" cy="5929330"/>
          </a:xfrm>
        </p:spPr>
        <p:txBody>
          <a:bodyPr>
            <a:normAutofit/>
          </a:bodyPr>
          <a:lstStyle/>
          <a:p>
            <a:pPr>
              <a:buNone/>
            </a:pPr>
            <a:r>
              <a:rPr lang="ru-RU" sz="2400" dirty="0" smtClean="0">
                <a:solidFill>
                  <a:srgbClr val="C00000"/>
                </a:solidFill>
              </a:rPr>
              <a:t>Гердер, Иоганн Готфрид</a:t>
            </a:r>
          </a:p>
          <a:p>
            <a:pPr>
              <a:buNone/>
            </a:pPr>
            <a:r>
              <a:rPr lang="ru-RU" sz="1700" dirty="0" smtClean="0"/>
              <a:t>Народився в сім'ї бідного</a:t>
            </a:r>
          </a:p>
          <a:p>
            <a:pPr>
              <a:buNone/>
            </a:pPr>
            <a:r>
              <a:rPr lang="ru-RU" sz="1700" dirty="0" smtClean="0"/>
              <a:t>шкільного вчителя, закінчив</a:t>
            </a:r>
          </a:p>
          <a:p>
            <a:pPr>
              <a:buNone/>
            </a:pPr>
            <a:r>
              <a:rPr lang="ru-RU" sz="1700" dirty="0" smtClean="0"/>
              <a:t>богословський факультет</a:t>
            </a:r>
          </a:p>
          <a:p>
            <a:pPr>
              <a:buNone/>
            </a:pPr>
            <a:r>
              <a:rPr lang="ru-RU" sz="1700" dirty="0" smtClean="0"/>
              <a:t>Кенігсберзькому університету. У</a:t>
            </a:r>
          </a:p>
          <a:p>
            <a:pPr>
              <a:buNone/>
            </a:pPr>
            <a:r>
              <a:rPr lang="ru-RU" sz="1700" dirty="0" smtClean="0"/>
              <a:t>рідній Пруссії йому загрожувала</a:t>
            </a:r>
          </a:p>
          <a:p>
            <a:pPr>
              <a:buNone/>
            </a:pPr>
            <a:r>
              <a:rPr lang="ru-RU" sz="1700" dirty="0" smtClean="0"/>
              <a:t>рекрутчина, тому в 1764 році</a:t>
            </a:r>
          </a:p>
          <a:p>
            <a:pPr>
              <a:buNone/>
            </a:pPr>
            <a:r>
              <a:rPr lang="ru-RU" sz="1700" dirty="0" smtClean="0"/>
              <a:t>Гердер виїхав до Риги, де зайняв</a:t>
            </a:r>
          </a:p>
          <a:p>
            <a:pPr>
              <a:buNone/>
            </a:pPr>
            <a:r>
              <a:rPr lang="ru-RU" sz="1700" dirty="0" smtClean="0"/>
              <a:t>місце викладача в соборній школі,</a:t>
            </a:r>
          </a:p>
          <a:p>
            <a:pPr>
              <a:buNone/>
            </a:pPr>
            <a:r>
              <a:rPr lang="ru-RU" sz="1700" dirty="0" smtClean="0"/>
              <a:t>пізніше - пасторського ад'юнкта. У</a:t>
            </a:r>
          </a:p>
          <a:p>
            <a:pPr>
              <a:buNone/>
            </a:pPr>
            <a:r>
              <a:rPr lang="ru-RU" sz="1700" dirty="0" smtClean="0"/>
              <a:t>Ризі почав літературну діяльність.</a:t>
            </a:r>
          </a:p>
          <a:p>
            <a:pPr>
              <a:buNone/>
            </a:pPr>
            <a:r>
              <a:rPr lang="ru-RU" sz="1700" dirty="0" smtClean="0"/>
              <a:t>У 1776 завдяки старанням Гете,</a:t>
            </a:r>
          </a:p>
          <a:p>
            <a:pPr>
              <a:buNone/>
            </a:pPr>
            <a:r>
              <a:rPr lang="ru-RU" sz="1700" dirty="0" smtClean="0"/>
              <a:t>переселився в Веймар, де отримав</a:t>
            </a:r>
          </a:p>
          <a:p>
            <a:pPr>
              <a:buNone/>
            </a:pPr>
            <a:r>
              <a:rPr lang="ru-RU" sz="1700" dirty="0" smtClean="0"/>
              <a:t>посаду придворного</a:t>
            </a:r>
          </a:p>
          <a:p>
            <a:pPr>
              <a:buNone/>
            </a:pPr>
            <a:r>
              <a:rPr lang="ru-RU" sz="1700" dirty="0" smtClean="0"/>
              <a:t>проповідника. У 1788 здійснив</a:t>
            </a:r>
          </a:p>
          <a:p>
            <a:pPr>
              <a:buNone/>
            </a:pPr>
            <a:r>
              <a:rPr lang="ru-RU" sz="1700" dirty="0" smtClean="0"/>
              <a:t>подорож по Італії. 	</a:t>
            </a:r>
            <a:endParaRPr lang="ru-RU" sz="1700" dirty="0" smtClean="0">
              <a:solidFill>
                <a:srgbClr val="C00000"/>
              </a:solidFill>
            </a:endParaRPr>
          </a:p>
          <a:p>
            <a:endParaRPr lang="ru-RU" dirty="0"/>
          </a:p>
        </p:txBody>
      </p:sp>
      <p:pic>
        <p:nvPicPr>
          <p:cNvPr id="4" name="Рисунок 3" descr="220px-Herder.jpg"/>
          <p:cNvPicPr>
            <a:picLocks noChangeAspect="1"/>
          </p:cNvPicPr>
          <p:nvPr/>
        </p:nvPicPr>
        <p:blipFill>
          <a:blip r:embed="rId2" cstate="print"/>
          <a:stretch>
            <a:fillRect/>
          </a:stretch>
        </p:blipFill>
        <p:spPr>
          <a:xfrm>
            <a:off x="4643438" y="1142984"/>
            <a:ext cx="4089729" cy="5279467"/>
          </a:xfrm>
          <a:prstGeom prst="rect">
            <a:avLst/>
          </a:prstGeom>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lstStyle/>
          <a:p>
            <a:r>
              <a:rPr lang="uk-UA" dirty="0" smtClean="0"/>
              <a:t>Віденські класики:</a:t>
            </a:r>
            <a:endParaRPr lang="ru-RU" dirty="0"/>
          </a:p>
        </p:txBody>
      </p:sp>
      <p:sp>
        <p:nvSpPr>
          <p:cNvPr id="3" name="Содержимое 2"/>
          <p:cNvSpPr>
            <a:spLocks noGrp="1"/>
          </p:cNvSpPr>
          <p:nvPr>
            <p:ph idx="1"/>
          </p:nvPr>
        </p:nvSpPr>
        <p:spPr>
          <a:xfrm>
            <a:off x="4643406" y="1000108"/>
            <a:ext cx="4286312" cy="5643602"/>
          </a:xfrm>
        </p:spPr>
        <p:txBody>
          <a:bodyPr>
            <a:normAutofit fontScale="47500" lnSpcReduction="20000"/>
          </a:bodyPr>
          <a:lstStyle/>
          <a:p>
            <a:pPr>
              <a:buNone/>
            </a:pPr>
            <a:r>
              <a:rPr lang="ru-RU" sz="4200" dirty="0" smtClean="0">
                <a:solidFill>
                  <a:srgbClr val="C00000"/>
                </a:solidFill>
              </a:rPr>
              <a:t>Йоганн Вольфґанґ фон Ґете</a:t>
            </a:r>
          </a:p>
          <a:p>
            <a:pPr>
              <a:buNone/>
            </a:pPr>
            <a:endParaRPr lang="ru-RU" sz="3200" dirty="0" smtClean="0"/>
          </a:p>
          <a:p>
            <a:pPr>
              <a:buNone/>
            </a:pPr>
            <a:r>
              <a:rPr lang="ru-RU" sz="3400" dirty="0" smtClean="0"/>
              <a:t>народився у старому німецькому</a:t>
            </a:r>
          </a:p>
          <a:p>
            <a:pPr>
              <a:buNone/>
            </a:pPr>
            <a:r>
              <a:rPr lang="ru-RU" sz="3400" dirty="0" smtClean="0"/>
              <a:t>торгівельному місті Франкфурті-на</a:t>
            </a:r>
          </a:p>
          <a:p>
            <a:pPr>
              <a:buNone/>
            </a:pPr>
            <a:r>
              <a:rPr lang="ru-RU" sz="3400" dirty="0" smtClean="0"/>
              <a:t>Майні у сім'ї</a:t>
            </a:r>
          </a:p>
          <a:p>
            <a:pPr>
              <a:buNone/>
            </a:pPr>
            <a:r>
              <a:rPr lang="ru-RU" sz="3400" dirty="0" smtClean="0"/>
              <a:t>заможного бюргера Йоганна Каспара</a:t>
            </a:r>
          </a:p>
          <a:p>
            <a:pPr>
              <a:buNone/>
            </a:pPr>
            <a:r>
              <a:rPr lang="ru-RU" sz="3400" dirty="0" smtClean="0"/>
              <a:t>Ґете (1710—1782), імперського радника,</a:t>
            </a:r>
          </a:p>
          <a:p>
            <a:pPr>
              <a:buNone/>
            </a:pPr>
            <a:r>
              <a:rPr lang="ru-RU" sz="3400" dirty="0" smtClean="0"/>
              <a:t>колишнього адвоката. Мати — Катерина</a:t>
            </a:r>
          </a:p>
          <a:p>
            <a:pPr>
              <a:buNone/>
            </a:pPr>
            <a:r>
              <a:rPr lang="ru-RU" sz="3400" dirty="0" smtClean="0"/>
              <a:t>Елізабет Ґете (уроджена</a:t>
            </a:r>
          </a:p>
          <a:p>
            <a:pPr>
              <a:buNone/>
            </a:pPr>
            <a:r>
              <a:rPr lang="ru-RU" sz="3400" dirty="0" smtClean="0"/>
              <a:t>Текстор; 1731—1808). Батько Ґете був</a:t>
            </a:r>
          </a:p>
          <a:p>
            <a:pPr>
              <a:buNone/>
            </a:pPr>
            <a:r>
              <a:rPr lang="ru-RU" sz="3400" dirty="0" smtClean="0"/>
              <a:t>педантичною, вимогливою,</a:t>
            </a:r>
          </a:p>
          <a:p>
            <a:pPr>
              <a:buNone/>
            </a:pPr>
            <a:r>
              <a:rPr lang="ru-RU" sz="3400" dirty="0" smtClean="0"/>
              <a:t>неемоційною, але чесною людиною. Від</a:t>
            </a:r>
          </a:p>
          <a:p>
            <a:pPr>
              <a:buNone/>
            </a:pPr>
            <a:r>
              <a:rPr lang="ru-RU" sz="3400" dirty="0" smtClean="0"/>
              <a:t>нього сину передалася тяга до знань.</a:t>
            </a:r>
          </a:p>
          <a:p>
            <a:pPr>
              <a:buNone/>
            </a:pPr>
            <a:r>
              <a:rPr lang="ru-RU" sz="3400" dirty="0" smtClean="0"/>
              <a:t>Мати прищепила своєму синові любов</a:t>
            </a:r>
          </a:p>
          <a:p>
            <a:pPr>
              <a:buNone/>
            </a:pPr>
            <a:r>
              <a:rPr lang="ru-RU" sz="3400" dirty="0" smtClean="0"/>
              <a:t>до створення історій, вона була для Ґете</a:t>
            </a:r>
          </a:p>
          <a:p>
            <a:pPr>
              <a:buNone/>
            </a:pPr>
            <a:r>
              <a:rPr lang="ru-RU" sz="3400" dirty="0" smtClean="0"/>
              <a:t>прикладом сердечної теплоти та</a:t>
            </a:r>
          </a:p>
          <a:p>
            <a:pPr>
              <a:buNone/>
            </a:pPr>
            <a:r>
              <a:rPr lang="ru-RU" sz="3400" dirty="0" smtClean="0"/>
              <a:t>мудрості. Одним з прямих предків Ґете</a:t>
            </a:r>
          </a:p>
          <a:p>
            <a:pPr>
              <a:buNone/>
            </a:pPr>
            <a:r>
              <a:rPr lang="ru-RU" sz="3400" dirty="0" smtClean="0"/>
              <a:t>по материнській лінії (у десятому</a:t>
            </a:r>
          </a:p>
          <a:p>
            <a:pPr>
              <a:buNone/>
            </a:pPr>
            <a:r>
              <a:rPr lang="ru-RU" sz="3400" dirty="0" smtClean="0"/>
              <a:t>коліні) був видатний</a:t>
            </a:r>
          </a:p>
          <a:p>
            <a:pPr>
              <a:buNone/>
            </a:pPr>
            <a:r>
              <a:rPr lang="ru-RU" sz="3400" dirty="0" smtClean="0"/>
              <a:t>німецький художник </a:t>
            </a:r>
            <a:r>
              <a:rPr lang="en-US" sz="3400" dirty="0" smtClean="0"/>
              <a:t>XVI</a:t>
            </a:r>
            <a:endParaRPr lang="uk-UA" sz="3400" dirty="0" smtClean="0"/>
          </a:p>
          <a:p>
            <a:pPr>
              <a:buNone/>
            </a:pPr>
            <a:r>
              <a:rPr lang="ru-RU" sz="3400" dirty="0" smtClean="0"/>
              <a:t>століття Лукас Кранах (1472—1553), про що</a:t>
            </a:r>
          </a:p>
          <a:p>
            <a:pPr>
              <a:buNone/>
            </a:pPr>
            <a:r>
              <a:rPr lang="ru-RU" sz="3400" dirty="0" smtClean="0"/>
              <a:t>сам поет не знав.</a:t>
            </a:r>
            <a:endParaRPr lang="ru-RU" sz="3400" dirty="0"/>
          </a:p>
        </p:txBody>
      </p:sp>
      <p:pic>
        <p:nvPicPr>
          <p:cNvPr id="5" name="Рисунок 4" descr="GETE_Iogann_Volfgang9.jpg"/>
          <p:cNvPicPr>
            <a:picLocks noChangeAspect="1"/>
          </p:cNvPicPr>
          <p:nvPr/>
        </p:nvPicPr>
        <p:blipFill>
          <a:blip r:embed="rId2" cstate="print"/>
          <a:stretch>
            <a:fillRect/>
          </a:stretch>
        </p:blipFill>
        <p:spPr>
          <a:xfrm>
            <a:off x="357158" y="1142984"/>
            <a:ext cx="4071966" cy="5256908"/>
          </a:xfrm>
          <a:prstGeom prst="rect">
            <a:avLst/>
          </a:prstGeom>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TotalTime>
  <Words>660</Words>
  <Application>Microsoft Office PowerPoint</Application>
  <PresentationFormat>Экран (4:3)</PresentationFormat>
  <Paragraphs>116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Презентація на тему: Європейська музична культура</vt:lpstr>
      <vt:lpstr>Слайд 2</vt:lpstr>
      <vt:lpstr>Класицизм</vt:lpstr>
      <vt:lpstr>Слайд 4</vt:lpstr>
      <vt:lpstr>Слайд 5</vt:lpstr>
      <vt:lpstr>Віденські класики:</vt:lpstr>
      <vt:lpstr>Віденські класики:</vt:lpstr>
      <vt:lpstr>Віденські класики:</vt:lpstr>
      <vt:lpstr>Віденські класики:</vt:lpstr>
      <vt:lpstr>Віденські класики:</vt:lpstr>
      <vt:lpstr>Віденські класики:</vt:lpstr>
      <vt:lpstr>Вольфґанґ Моцарт</vt:lpstr>
      <vt:lpstr>Франц Шуберт</vt:lpstr>
      <vt:lpstr>Слайд 14</vt:lpstr>
      <vt:lpstr>Висновки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Європейська музична культура</dc:title>
  <dc:creator>Николай</dc:creator>
  <cp:lastModifiedBy>Sveta</cp:lastModifiedBy>
  <cp:revision>14</cp:revision>
  <dcterms:created xsi:type="dcterms:W3CDTF">2013-03-03T15:31:08Z</dcterms:created>
  <dcterms:modified xsi:type="dcterms:W3CDTF">2015-11-08T18:40:30Z</dcterms:modified>
</cp:coreProperties>
</file>