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41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pPr/>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6000">
              <a:schemeClr val="accent5">
                <a:lumMod val="75000"/>
              </a:schemeClr>
            </a:gs>
            <a:gs pos="47000">
              <a:schemeClr val="accent4">
                <a:lumMod val="40000"/>
                <a:lumOff val="60000"/>
              </a:schemeClr>
            </a:gs>
            <a:gs pos="60001">
              <a:schemeClr val="accent5">
                <a:lumMod val="75000"/>
              </a:schemeClr>
            </a:gs>
            <a:gs pos="71001">
              <a:schemeClr val="bg1"/>
            </a:gs>
            <a:gs pos="81000">
              <a:schemeClr val="accent4">
                <a:lumMod val="40000"/>
                <a:lumOff val="60000"/>
              </a:schemeClr>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11/8/2015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slide" Target="slide10.xml"/><Relationship Id="rId12" Type="http://schemas.openxmlformats.org/officeDocument/2006/relationships/hyperlink" Target="Ukrayinski_zamki_opoviti_legendoyu.pptx"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slide" Target="slide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6400" y="410308"/>
            <a:ext cx="8417169" cy="2309446"/>
          </a:xfrm>
        </p:spPr>
        <p:txBody>
          <a:bodyPr/>
          <a:lstStyle/>
          <a:p>
            <a:pPr algn="ctr"/>
            <a:r>
              <a:rPr lang="ru-RU" sz="4800" b="1" i="1" u="sng" dirty="0" err="1">
                <a:solidFill>
                  <a:srgbClr val="92D050"/>
                </a:solidFill>
              </a:rPr>
              <a:t>Українські</a:t>
            </a:r>
            <a:r>
              <a:rPr lang="ru-RU" sz="4800" b="1" i="1" u="sng" dirty="0">
                <a:solidFill>
                  <a:srgbClr val="92D050"/>
                </a:solidFill>
              </a:rPr>
              <a:t> замки, </a:t>
            </a:r>
            <a:r>
              <a:rPr lang="ru-RU" sz="4800" b="1" i="1" u="sng" dirty="0" err="1">
                <a:solidFill>
                  <a:srgbClr val="92D050"/>
                </a:solidFill>
              </a:rPr>
              <a:t>оповиті</a:t>
            </a:r>
            <a:r>
              <a:rPr lang="ru-RU" sz="4800" b="1" i="1" u="sng" dirty="0">
                <a:solidFill>
                  <a:srgbClr val="92D050"/>
                </a:solidFill>
              </a:rPr>
              <a:t> легендою</a:t>
            </a:r>
            <a:r>
              <a:rPr lang="ru-RU" sz="4800" dirty="0">
                <a:solidFill>
                  <a:schemeClr val="accent6">
                    <a:lumMod val="60000"/>
                    <a:lumOff val="40000"/>
                  </a:schemeClr>
                </a:solidFill>
              </a:rPr>
              <a:t/>
            </a:r>
            <a:br>
              <a:rPr lang="ru-RU" sz="4800" dirty="0">
                <a:solidFill>
                  <a:schemeClr val="accent6">
                    <a:lumMod val="60000"/>
                    <a:lumOff val="40000"/>
                  </a:schemeClr>
                </a:solidFill>
              </a:rPr>
            </a:br>
            <a:endParaRPr lang="ru-RU" sz="4800" dirty="0">
              <a:solidFill>
                <a:schemeClr val="accent6">
                  <a:lumMod val="60000"/>
                  <a:lumOff val="40000"/>
                </a:schemeClr>
              </a:solidFill>
            </a:endParaRPr>
          </a:p>
        </p:txBody>
      </p:sp>
      <p:pic>
        <p:nvPicPr>
          <p:cNvPr id="7" name="Рисунок 6">
            <a:hlinkClick r:id="rId2" action="ppaction://hlinksldjump"/>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3171" y="4253065"/>
            <a:ext cx="3013958" cy="2089119"/>
          </a:xfrm>
          <a:prstGeom prst="rect">
            <a:avLst/>
          </a:prstGeom>
        </p:spPr>
      </p:pic>
      <p:pic>
        <p:nvPicPr>
          <p:cNvPr id="8" name="Рисунок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056184" y="2836985"/>
            <a:ext cx="3868615" cy="2578571"/>
          </a:xfrm>
          <a:prstGeom prst="rect">
            <a:avLst/>
          </a:prstGeom>
        </p:spPr>
      </p:pic>
      <p:pic>
        <p:nvPicPr>
          <p:cNvPr id="9" name="Рисунок 8">
            <a:hlinkClick r:id="rId5" action="ppaction://hlinksldjump"/>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22106" y="1457053"/>
            <a:ext cx="3076879" cy="2301651"/>
          </a:xfrm>
          <a:prstGeom prst="rect">
            <a:avLst/>
          </a:prstGeom>
        </p:spPr>
      </p:pic>
      <p:pic>
        <p:nvPicPr>
          <p:cNvPr id="10" name="Рисунок 9">
            <a:hlinkClick r:id="rId7" action="ppaction://hlinksldjump"/>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8581292" y="1402855"/>
            <a:ext cx="2965939" cy="2076160"/>
          </a:xfrm>
          <a:prstGeom prst="rect">
            <a:avLst/>
          </a:prstGeom>
        </p:spPr>
      </p:pic>
      <p:pic>
        <p:nvPicPr>
          <p:cNvPr id="11" name="Рисунок 10">
            <a:hlinkClick r:id="rId9" action="ppaction://hlinksldjump"/>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8405446" y="3922939"/>
            <a:ext cx="3434861" cy="2289906"/>
          </a:xfrm>
          <a:prstGeom prst="rect">
            <a:avLst/>
          </a:prstGeom>
        </p:spPr>
      </p:pic>
      <p:sp>
        <p:nvSpPr>
          <p:cNvPr id="12" name="TextBox 11"/>
          <p:cNvSpPr txBox="1"/>
          <p:nvPr/>
        </p:nvSpPr>
        <p:spPr>
          <a:xfrm>
            <a:off x="978836" y="5853301"/>
            <a:ext cx="2240924" cy="646331"/>
          </a:xfrm>
          <a:prstGeom prst="rect">
            <a:avLst/>
          </a:prstGeom>
          <a:noFill/>
        </p:spPr>
        <p:txBody>
          <a:bodyPr wrap="square" rtlCol="0">
            <a:spAutoFit/>
          </a:bodyPr>
          <a:lstStyle/>
          <a:p>
            <a:pPr algn="ctr"/>
            <a:r>
              <a:rPr lang="uk-UA" b="1" dirty="0">
                <a:hlinkClick r:id="rId2" action="ppaction://hlinksldjump"/>
              </a:rPr>
              <a:t>Хотинська фортеця</a:t>
            </a:r>
            <a:endParaRPr lang="ru-RU" dirty="0"/>
          </a:p>
        </p:txBody>
      </p:sp>
      <p:sp>
        <p:nvSpPr>
          <p:cNvPr id="13" name="TextBox 12"/>
          <p:cNvSpPr txBox="1"/>
          <p:nvPr/>
        </p:nvSpPr>
        <p:spPr>
          <a:xfrm>
            <a:off x="4972986" y="5274515"/>
            <a:ext cx="2047741" cy="369332"/>
          </a:xfrm>
          <a:prstGeom prst="rect">
            <a:avLst/>
          </a:prstGeom>
          <a:noFill/>
        </p:spPr>
        <p:txBody>
          <a:bodyPr wrap="square" rtlCol="0">
            <a:spAutoFit/>
          </a:bodyPr>
          <a:lstStyle/>
          <a:p>
            <a:pPr algn="ctr"/>
            <a:r>
              <a:rPr lang="uk-UA" b="1" dirty="0">
                <a:hlinkClick r:id="rId11" action="ppaction://hlinksldjump"/>
              </a:rPr>
              <a:t>Дубно</a:t>
            </a:r>
            <a:endParaRPr lang="ru-RU" dirty="0"/>
          </a:p>
        </p:txBody>
      </p:sp>
      <p:sp>
        <p:nvSpPr>
          <p:cNvPr id="15" name="TextBox 14">
            <a:hlinkClick r:id="rId12" action="ppaction://hlinkpres?slideindex=1&amp;slidetitle="/>
          </p:cNvPr>
          <p:cNvSpPr txBox="1"/>
          <p:nvPr/>
        </p:nvSpPr>
        <p:spPr>
          <a:xfrm>
            <a:off x="949570" y="3516151"/>
            <a:ext cx="2321169" cy="369332"/>
          </a:xfrm>
          <a:prstGeom prst="rect">
            <a:avLst/>
          </a:prstGeom>
          <a:noFill/>
        </p:spPr>
        <p:txBody>
          <a:bodyPr wrap="square" rtlCol="0">
            <a:spAutoFit/>
          </a:bodyPr>
          <a:lstStyle/>
          <a:p>
            <a:pPr algn="ctr"/>
            <a:r>
              <a:rPr lang="uk-UA" b="1" dirty="0">
                <a:hlinkClick r:id="rId5" action="ppaction://hlinksldjump"/>
              </a:rPr>
              <a:t>Свірж</a:t>
            </a:r>
            <a:endParaRPr lang="ru-RU" dirty="0"/>
          </a:p>
        </p:txBody>
      </p:sp>
      <p:sp>
        <p:nvSpPr>
          <p:cNvPr id="16" name="TextBox 15"/>
          <p:cNvSpPr txBox="1"/>
          <p:nvPr/>
        </p:nvSpPr>
        <p:spPr>
          <a:xfrm>
            <a:off x="8711738" y="3237401"/>
            <a:ext cx="2756079" cy="646331"/>
          </a:xfrm>
          <a:prstGeom prst="rect">
            <a:avLst/>
          </a:prstGeom>
          <a:noFill/>
        </p:spPr>
        <p:txBody>
          <a:bodyPr wrap="square" rtlCol="0">
            <a:spAutoFit/>
          </a:bodyPr>
          <a:lstStyle/>
          <a:p>
            <a:pPr algn="ctr"/>
            <a:r>
              <a:rPr lang="uk-UA" b="1" dirty="0">
                <a:hlinkClick r:id="rId7" action="ppaction://hlinksldjump"/>
              </a:rPr>
              <a:t>Білгород-Дністровський</a:t>
            </a:r>
            <a:endParaRPr lang="ru-RU" dirty="0"/>
          </a:p>
        </p:txBody>
      </p:sp>
      <p:sp>
        <p:nvSpPr>
          <p:cNvPr id="17" name="TextBox 16"/>
          <p:cNvSpPr txBox="1"/>
          <p:nvPr/>
        </p:nvSpPr>
        <p:spPr>
          <a:xfrm>
            <a:off x="8937265" y="5992875"/>
            <a:ext cx="2500658" cy="646331"/>
          </a:xfrm>
          <a:prstGeom prst="rect">
            <a:avLst/>
          </a:prstGeom>
          <a:noFill/>
        </p:spPr>
        <p:txBody>
          <a:bodyPr wrap="square" rtlCol="0">
            <a:spAutoFit/>
          </a:bodyPr>
          <a:lstStyle/>
          <a:p>
            <a:pPr algn="ctr"/>
            <a:r>
              <a:rPr lang="ru-RU" b="1" u="sng" dirty="0" err="1" smtClean="0">
                <a:solidFill>
                  <a:srgbClr val="EE841A"/>
                </a:solidFill>
                <a:hlinkClick r:id="rId9" action="ppaction://hlinksldjump"/>
              </a:rPr>
              <a:t>Ужгородський</a:t>
            </a:r>
            <a:r>
              <a:rPr lang="ru-RU" b="1" u="sng" dirty="0" smtClean="0">
                <a:solidFill>
                  <a:srgbClr val="EE841A"/>
                </a:solidFill>
              </a:rPr>
              <a:t> замок</a:t>
            </a:r>
            <a:endParaRPr lang="ru-RU" b="1" u="sng" dirty="0">
              <a:solidFill>
                <a:srgbClr val="EE841A"/>
              </a:solidFill>
            </a:endParaRPr>
          </a:p>
        </p:txBody>
      </p:sp>
    </p:spTree>
    <p:extLst>
      <p:ext uri="{BB962C8B-B14F-4D97-AF65-F5344CB8AC3E}">
        <p14:creationId xmlns="" xmlns:p14="http://schemas.microsoft.com/office/powerpoint/2010/main" val="3088845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3446" y="234461"/>
            <a:ext cx="8849416" cy="932091"/>
          </a:xfrm>
        </p:spPr>
        <p:txBody>
          <a:bodyPr/>
          <a:lstStyle/>
          <a:p>
            <a:pPr algn="ctr"/>
            <a:r>
              <a:rPr lang="uk-UA" sz="4400" b="1" dirty="0">
                <a:solidFill>
                  <a:schemeClr val="bg1"/>
                </a:solidFill>
              </a:rPr>
              <a:t>Білгород-Дністровський</a:t>
            </a:r>
            <a:endParaRPr lang="ru-RU" sz="4400" b="1" dirty="0">
              <a:solidFill>
                <a:schemeClr val="bg1"/>
              </a:solidFill>
            </a:endParaRPr>
          </a:p>
        </p:txBody>
      </p:sp>
      <p:sp>
        <p:nvSpPr>
          <p:cNvPr id="3" name="Объект 2"/>
          <p:cNvSpPr>
            <a:spLocks noGrp="1"/>
          </p:cNvSpPr>
          <p:nvPr>
            <p:ph idx="1"/>
          </p:nvPr>
        </p:nvSpPr>
        <p:spPr>
          <a:xfrm>
            <a:off x="5894254" y="1397682"/>
            <a:ext cx="5301284" cy="5004704"/>
          </a:xfrm>
        </p:spPr>
        <p:txBody>
          <a:bodyPr>
            <a:normAutofit/>
          </a:bodyPr>
          <a:lstStyle/>
          <a:p>
            <a:pPr marL="0" indent="0">
              <a:buNone/>
            </a:pPr>
            <a:r>
              <a:rPr lang="uk-UA" b="1" dirty="0" smtClean="0"/>
              <a:t>Це </a:t>
            </a:r>
            <a:r>
              <a:rPr lang="uk-UA" b="1" dirty="0"/>
              <a:t>одне з найдавніших міст світу, де часто змінювалося населення - і часто змінювало назву поселення. Встиг за свою історію Білгород побути і </a:t>
            </a:r>
            <a:r>
              <a:rPr lang="uk-UA" b="1" dirty="0" err="1"/>
              <a:t>Аккерманом</a:t>
            </a:r>
            <a:r>
              <a:rPr lang="uk-UA" b="1" dirty="0"/>
              <a:t>, і </a:t>
            </a:r>
            <a:r>
              <a:rPr lang="uk-UA" b="1" dirty="0" err="1"/>
              <a:t>Офіуссою</a:t>
            </a:r>
            <a:r>
              <a:rPr lang="uk-UA" b="1" dirty="0"/>
              <a:t>, і </a:t>
            </a:r>
            <a:r>
              <a:rPr lang="uk-UA" b="1" dirty="0" err="1"/>
              <a:t>Тірасом</a:t>
            </a:r>
            <a:r>
              <a:rPr lang="uk-UA" b="1" dirty="0"/>
              <a:t>, і </a:t>
            </a:r>
            <a:r>
              <a:rPr lang="uk-UA" b="1" dirty="0" err="1"/>
              <a:t>Ак-Лібо</a:t>
            </a:r>
            <a:r>
              <a:rPr lang="uk-UA" b="1" dirty="0"/>
              <a:t>, і </a:t>
            </a:r>
            <a:r>
              <a:rPr lang="uk-UA" b="1" dirty="0" err="1"/>
              <a:t>Четатя-Албе</a:t>
            </a:r>
            <a:r>
              <a:rPr lang="uk-UA" b="1" dirty="0"/>
              <a:t>, і </a:t>
            </a:r>
            <a:r>
              <a:rPr lang="uk-UA" b="1" dirty="0" err="1"/>
              <a:t>Фегер</a:t>
            </a:r>
            <a:r>
              <a:rPr lang="uk-UA" b="1" dirty="0"/>
              <a:t>-варом. Майже на всіх мовах у назві так чи інакше фігурувало слово "білий". Через те, що ми зараз називаємо Білгородом, у давнину проходили найважливіші торгові шляхи із </a:t>
            </a:r>
            <a:r>
              <a:rPr lang="uk-UA" b="1" dirty="0" err="1"/>
              <a:t>Захода</a:t>
            </a:r>
            <a:r>
              <a:rPr lang="uk-UA" b="1" dirty="0"/>
              <a:t> на Схід та навпаки. Окрім фортеці, місто славиться своїми храмами, є серед них навіть один підземний, але розповідь наша не про церкви, а про фортецю. </a:t>
            </a:r>
            <a:endParaRPr lang="ru-RU" b="1" dirty="0"/>
          </a:p>
          <a:p>
            <a:pPr marL="0" indent="0">
              <a:buNone/>
            </a:pPr>
            <a:endParaRPr lang="ru-RU" b="1" dirty="0"/>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2369" y="1781908"/>
            <a:ext cx="5277365" cy="3880337"/>
          </a:xfrm>
          <a:prstGeom prst="rect">
            <a:avLst/>
          </a:prstGeom>
        </p:spPr>
      </p:pic>
    </p:spTree>
    <p:extLst>
      <p:ext uri="{BB962C8B-B14F-4D97-AF65-F5344CB8AC3E}">
        <p14:creationId xmlns="" xmlns:p14="http://schemas.microsoft.com/office/powerpoint/2010/main" val="69581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1" y="1640795"/>
            <a:ext cx="8946541" cy="4195481"/>
          </a:xfrm>
        </p:spPr>
        <p:txBody>
          <a:bodyPr/>
          <a:lstStyle/>
          <a:p>
            <a:pPr marL="0" indent="0">
              <a:buNone/>
            </a:pPr>
            <a:r>
              <a:rPr lang="uk-UA" b="1" i="1" dirty="0"/>
              <a:t>Що цікаво: збудована твердиня на залишках античного міста </a:t>
            </a:r>
            <a:r>
              <a:rPr lang="uk-UA" b="1" i="1" dirty="0" err="1"/>
              <a:t>Тіри</a:t>
            </a:r>
            <a:r>
              <a:rPr lang="uk-UA" b="1" i="1" dirty="0"/>
              <a:t>. Так як тут перехрещувалися шляхи караванів купців, потреба у захисті поселення існувала завжди. Тому важко зараз з достовірністю сказати, хто саме почав зводити тут високі мури та неприступні башти. Відомо, що будували </a:t>
            </a:r>
            <a:r>
              <a:rPr lang="uk-UA" b="1" i="1" dirty="0" err="1"/>
              <a:t>фортпост</a:t>
            </a:r>
            <a:r>
              <a:rPr lang="uk-UA" b="1" i="1" dirty="0"/>
              <a:t> протягом двохсот років, приклали до цього руку і молдавани, і </a:t>
            </a:r>
            <a:r>
              <a:rPr lang="uk-UA" b="1" i="1" dirty="0" err="1"/>
              <a:t>генуезці</a:t>
            </a:r>
            <a:r>
              <a:rPr lang="uk-UA" b="1" i="1" dirty="0"/>
              <a:t>, і турки. Праця стількох народів дала свої плоди: фортеця була надміцним військово-технічним комплексом. Довжина оборонних стін - близько 2,5 км, висота башт на мурів - від 5 до 15 метрів, товщина від 1.5 до 5 м. З боку Дністра, з півночі, немає рову, а от з інших трьох боків він є. Колись цей 14-метровий штучний канал заповнювався водою - і фортеця ставала тим більш неприступною. Уявіть, глибина рову спочатку була 22 метри. </a:t>
            </a:r>
            <a:endParaRPr lang="ru-RU" b="1" i="1" dirty="0"/>
          </a:p>
          <a:p>
            <a:pPr marL="0" indent="0">
              <a:buNone/>
            </a:pPr>
            <a:endParaRPr lang="ru-RU" b="1" i="1" dirty="0"/>
          </a:p>
        </p:txBody>
      </p:sp>
      <p:sp>
        <p:nvSpPr>
          <p:cNvPr id="7" name="TextBox 6"/>
          <p:cNvSpPr txBox="1"/>
          <p:nvPr/>
        </p:nvSpPr>
        <p:spPr>
          <a:xfrm>
            <a:off x="1758462" y="269631"/>
            <a:ext cx="7939331" cy="584775"/>
          </a:xfrm>
          <a:prstGeom prst="rect">
            <a:avLst/>
          </a:prstGeom>
          <a:noFill/>
        </p:spPr>
        <p:txBody>
          <a:bodyPr wrap="square" rtlCol="0">
            <a:spAutoFit/>
          </a:bodyPr>
          <a:lstStyle/>
          <a:p>
            <a:pPr algn="ctr"/>
            <a:r>
              <a:rPr lang="uk-UA" sz="3200" b="1" dirty="0">
                <a:solidFill>
                  <a:schemeClr val="bg1"/>
                </a:solidFill>
              </a:rPr>
              <a:t>Білгород-Дністровський</a:t>
            </a:r>
            <a:endParaRPr lang="ru-RU" sz="3200" b="1" dirty="0">
              <a:solidFill>
                <a:schemeClr val="bg1"/>
              </a:solidFill>
            </a:endParaRPr>
          </a:p>
        </p:txBody>
      </p:sp>
      <p:sp>
        <p:nvSpPr>
          <p:cNvPr id="8" name="TextBox 7"/>
          <p:cNvSpPr txBox="1"/>
          <p:nvPr/>
        </p:nvSpPr>
        <p:spPr>
          <a:xfrm>
            <a:off x="1450829" y="5836276"/>
            <a:ext cx="7924778" cy="369332"/>
          </a:xfrm>
          <a:prstGeom prst="rect">
            <a:avLst/>
          </a:prstGeom>
          <a:noFill/>
        </p:spPr>
        <p:txBody>
          <a:bodyPr wrap="square" rtlCol="0">
            <a:spAutoFit/>
          </a:bodyPr>
          <a:lstStyle/>
          <a:p>
            <a:r>
              <a:rPr lang="ru-RU" dirty="0" smtClean="0"/>
              <a:t>*                                                           *                                                          *</a:t>
            </a:r>
            <a:endParaRPr lang="ru-RU" dirty="0"/>
          </a:p>
        </p:txBody>
      </p:sp>
    </p:spTree>
    <p:extLst>
      <p:ext uri="{BB962C8B-B14F-4D97-AF65-F5344CB8AC3E}">
        <p14:creationId xmlns="" xmlns:p14="http://schemas.microsoft.com/office/powerpoint/2010/main" val="197875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7402" y="605307"/>
            <a:ext cx="3643213" cy="5197616"/>
          </a:xfrm>
        </p:spPr>
        <p:txBody>
          <a:bodyPr>
            <a:normAutofit fontScale="62500" lnSpcReduction="20000"/>
          </a:bodyPr>
          <a:lstStyle/>
          <a:p>
            <a:pPr marL="0" indent="0">
              <a:buNone/>
            </a:pPr>
            <a:r>
              <a:rPr lang="uk-UA" sz="2500" dirty="0"/>
              <a:t>Внутрішніми оборонними стінами фортеця розділена на 4 двори. Найбільше туристам подобається найстаріша частина (ХІІІ ст.), яку зовуть Цитаделлю. Це своєрідна фортеця в фортеці. Коли інші частини твердині підкорялися ворогу, тут ще довго можна було підтримувати оборону. Саме у цій частині замку мешкав комендант фортеці, містились військові штаби, тут же були й гареми. Прямокутна у плані, з кутовими циліндричними баштами, цитадель була однаково неприступна з усіх боків. Місцеві </a:t>
            </a:r>
            <a:r>
              <a:rPr lang="uk-UA" sz="2500" dirty="0" err="1"/>
              <a:t>ексурсоводи</a:t>
            </a:r>
            <a:r>
              <a:rPr lang="uk-UA" sz="2500" dirty="0"/>
              <a:t> розказують про золоті скарби, залишені тут турками, про чудовий водогін, про перебування тут О. Пушкіна, Лесі Українки, І. Нечуй-Левицького, К. Паустовського, А. Міцкевича та В. Катаєва. А одна з башт носить ім'я великого Овідія. </a:t>
            </a:r>
            <a:endParaRPr lang="ru-RU" sz="2500" dirty="0"/>
          </a:p>
          <a:p>
            <a:endParaRPr lang="ru-RU" dirty="0"/>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15353" y="2450123"/>
            <a:ext cx="4783015" cy="3801605"/>
          </a:xfrm>
          <a:prstGeom prst="rect">
            <a:avLst/>
          </a:prstGeom>
        </p:spPr>
      </p:pic>
      <p:sp>
        <p:nvSpPr>
          <p:cNvPr id="7" name="Прямоугольник 6"/>
          <p:cNvSpPr/>
          <p:nvPr/>
        </p:nvSpPr>
        <p:spPr>
          <a:xfrm>
            <a:off x="5287107" y="956835"/>
            <a:ext cx="4430332" cy="954107"/>
          </a:xfrm>
          <a:prstGeom prst="rect">
            <a:avLst/>
          </a:prstGeom>
        </p:spPr>
        <p:txBody>
          <a:bodyPr wrap="square">
            <a:spAutoFit/>
          </a:bodyPr>
          <a:lstStyle/>
          <a:p>
            <a:pPr algn="ctr"/>
            <a:r>
              <a:rPr lang="uk-UA" sz="2800" b="1" dirty="0">
                <a:solidFill>
                  <a:schemeClr val="bg1"/>
                </a:solidFill>
              </a:rPr>
              <a:t>Білгород-Дністровський</a:t>
            </a:r>
            <a:endParaRPr lang="ru-RU" sz="2800" b="1" dirty="0">
              <a:solidFill>
                <a:schemeClr val="bg1"/>
              </a:solidFill>
            </a:endParaRPr>
          </a:p>
        </p:txBody>
      </p:sp>
      <p:pic>
        <p:nvPicPr>
          <p:cNvPr id="8" name="Рисунок 7">
            <a:hlinkClick r:id="rId3" action="ppaction://hlinksldjump"/>
          </p:cNvPr>
          <p:cNvPicPr>
            <a:picLocks noChangeAspect="1"/>
          </p:cNvPicPr>
          <p:nvPr/>
        </p:nvPicPr>
        <p:blipFill>
          <a:blip r:embed="rId4">
            <a:duotone>
              <a:schemeClr val="accent6">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1449741" y="6011822"/>
            <a:ext cx="598977" cy="598977"/>
          </a:xfrm>
          <a:prstGeom prst="rect">
            <a:avLst/>
          </a:prstGeom>
          <a:effectLst>
            <a:innerShdw blurRad="457200">
              <a:schemeClr val="accent1">
                <a:lumMod val="75000"/>
              </a:schemeClr>
            </a:innerShdw>
          </a:effectLst>
        </p:spPr>
      </p:pic>
    </p:spTree>
    <p:extLst>
      <p:ext uri="{BB962C8B-B14F-4D97-AF65-F5344CB8AC3E}">
        <p14:creationId xmlns="" xmlns:p14="http://schemas.microsoft.com/office/powerpoint/2010/main" val="2511547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5754"/>
            <a:ext cx="4822690" cy="726831"/>
          </a:xfrm>
        </p:spPr>
        <p:txBody>
          <a:bodyPr/>
          <a:lstStyle/>
          <a:p>
            <a:pPr algn="ctr"/>
            <a:r>
              <a:rPr lang="uk-UA" sz="3200" b="1" dirty="0">
                <a:solidFill>
                  <a:schemeClr val="bg1"/>
                </a:solidFill>
              </a:rPr>
              <a:t>Ужгородський замок</a:t>
            </a:r>
            <a:endParaRPr lang="ru-RU" sz="3200" b="1" dirty="0">
              <a:solidFill>
                <a:schemeClr val="bg1"/>
              </a:solidFill>
            </a:endParaRPr>
          </a:p>
        </p:txBody>
      </p:sp>
      <p:sp>
        <p:nvSpPr>
          <p:cNvPr id="3" name="Объект 2"/>
          <p:cNvSpPr>
            <a:spLocks noGrp="1"/>
          </p:cNvSpPr>
          <p:nvPr>
            <p:ph idx="1"/>
          </p:nvPr>
        </p:nvSpPr>
        <p:spPr>
          <a:xfrm>
            <a:off x="5846972" y="529183"/>
            <a:ext cx="4856197" cy="5756856"/>
          </a:xfrm>
        </p:spPr>
        <p:txBody>
          <a:bodyPr>
            <a:normAutofit fontScale="92500" lnSpcReduction="10000"/>
          </a:bodyPr>
          <a:lstStyle/>
          <a:p>
            <a:pPr marL="0" indent="0">
              <a:buNone/>
            </a:pPr>
            <a:r>
              <a:rPr lang="uk-UA" b="1" dirty="0"/>
              <a:t>Кажуть, цей замок, розташований на вершині Замкової гори над містом - один з найдавніших в Україні, має вже більш як тисячу років. Тисячу - вдумайтесь в цю цифру. Зведений ще в кінці Х століття, мурований воїн мав засвідчити всім, що тут, під Замковою горою, - центр комітату </a:t>
            </a:r>
            <a:r>
              <a:rPr lang="uk-UA" b="1" dirty="0" err="1"/>
              <a:t>Унг</a:t>
            </a:r>
            <a:r>
              <a:rPr lang="uk-UA" b="1" dirty="0"/>
              <a:t>, важливе місто. Коли татарські війська під приводом хана </a:t>
            </a:r>
            <a:r>
              <a:rPr lang="uk-UA" b="1" dirty="0" err="1"/>
              <a:t>Кутеска</a:t>
            </a:r>
            <a:r>
              <a:rPr lang="uk-UA" b="1" dirty="0"/>
              <a:t> увірвалися на Закарпаття в 1086 р., захопити </a:t>
            </a:r>
            <a:r>
              <a:rPr lang="uk-UA" b="1" dirty="0" err="1"/>
              <a:t>унгварський</a:t>
            </a:r>
            <a:r>
              <a:rPr lang="uk-UA" b="1" dirty="0"/>
              <a:t> замок кочівникам не вдалося. Звичайно, протягом такої довгої кар'єри споруда зазнала безліч змін і перебудов. Від найдавнішого </a:t>
            </a:r>
            <a:r>
              <a:rPr lang="uk-UA" b="1" dirty="0" err="1"/>
              <a:t>прото</a:t>
            </a:r>
            <a:r>
              <a:rPr lang="uk-UA" b="1" dirty="0"/>
              <a:t>-замку дотепер збереглися лише частина фундаменту в підземеллях фортеці і подекуди давні карнизи з романським орнаментом.</a:t>
            </a:r>
            <a:endParaRPr lang="ru-RU" b="1" dirty="0"/>
          </a:p>
          <a:p>
            <a:pPr marL="0" indent="0">
              <a:buNone/>
            </a:pPr>
            <a:endParaRPr lang="ru-RU" dirty="0"/>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97877" y="2426677"/>
            <a:ext cx="4815341" cy="3489756"/>
          </a:xfrm>
          <a:prstGeom prst="rect">
            <a:avLst/>
          </a:prstGeom>
        </p:spPr>
      </p:pic>
    </p:spTree>
    <p:extLst>
      <p:ext uri="{BB962C8B-B14F-4D97-AF65-F5344CB8AC3E}">
        <p14:creationId xmlns="" xmlns:p14="http://schemas.microsoft.com/office/powerpoint/2010/main" val="103094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4770" y="457201"/>
            <a:ext cx="4944662" cy="6072553"/>
          </a:xfrm>
        </p:spPr>
        <p:txBody>
          <a:bodyPr>
            <a:normAutofit fontScale="77500" lnSpcReduction="20000"/>
          </a:bodyPr>
          <a:lstStyle/>
          <a:p>
            <a:pPr marL="0" indent="0">
              <a:buNone/>
            </a:pPr>
            <a:r>
              <a:rPr lang="uk-UA" b="1" dirty="0"/>
              <a:t>Відвідувачам замку екскурсоводи обов'язково розкажуть про "</a:t>
            </a:r>
            <a:r>
              <a:rPr lang="uk-UA" b="1" dirty="0" err="1"/>
              <a:t>відьм'ячу</a:t>
            </a:r>
            <a:r>
              <a:rPr lang="uk-UA" b="1" dirty="0"/>
              <a:t> яму" (тут начебто колись тримали жінок, яких звинувачували в </a:t>
            </a:r>
            <a:r>
              <a:rPr lang="uk-UA" b="1" dirty="0" err="1"/>
              <a:t>відьомовстві</a:t>
            </a:r>
            <a:r>
              <a:rPr lang="uk-UA" b="1" dirty="0"/>
              <a:t>) та про Білу Діву. Отже, в XVII столітті володів замком капітан </a:t>
            </a:r>
            <a:r>
              <a:rPr lang="uk-UA" b="1" dirty="0" err="1"/>
              <a:t>Другет</a:t>
            </a:r>
            <a:r>
              <a:rPr lang="uk-UA" b="1" dirty="0"/>
              <a:t>. Слава про красу його доньки ширилася Закарпаттям і досягала навіть чужих країв. Польські війська князя Любомирського смерчем неслися по краю, підбираючись до </a:t>
            </a:r>
            <a:r>
              <a:rPr lang="uk-UA" b="1" dirty="0" err="1"/>
              <a:t>Унгвара</a:t>
            </a:r>
            <a:r>
              <a:rPr lang="uk-UA" b="1" dirty="0"/>
              <a:t>. В місто з таємною місією направився один з польських шляхтичів. Невідомо, як так сталося, але юна донька </a:t>
            </a:r>
            <a:r>
              <a:rPr lang="uk-UA" b="1" dirty="0" err="1"/>
              <a:t>Другета</a:t>
            </a:r>
            <a:r>
              <a:rPr lang="uk-UA" b="1" dirty="0"/>
              <a:t> закохалася в поляка і видала йому всі замкові таємниці. Коли розлючений батько дізнався про зраду доньки, він наказав замурувати її живцем в замкову стіну. З того часу душа дівчини немає спокою, блукаючи ночами замковими коридорами білою тінню і шукаючи порятунку. Дійсно, за Середньовіччя був поширений звичай замуровувати людину живцем в стіни </a:t>
            </a:r>
            <a:r>
              <a:rPr lang="uk-UA" b="1" dirty="0" err="1"/>
              <a:t>фортифікацій</a:t>
            </a:r>
            <a:r>
              <a:rPr lang="uk-UA" b="1" dirty="0"/>
              <a:t> - начебто це посилювало обороноспроможність фортеці. А так як мури навколо Ужгородського замку будувались в період 1653-1658рр., саме в час польської навали, хто його знає... Може, й має ця легенда якесь </a:t>
            </a:r>
            <a:r>
              <a:rPr lang="uk-UA" b="1" dirty="0" err="1"/>
              <a:t>підгрунтя</a:t>
            </a:r>
            <a:r>
              <a:rPr lang="uk-UA" b="1" dirty="0"/>
              <a:t>.</a:t>
            </a:r>
            <a:endParaRPr lang="ru-RU" b="1" dirty="0"/>
          </a:p>
          <a:p>
            <a:pPr marL="0" indent="0">
              <a:buNone/>
            </a:pPr>
            <a:endParaRPr lang="ru-RU" dirty="0"/>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43977" y="2836984"/>
            <a:ext cx="5181931" cy="3341077"/>
          </a:xfrm>
          <a:prstGeom prst="rect">
            <a:avLst/>
          </a:prstGeom>
        </p:spPr>
      </p:pic>
      <p:sp>
        <p:nvSpPr>
          <p:cNvPr id="6" name="TextBox 5"/>
          <p:cNvSpPr txBox="1"/>
          <p:nvPr/>
        </p:nvSpPr>
        <p:spPr>
          <a:xfrm>
            <a:off x="6072224" y="1196084"/>
            <a:ext cx="4466822" cy="1200329"/>
          </a:xfrm>
          <a:prstGeom prst="rect">
            <a:avLst/>
          </a:prstGeom>
          <a:noFill/>
        </p:spPr>
        <p:txBody>
          <a:bodyPr wrap="square" rtlCol="0">
            <a:spAutoFit/>
          </a:bodyPr>
          <a:lstStyle/>
          <a:p>
            <a:pPr algn="ctr"/>
            <a:r>
              <a:rPr lang="uk-UA" sz="3600" b="1" dirty="0">
                <a:solidFill>
                  <a:schemeClr val="bg1"/>
                </a:solidFill>
              </a:rPr>
              <a:t>Ужгородський замок</a:t>
            </a:r>
            <a:endParaRPr lang="ru-RU" sz="3600" b="1" dirty="0">
              <a:solidFill>
                <a:schemeClr val="bg1"/>
              </a:solidFill>
            </a:endParaRPr>
          </a:p>
        </p:txBody>
      </p:sp>
    </p:spTree>
    <p:extLst>
      <p:ext uri="{BB962C8B-B14F-4D97-AF65-F5344CB8AC3E}">
        <p14:creationId xmlns="" xmlns:p14="http://schemas.microsoft.com/office/powerpoint/2010/main" val="3244271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1"/>
            <a:ext cx="8825658" cy="3018692"/>
          </a:xfrm>
        </p:spPr>
        <p:txBody>
          <a:bodyPr/>
          <a:lstStyle/>
          <a:p>
            <a:pPr algn="ctr"/>
            <a:r>
              <a:rPr lang="ru-RU" sz="9600" b="1" dirty="0" err="1" smtClean="0">
                <a:solidFill>
                  <a:schemeClr val="bg1"/>
                </a:solidFill>
              </a:rPr>
              <a:t>Дякую</a:t>
            </a:r>
            <a:r>
              <a:rPr lang="ru-RU" sz="9600" b="1" dirty="0" smtClean="0">
                <a:solidFill>
                  <a:schemeClr val="bg1"/>
                </a:solidFill>
              </a:rPr>
              <a:t> за </a:t>
            </a:r>
            <a:r>
              <a:rPr lang="ru-RU" sz="9600" b="1" dirty="0" err="1" smtClean="0">
                <a:solidFill>
                  <a:schemeClr val="bg1"/>
                </a:solidFill>
              </a:rPr>
              <a:t>увагу</a:t>
            </a:r>
            <a:r>
              <a:rPr lang="ru-RU" sz="9600" b="1" dirty="0" smtClean="0">
                <a:solidFill>
                  <a:schemeClr val="bg1"/>
                </a:solidFill>
              </a:rPr>
              <a:t>!</a:t>
            </a:r>
            <a:endParaRPr lang="uk-UA" sz="9600" b="1" dirty="0">
              <a:solidFill>
                <a:schemeClr val="bg1"/>
              </a:solidFill>
            </a:endParaRPr>
          </a:p>
        </p:txBody>
      </p:sp>
      <p:pic>
        <p:nvPicPr>
          <p:cNvPr id="4" name="Рисунок 3">
            <a:hlinkClick r:id="rId2" action="ppaction://hlinksldjump"/>
          </p:cNvPr>
          <p:cNvPicPr>
            <a:picLocks noChangeAspect="1"/>
          </p:cNvPicPr>
          <p:nvPr/>
        </p:nvPicPr>
        <p:blipFill>
          <a:blip r:embed="rId3">
            <a:duotone>
              <a:schemeClr val="accent6">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1449741" y="6011822"/>
            <a:ext cx="598977" cy="598977"/>
          </a:xfrm>
          <a:prstGeom prst="rect">
            <a:avLst/>
          </a:prstGeom>
          <a:effectLst>
            <a:innerShdw blurRad="939800" dist="2438400" dir="2700000">
              <a:schemeClr val="accent1">
                <a:lumMod val="60000"/>
                <a:lumOff val="40000"/>
                <a:alpha val="50000"/>
              </a:schemeClr>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2192" y="347729"/>
            <a:ext cx="8325361" cy="823991"/>
          </a:xfrm>
        </p:spPr>
        <p:txBody>
          <a:bodyPr/>
          <a:lstStyle/>
          <a:p>
            <a:pPr algn="ctr"/>
            <a:r>
              <a:rPr lang="uk-UA" b="1" i="1" dirty="0">
                <a:solidFill>
                  <a:schemeClr val="bg1">
                    <a:lumMod val="95000"/>
                  </a:schemeClr>
                </a:solidFill>
              </a:rPr>
              <a:t>Хотинська фортеця</a:t>
            </a:r>
            <a:endParaRPr lang="ru-RU" b="1" i="1" dirty="0">
              <a:solidFill>
                <a:schemeClr val="bg1">
                  <a:lumMod val="95000"/>
                </a:schemeClr>
              </a:solidFill>
            </a:endParaRPr>
          </a:p>
        </p:txBody>
      </p:sp>
      <p:sp>
        <p:nvSpPr>
          <p:cNvPr id="3" name="Объект 2"/>
          <p:cNvSpPr>
            <a:spLocks noGrp="1"/>
          </p:cNvSpPr>
          <p:nvPr>
            <p:ph idx="1"/>
          </p:nvPr>
        </p:nvSpPr>
        <p:spPr>
          <a:xfrm>
            <a:off x="5322277" y="1336432"/>
            <a:ext cx="5603630" cy="5248878"/>
          </a:xfrm>
        </p:spPr>
        <p:txBody>
          <a:bodyPr>
            <a:normAutofit fontScale="92500" lnSpcReduction="20000"/>
          </a:bodyPr>
          <a:lstStyle/>
          <a:p>
            <a:pPr marL="0" indent="0">
              <a:buNone/>
            </a:pPr>
            <a:r>
              <a:rPr lang="uk-UA" dirty="0" smtClean="0"/>
              <a:t>Хотинська фортеця є досить цікавою пам'яткою оборонної архітектури. Суворий і грізний вигляд мають оборонні стіни фортеці-замка. Зовні їх прикрашають викладені з червоної цегли чотири смуги, кожна з яких складається з кількох квадратів, вписаних один в один, та розташованими над ними чотирма рядами ступінчастих пірамід завершених хрестами. Такі мотиви часто зустрічаються в українському народному мистецтві, особливо на Поділлі. Завдяки орнаменту, стіни, висота яких досягає 40 метрів, справляють враження монолітних і надзвичайно могутніх. Палац збудовано в другій половині XV століття. Під ним розташовані два величезні підвали, в яких раніше зберігалися зброя і провіант. Раніше фортечне подвір'я було густо забудоване. Від давніх житлових споруд, крім палацу, збереглися лише стіни двоповерхового будинку, що прилягає до східної оборонної стіни. </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7715" y="1863969"/>
            <a:ext cx="4286642" cy="3212123"/>
          </a:xfrm>
          <a:prstGeom prst="rect">
            <a:avLst/>
          </a:prstGeom>
        </p:spPr>
      </p:pic>
      <p:pic>
        <p:nvPicPr>
          <p:cNvPr id="11" name="Рисунок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9631" y="0"/>
            <a:ext cx="12039600" cy="7221415"/>
          </a:xfrm>
          <a:prstGeom prst="rect">
            <a:avLst/>
          </a:prstGeom>
        </p:spPr>
      </p:pic>
    </p:spTree>
    <p:extLst>
      <p:ext uri="{BB962C8B-B14F-4D97-AF65-F5344CB8AC3E}">
        <p14:creationId xmlns="" xmlns:p14="http://schemas.microsoft.com/office/powerpoint/2010/main" val="3476524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8185" y="961292"/>
            <a:ext cx="4513384" cy="5111262"/>
          </a:xfrm>
        </p:spPr>
        <p:txBody>
          <a:bodyPr>
            <a:normAutofit fontScale="85000" lnSpcReduction="10000"/>
          </a:bodyPr>
          <a:lstStyle/>
          <a:p>
            <a:pPr marL="0" indent="0">
              <a:buNone/>
            </a:pPr>
            <a:r>
              <a:rPr lang="uk-UA" b="1" dirty="0">
                <a:solidFill>
                  <a:schemeClr val="tx1">
                    <a:lumMod val="85000"/>
                    <a:lumOff val="15000"/>
                  </a:schemeClr>
                </a:solidFill>
              </a:rPr>
              <a:t>В його підземеллях колись знаходилась тюрма, в якій було замучено багато людей. У підземеллях замку мордували повстанців, а потім їх скидали живими зі стін замку. На другому поверсі цього ж приміщення розташовувалась невелика замкова церква, що складалась з прямокутного нефу з півкруглою абсидою зі сходу та прямокутного бабинця з заходу. Вікна церкви одночасно були й бійницями. Майже всю західну стіну центрального приміщення займає величезний портал. На внутрішніх стінах церкви збереглися фрагменти фресок кінця XV, початок XVI століття, їх </a:t>
            </a:r>
            <a:r>
              <a:rPr lang="uk-UA" b="1" dirty="0" err="1">
                <a:solidFill>
                  <a:schemeClr val="tx1">
                    <a:lumMod val="85000"/>
                    <a:lumOff val="15000"/>
                  </a:schemeClr>
                </a:solidFill>
              </a:rPr>
              <a:t>червоно</a:t>
            </a:r>
            <a:r>
              <a:rPr lang="uk-UA" b="1" dirty="0">
                <a:solidFill>
                  <a:schemeClr val="tx1">
                    <a:lumMod val="85000"/>
                    <a:lumOff val="15000"/>
                  </a:schemeClr>
                </a:solidFill>
              </a:rPr>
              <a:t>-жовто-чорні орнаменти нагадують за малюнком, композицією і колоритом мотиви оздоблення подільських писанок. </a:t>
            </a:r>
            <a:endParaRPr lang="ru-RU" b="1" dirty="0">
              <a:solidFill>
                <a:schemeClr val="tx1">
                  <a:lumMod val="85000"/>
                  <a:lumOff val="15000"/>
                </a:schemeClr>
              </a:solidFill>
            </a:endParaRPr>
          </a:p>
          <a:p>
            <a:endParaRPr lang="ru-RU" b="1"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955578" y="2438401"/>
            <a:ext cx="5706531" cy="3794842"/>
          </a:xfrm>
          <a:prstGeom prst="rect">
            <a:avLst/>
          </a:prstGeom>
        </p:spPr>
      </p:pic>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12438185" cy="7502769"/>
          </a:xfrm>
          <a:prstGeom prst="rect">
            <a:avLst/>
          </a:prstGeom>
        </p:spPr>
      </p:pic>
      <p:sp>
        <p:nvSpPr>
          <p:cNvPr id="10" name="TextBox 9"/>
          <p:cNvSpPr txBox="1"/>
          <p:nvPr/>
        </p:nvSpPr>
        <p:spPr>
          <a:xfrm>
            <a:off x="6224954" y="1535723"/>
            <a:ext cx="4525108" cy="461665"/>
          </a:xfrm>
          <a:prstGeom prst="rect">
            <a:avLst/>
          </a:prstGeom>
          <a:noFill/>
        </p:spPr>
        <p:txBody>
          <a:bodyPr wrap="square" rtlCol="0">
            <a:spAutoFit/>
          </a:bodyPr>
          <a:lstStyle/>
          <a:p>
            <a:r>
              <a:rPr lang="uk-UA" sz="2400" b="1" dirty="0">
                <a:solidFill>
                  <a:schemeClr val="bg1">
                    <a:lumMod val="95000"/>
                  </a:schemeClr>
                </a:solidFill>
              </a:rPr>
              <a:t>Хотинська фортеця</a:t>
            </a:r>
            <a:endParaRPr lang="ru-RU" sz="2400" b="1" dirty="0">
              <a:solidFill>
                <a:schemeClr val="bg1">
                  <a:lumMod val="95000"/>
                </a:schemeClr>
              </a:solidFill>
            </a:endParaRPr>
          </a:p>
        </p:txBody>
      </p:sp>
    </p:spTree>
    <p:extLst>
      <p:ext uri="{BB962C8B-B14F-4D97-AF65-F5344CB8AC3E}">
        <p14:creationId xmlns="" xmlns:p14="http://schemas.microsoft.com/office/powerpoint/2010/main" val="4562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1692" y="3223846"/>
            <a:ext cx="6940063" cy="3386152"/>
          </a:xfrm>
        </p:spPr>
        <p:txBody>
          <a:bodyPr>
            <a:normAutofit fontScale="77500" lnSpcReduction="20000"/>
          </a:bodyPr>
          <a:lstStyle/>
          <a:p>
            <a:pPr marL="0" indent="0">
              <a:buNone/>
            </a:pPr>
            <a:r>
              <a:rPr lang="uk-UA" dirty="0"/>
              <a:t>Найбільша башта - північна. У ній три яруси бійниць для важкої артилерії. Кожна бійниця витесана з кам'яного блоку і має форму перевернутої замкової щілини. Зверху башти розміщується огороджений кам'яними зубцями бойовий майданчик. Башта була розрахована на самостійну оборону, як остання твердиня фортеці. Вище фортечних стін, крім північної здіймається ще чотири башти: в’їзна (надбрамна), східна, комендантська і південно-західна. В них також знаходилась важка артилерійська зброя. З башт є виходи на бойові майданчики, що проходять вздовж оборонної стіни шириною майже 5 метрів. З переднього боку замок захищають кам'яні зубці висотою З метра. Під час ворожого штурму на бойових майданчиках розміщувалися воїни і через щілини між зубцями стріляли, кидали каміння, лили окріп та розтоплену смолу. Таким чином захищали вхід в фортецю. Завдяки цьому Хотинська фортеця була важкодоступною.</a:t>
            </a:r>
            <a:endParaRPr lang="ru-RU" dirty="0"/>
          </a:p>
          <a:p>
            <a:endParaRPr lang="ru-RU" dirty="0"/>
          </a:p>
        </p:txBody>
      </p:sp>
      <p:pic>
        <p:nvPicPr>
          <p:cNvPr id="8" name="Рисунок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3241" y="223620"/>
            <a:ext cx="5029035" cy="2789211"/>
          </a:xfrm>
          <a:prstGeom prst="rect">
            <a:avLst/>
          </a:prstGeom>
        </p:spPr>
      </p:pic>
      <p:pic>
        <p:nvPicPr>
          <p:cNvPr id="10" name="Рисунок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flipH="1">
            <a:off x="-644769" y="-246185"/>
            <a:ext cx="12989168" cy="7668453"/>
          </a:xfrm>
          <a:prstGeom prst="rect">
            <a:avLst/>
          </a:prstGeom>
        </p:spPr>
      </p:pic>
      <p:pic>
        <p:nvPicPr>
          <p:cNvPr id="11" name="Рисунок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526215" y="2689874"/>
            <a:ext cx="3856892" cy="3030988"/>
          </a:xfrm>
          <a:prstGeom prst="rect">
            <a:avLst/>
          </a:prstGeom>
        </p:spPr>
      </p:pic>
      <p:sp>
        <p:nvSpPr>
          <p:cNvPr id="12" name="Прямоугольник 11"/>
          <p:cNvSpPr/>
          <p:nvPr/>
        </p:nvSpPr>
        <p:spPr>
          <a:xfrm>
            <a:off x="6787662" y="1019908"/>
            <a:ext cx="4302369" cy="1200329"/>
          </a:xfrm>
          <a:prstGeom prst="rect">
            <a:avLst/>
          </a:prstGeom>
        </p:spPr>
        <p:txBody>
          <a:bodyPr wrap="square">
            <a:spAutoFit/>
          </a:bodyPr>
          <a:lstStyle/>
          <a:p>
            <a:pPr algn="ctr"/>
            <a:r>
              <a:rPr lang="uk-UA" sz="3600" b="1" dirty="0">
                <a:solidFill>
                  <a:schemeClr val="bg1"/>
                </a:solidFill>
              </a:rPr>
              <a:t>Хотинська фортеця</a:t>
            </a:r>
            <a:endParaRPr lang="ru-RU" sz="3600" b="1" dirty="0">
              <a:solidFill>
                <a:schemeClr val="bg1"/>
              </a:solidFill>
            </a:endParaRPr>
          </a:p>
        </p:txBody>
      </p:sp>
      <p:pic>
        <p:nvPicPr>
          <p:cNvPr id="7" name="Рисунок 6">
            <a:hlinkClick r:id="rId5" action="ppaction://hlinksldjump"/>
          </p:cNvPr>
          <p:cNvPicPr>
            <a:picLocks noChangeAspect="1"/>
          </p:cNvPicPr>
          <p:nvPr/>
        </p:nvPicPr>
        <p:blipFill>
          <a:blip r:embed="rId6">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1207262" y="5911036"/>
            <a:ext cx="771118" cy="771118"/>
          </a:xfrm>
          <a:prstGeom prst="rect">
            <a:avLst/>
          </a:prstGeom>
          <a:effectLst>
            <a:innerShdw blurRad="673100" dist="88900">
              <a:schemeClr val="accent1">
                <a:lumMod val="75000"/>
              </a:schemeClr>
            </a:innerShdw>
          </a:effectLst>
        </p:spPr>
      </p:pic>
    </p:spTree>
    <p:extLst>
      <p:ext uri="{BB962C8B-B14F-4D97-AF65-F5344CB8AC3E}">
        <p14:creationId xmlns="" xmlns:p14="http://schemas.microsoft.com/office/powerpoint/2010/main" val="1717780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5968" y="445477"/>
            <a:ext cx="4923693" cy="1184031"/>
          </a:xfrm>
        </p:spPr>
        <p:txBody>
          <a:bodyPr/>
          <a:lstStyle/>
          <a:p>
            <a:pPr algn="ctr"/>
            <a:r>
              <a:rPr lang="uk-UA" b="1" dirty="0"/>
              <a:t> </a:t>
            </a:r>
            <a:r>
              <a:rPr lang="uk-UA" b="1" dirty="0">
                <a:solidFill>
                  <a:schemeClr val="bg1"/>
                </a:solidFill>
              </a:rPr>
              <a:t>Дубно</a:t>
            </a:r>
            <a:endParaRPr lang="ru-RU" b="1" dirty="0">
              <a:solidFill>
                <a:schemeClr val="bg1"/>
              </a:solidFill>
            </a:endParaRPr>
          </a:p>
        </p:txBody>
      </p:sp>
      <p:sp>
        <p:nvSpPr>
          <p:cNvPr id="3" name="Объект 2"/>
          <p:cNvSpPr>
            <a:spLocks noGrp="1"/>
          </p:cNvSpPr>
          <p:nvPr>
            <p:ph idx="1"/>
          </p:nvPr>
        </p:nvSpPr>
        <p:spPr>
          <a:xfrm>
            <a:off x="726832" y="375138"/>
            <a:ext cx="5169876" cy="6166339"/>
          </a:xfrm>
        </p:spPr>
        <p:txBody>
          <a:bodyPr>
            <a:normAutofit lnSpcReduction="10000"/>
          </a:bodyPr>
          <a:lstStyle/>
          <a:p>
            <a:pPr marL="0" indent="0">
              <a:buNone/>
            </a:pPr>
            <a:r>
              <a:rPr lang="uk-UA" dirty="0"/>
              <a:t>Подільські замки, звичайно, більш показні, але й у волинських твердинь є свій шарм. Особливо добре це розумієш вранці, коли в тихих водах </a:t>
            </a:r>
            <a:r>
              <a:rPr lang="uk-UA" dirty="0" err="1"/>
              <a:t>Ікви</a:t>
            </a:r>
            <a:r>
              <a:rPr lang="uk-UA" dirty="0"/>
              <a:t> відображається замковий палац (XVIII ст.) та майже декоративна вежа Беатка.</a:t>
            </a:r>
            <a:endParaRPr lang="ru-RU" dirty="0"/>
          </a:p>
          <a:p>
            <a:pPr marL="0" indent="0">
              <a:buNone/>
            </a:pPr>
            <a:r>
              <a:rPr lang="uk-UA" dirty="0"/>
              <a:t>З вежею пов'язаний переказ. На початку березня 1577 року в замку готувалися до одруження племінниці власника міста князя Острозького, Беати. Та до Дубна Злодійською долиною підійшли татари - і гостям вже було не до весілля, вони тікали в паніці. Здивована шумом, дівчина запитала в служниці, що трапилося, і почула про напад </a:t>
            </a:r>
            <a:r>
              <a:rPr lang="uk-UA" dirty="0" err="1"/>
              <a:t>татарів</a:t>
            </a:r>
            <a:r>
              <a:rPr lang="uk-UA" dirty="0"/>
              <a:t>. Беата була хоч і гарнісінька, та не надто освічена, про </a:t>
            </a:r>
            <a:r>
              <a:rPr lang="uk-UA" dirty="0" err="1"/>
              <a:t>татарів</a:t>
            </a:r>
            <a:r>
              <a:rPr lang="uk-UA" dirty="0"/>
              <a:t> не чула - і почала випитувати, що то за одні. </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04171" y="1606062"/>
            <a:ext cx="5536594" cy="4152445"/>
          </a:xfrm>
          <a:prstGeom prst="rect">
            <a:avLst/>
          </a:prstGeom>
        </p:spPr>
      </p:pic>
      <p:pic>
        <p:nvPicPr>
          <p:cNvPr id="6" name="Рисунок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4092" y="-366739"/>
            <a:ext cx="13106400" cy="7435754"/>
          </a:xfrm>
          <a:prstGeom prst="rect">
            <a:avLst/>
          </a:prstGeom>
        </p:spPr>
      </p:pic>
    </p:spTree>
    <p:extLst>
      <p:ext uri="{BB962C8B-B14F-4D97-AF65-F5344CB8AC3E}">
        <p14:creationId xmlns="" xmlns:p14="http://schemas.microsoft.com/office/powerpoint/2010/main" val="235346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23538" y="1535724"/>
            <a:ext cx="4783016" cy="3416320"/>
          </a:xfrm>
          <a:prstGeom prst="rect">
            <a:avLst/>
          </a:prstGeom>
          <a:noFill/>
        </p:spPr>
        <p:txBody>
          <a:bodyPr wrap="square" rtlCol="0">
            <a:spAutoFit/>
          </a:bodyPr>
          <a:lstStyle/>
          <a:p>
            <a:r>
              <a:rPr lang="uk-UA" b="1" dirty="0"/>
              <a:t>Служниці, які були не набагато розумніші, розказали, що чули: татари - це люди, як народжуються сліпими, як собачата, а на голові мають роги. Дияволи, одним словом. Песиголовці</a:t>
            </a:r>
            <a:r>
              <a:rPr lang="uk-UA" b="1" dirty="0" smtClean="0"/>
              <a:t>. Втриматися </a:t>
            </a:r>
            <a:r>
              <a:rPr lang="uk-UA" b="1" dirty="0"/>
              <a:t>від спокуси побачити людей з рогами Беата не змогла. Побачивши під стінами Дубна ворожий табір, наречена так розізлилася, що влучила з гармати в ханський намет. Здивовані такими подіями татари зняли облогу Дубна.</a:t>
            </a:r>
            <a:endParaRPr lang="ru-RU" b="1" dirty="0"/>
          </a:p>
        </p:txBody>
      </p:sp>
      <p:pic>
        <p:nvPicPr>
          <p:cNvPr id="8" name="Рисунок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8165" y="2719754"/>
            <a:ext cx="5642981" cy="3279983"/>
          </a:xfrm>
          <a:prstGeom prst="rect">
            <a:avLst/>
          </a:prstGeom>
        </p:spPr>
      </p:pic>
      <p:sp>
        <p:nvSpPr>
          <p:cNvPr id="9" name="TextBox 8"/>
          <p:cNvSpPr txBox="1"/>
          <p:nvPr/>
        </p:nvSpPr>
        <p:spPr>
          <a:xfrm>
            <a:off x="1379855" y="1299609"/>
            <a:ext cx="3464417" cy="646331"/>
          </a:xfrm>
          <a:prstGeom prst="rect">
            <a:avLst/>
          </a:prstGeom>
          <a:noFill/>
        </p:spPr>
        <p:txBody>
          <a:bodyPr wrap="square" rtlCol="0">
            <a:spAutoFit/>
          </a:bodyPr>
          <a:lstStyle/>
          <a:p>
            <a:pPr algn="ctr"/>
            <a:r>
              <a:rPr lang="ru-RU" sz="3600" b="1" dirty="0" smtClean="0">
                <a:solidFill>
                  <a:schemeClr val="bg1"/>
                </a:solidFill>
              </a:rPr>
              <a:t>Дубно</a:t>
            </a:r>
            <a:endParaRPr lang="ru-RU" sz="3600" b="1" dirty="0">
              <a:solidFill>
                <a:schemeClr val="bg1"/>
              </a:solidFill>
            </a:endParaRPr>
          </a:p>
        </p:txBody>
      </p:sp>
      <p:pic>
        <p:nvPicPr>
          <p:cNvPr id="10" name="Рисунок 9">
            <a:hlinkClick r:id="rId3" action="ppaction://hlinksldjump"/>
          </p:cNvPr>
          <p:cNvPicPr>
            <a:picLocks noChangeAspect="1"/>
          </p:cNvPicPr>
          <p:nvPr/>
        </p:nvPicPr>
        <p:blipFill>
          <a:blip r:embed="rId4">
            <a:duotone>
              <a:schemeClr val="accent6">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1262171" y="6000099"/>
            <a:ext cx="598977" cy="598977"/>
          </a:xfrm>
          <a:prstGeom prst="rect">
            <a:avLst/>
          </a:prstGeom>
          <a:effectLst>
            <a:innerShdw blurRad="1270000" dist="2540000" dir="8100000">
              <a:schemeClr val="accent6">
                <a:lumMod val="75000"/>
                <a:alpha val="50000"/>
              </a:schemeClr>
            </a:innerShdw>
          </a:effectLst>
        </p:spPr>
      </p:pic>
    </p:spTree>
    <p:extLst>
      <p:ext uri="{BB962C8B-B14F-4D97-AF65-F5344CB8AC3E}">
        <p14:creationId xmlns="" xmlns:p14="http://schemas.microsoft.com/office/powerpoint/2010/main" val="838087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9510" y="1606061"/>
            <a:ext cx="3175320" cy="1106464"/>
          </a:xfrm>
        </p:spPr>
        <p:txBody>
          <a:bodyPr/>
          <a:lstStyle/>
          <a:p>
            <a:pPr algn="ctr"/>
            <a:r>
              <a:rPr lang="uk-UA" b="1" dirty="0">
                <a:solidFill>
                  <a:schemeClr val="bg1"/>
                </a:solidFill>
              </a:rPr>
              <a:t>Свірж</a:t>
            </a:r>
            <a:endParaRPr lang="ru-RU" b="1" dirty="0">
              <a:solidFill>
                <a:schemeClr val="bg1"/>
              </a:solidFill>
            </a:endParaRPr>
          </a:p>
        </p:txBody>
      </p:sp>
      <p:sp>
        <p:nvSpPr>
          <p:cNvPr id="3" name="Объект 2"/>
          <p:cNvSpPr>
            <a:spLocks noGrp="1"/>
          </p:cNvSpPr>
          <p:nvPr>
            <p:ph idx="1"/>
          </p:nvPr>
        </p:nvSpPr>
        <p:spPr>
          <a:xfrm>
            <a:off x="726831" y="328247"/>
            <a:ext cx="6318738" cy="2813538"/>
          </a:xfrm>
        </p:spPr>
        <p:txBody>
          <a:bodyPr>
            <a:normAutofit fontScale="77500" lnSpcReduction="20000"/>
          </a:bodyPr>
          <a:lstStyle/>
          <a:p>
            <a:pPr marL="0" indent="0">
              <a:buNone/>
            </a:pPr>
            <a:r>
              <a:rPr lang="uk-UA" b="1" dirty="0"/>
              <a:t>Не даремно в мушкетерській сазі </a:t>
            </a:r>
            <a:r>
              <a:rPr lang="uk-UA" b="1" dirty="0" err="1"/>
              <a:t>Г.Юнгвальда-Хількевича</a:t>
            </a:r>
            <a:r>
              <a:rPr lang="uk-UA" b="1" dirty="0"/>
              <a:t> </a:t>
            </a:r>
            <a:r>
              <a:rPr lang="uk-UA" b="1" dirty="0" err="1"/>
              <a:t>Свіржу</a:t>
            </a:r>
            <a:r>
              <a:rPr lang="uk-UA" b="1" dirty="0"/>
              <a:t> (Львівщина) дісталася роль </a:t>
            </a:r>
            <a:r>
              <a:rPr lang="uk-UA" b="1" dirty="0" err="1"/>
              <a:t>Бетюнського</a:t>
            </a:r>
            <a:r>
              <a:rPr lang="uk-UA" b="1" dirty="0"/>
              <a:t> монастиря: образ фортеці, що піднімається на пагорбі над велетенським плесом ставків, надзвичайно м'який.</a:t>
            </a:r>
            <a:endParaRPr lang="ru-RU" b="1" dirty="0"/>
          </a:p>
          <a:p>
            <a:pPr marL="0" indent="0">
              <a:buNone/>
            </a:pPr>
            <a:r>
              <a:rPr lang="uk-UA" b="1" dirty="0"/>
              <a:t>З 1453 року і до початку XVII століття містечко Свірж належало роду </a:t>
            </a:r>
            <a:r>
              <a:rPr lang="uk-UA" b="1" dirty="0" err="1"/>
              <a:t>Свірзьких</a:t>
            </a:r>
            <a:r>
              <a:rPr lang="uk-UA" b="1" dirty="0"/>
              <a:t>, які й звели на березі </a:t>
            </a:r>
            <a:r>
              <a:rPr lang="uk-UA" b="1" dirty="0" err="1"/>
              <a:t>ставу</a:t>
            </a:r>
            <a:r>
              <a:rPr lang="uk-UA" b="1" dirty="0"/>
              <a:t> твердиню. З трьох боків вода захищає ренесансну споруду, а з четвертого за оборону відповідають міцні стіни і самотня оборонна башта (можливо, каплиця). Око </a:t>
            </a:r>
            <a:r>
              <a:rPr lang="uk-UA" b="1" dirty="0" err="1"/>
              <a:t>кіномана</a:t>
            </a:r>
            <a:r>
              <a:rPr lang="uk-UA" b="1" dirty="0"/>
              <a:t> її впізнає: це бастіон Сен-</a:t>
            </a:r>
            <a:r>
              <a:rPr lang="uk-UA" b="1" dirty="0" err="1"/>
              <a:t>Жермен</a:t>
            </a:r>
            <a:r>
              <a:rPr lang="uk-UA" b="1" dirty="0"/>
              <a:t>, де чотири мушкетери снідали під ворожими кулями в кінцевій сцені кінофільму. </a:t>
            </a:r>
            <a:endParaRPr lang="ru-RU" b="1" dirty="0"/>
          </a:p>
          <a:p>
            <a:endParaRPr lang="ru-RU" dirty="0"/>
          </a:p>
        </p:txBody>
      </p:sp>
      <p:pic>
        <p:nvPicPr>
          <p:cNvPr id="9" name="Рисунок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flipH="1">
            <a:off x="3259014" y="2848708"/>
            <a:ext cx="6594272" cy="3681046"/>
          </a:xfrm>
          <a:prstGeom prst="rect">
            <a:avLst/>
          </a:prstGeom>
        </p:spPr>
      </p:pic>
    </p:spTree>
    <p:extLst>
      <p:ext uri="{BB962C8B-B14F-4D97-AF65-F5344CB8AC3E}">
        <p14:creationId xmlns="" xmlns:p14="http://schemas.microsoft.com/office/powerpoint/2010/main" val="416800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3037" y="757392"/>
            <a:ext cx="4331573" cy="5608749"/>
          </a:xfrm>
        </p:spPr>
        <p:txBody>
          <a:bodyPr>
            <a:normAutofit fontScale="85000" lnSpcReduction="20000"/>
          </a:bodyPr>
          <a:lstStyle/>
          <a:p>
            <a:pPr marL="0" indent="0">
              <a:buNone/>
            </a:pPr>
            <a:r>
              <a:rPr lang="uk-UA" b="1" dirty="0"/>
              <a:t>Якраз напередодні Першої світової війни були завершені роботи з оновлення замку генералом Робертом </a:t>
            </a:r>
            <a:r>
              <a:rPr lang="uk-UA" b="1" dirty="0" err="1"/>
              <a:t>Лямезан-Салянс</a:t>
            </a:r>
            <a:r>
              <a:rPr lang="uk-UA" b="1" dirty="0"/>
              <a:t> (1869-1930). 2 вересня 1914 року садиба, підпалена російськими військами, згоріла разом з цінностями, родинними портретами і бібліотекою. Залишилися лише стіни. Після війни граф Роберт вперто займався реставрацією, залучивши в якості робітників трьох російських військовополонених. Продовжив відбудову зять генерала, граф </a:t>
            </a:r>
            <a:r>
              <a:rPr lang="uk-UA" b="1" dirty="0" err="1"/>
              <a:t>Тадеуш</a:t>
            </a:r>
            <a:r>
              <a:rPr lang="uk-UA" b="1" dirty="0"/>
              <a:t> </a:t>
            </a:r>
            <a:r>
              <a:rPr lang="uk-UA" b="1" dirty="0" err="1"/>
              <a:t>Комаровський</a:t>
            </a:r>
            <a:r>
              <a:rPr lang="uk-UA" b="1" dirty="0"/>
              <a:t> (1895-1966). Реставрація тривала - ви вже здогадалися - до вересня 1939 року. Під час Другої світової війни замок було пограбовано і частково зруйновано. В радянські часи його використовували як школу трактористів, пізніше тут планувалося влаштувати будинок творчості Союзу архітекторів. </a:t>
            </a:r>
            <a:endParaRPr lang="ru-RU" b="1" dirty="0"/>
          </a:p>
          <a:p>
            <a:endParaRPr lang="ru-RU" b="1" dirty="0"/>
          </a:p>
        </p:txBody>
      </p:sp>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50490" y="1488831"/>
            <a:ext cx="6002215" cy="4501661"/>
          </a:xfrm>
          <a:prstGeom prst="rect">
            <a:avLst/>
          </a:prstGeom>
        </p:spPr>
      </p:pic>
      <p:sp>
        <p:nvSpPr>
          <p:cNvPr id="8" name="TextBox 7"/>
          <p:cNvSpPr txBox="1"/>
          <p:nvPr/>
        </p:nvSpPr>
        <p:spPr>
          <a:xfrm>
            <a:off x="6026652" y="610922"/>
            <a:ext cx="4664794" cy="646331"/>
          </a:xfrm>
          <a:prstGeom prst="rect">
            <a:avLst/>
          </a:prstGeom>
          <a:noFill/>
        </p:spPr>
        <p:txBody>
          <a:bodyPr wrap="square" rtlCol="0">
            <a:spAutoFit/>
          </a:bodyPr>
          <a:lstStyle/>
          <a:p>
            <a:pPr algn="ctr"/>
            <a:r>
              <a:rPr lang="uk-UA" sz="3600" b="1" dirty="0">
                <a:solidFill>
                  <a:schemeClr val="bg1"/>
                </a:solidFill>
              </a:rPr>
              <a:t>Свірж</a:t>
            </a:r>
            <a:endParaRPr lang="ru-RU" sz="3600" b="1" dirty="0">
              <a:solidFill>
                <a:schemeClr val="bg1"/>
              </a:solidFill>
            </a:endParaRPr>
          </a:p>
        </p:txBody>
      </p:sp>
    </p:spTree>
    <p:extLst>
      <p:ext uri="{BB962C8B-B14F-4D97-AF65-F5344CB8AC3E}">
        <p14:creationId xmlns="" xmlns:p14="http://schemas.microsoft.com/office/powerpoint/2010/main" val="32251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262" y="281354"/>
            <a:ext cx="6611816" cy="6166338"/>
          </a:xfrm>
        </p:spPr>
        <p:txBody>
          <a:bodyPr>
            <a:normAutofit fontScale="85000" lnSpcReduction="10000"/>
          </a:bodyPr>
          <a:lstStyle/>
          <a:p>
            <a:pPr marL="0" indent="0">
              <a:buNone/>
            </a:pPr>
            <a:r>
              <a:rPr lang="uk-UA" dirty="0"/>
              <a:t>Є і легенди, без яких розповідь про замок здається занадто пісною. Отже, давним-давно працювала у </a:t>
            </a:r>
            <a:r>
              <a:rPr lang="uk-UA" dirty="0" err="1"/>
              <a:t>Свірзькому</a:t>
            </a:r>
            <a:r>
              <a:rPr lang="uk-UA" dirty="0"/>
              <a:t> замку місцева дівчина. В ті часи ворог неодноразово підходив під фортечні стіни, мріючи захопити Свірж. Невідомо, яким чином дівчина змогла закрутити роман з ворожим солдатом, але що сталося — те сталося. Та сталося не тільки це: військо коханого взяло Свірж в осаду. Мрії про любощі засліпили дівчину — і вона відкрила своєму бусурманському соколу фортечну браму. Та не кохання чекало на нещасну: захопивши замок, загарбник скинув зрадницю у глибокий колодязь. Логіка зрозуміла: хто зрадив один раз, зрадить вдруге. От і лякають тепер місцеві жителі туристів розповідями про тінь нещасної зрадниці, яка блукає фортецею, не знаходячи спокою — і, навчена гірким досвідом, закриває всі двері на своєму шляху. Туристи вірять і навіть демонструють фотографії залу поблизу криниці, на яких крім каміння помітні незрозумілі білі плями</a:t>
            </a:r>
            <a:r>
              <a:rPr lang="uk-UA" dirty="0" smtClean="0"/>
              <a:t>.</a:t>
            </a:r>
            <a:br>
              <a:rPr lang="uk-UA" dirty="0" smtClean="0"/>
            </a:br>
            <a:r>
              <a:rPr lang="uk-UA" dirty="0" smtClean="0"/>
              <a:t> За іншою версією, потопельниця була не зрадницею, а нещасною нареченою, яка так поспішала на власне весілля, що загнані коні скинули дівчину у воду. Є й третій варіант: і не дівчина була зрадницею, а юнак, і не в колодязь його кинули, а в землю по пояс закопали — і так й лишили помирати. Тепер от блукає, стогне, спати заважає.</a:t>
            </a:r>
            <a:endParaRPr lang="ru-RU" dirty="0" smtClean="0"/>
          </a:p>
          <a:p>
            <a:pPr marL="0" indent="0">
              <a:buNone/>
            </a:pPr>
            <a:endParaRPr lang="ru-RU" dirty="0"/>
          </a:p>
          <a:p>
            <a:pPr>
              <a:buNone/>
            </a:pPr>
            <a:endParaRPr lang="ru-RU" dirty="0"/>
          </a:p>
        </p:txBody>
      </p:sp>
      <p:pic>
        <p:nvPicPr>
          <p:cNvPr id="10" name="Рисунок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096094" y="1488831"/>
            <a:ext cx="4893311" cy="3669983"/>
          </a:xfrm>
          <a:prstGeom prst="rect">
            <a:avLst/>
          </a:prstGeom>
        </p:spPr>
      </p:pic>
    </p:spTree>
    <p:extLst>
      <p:ext uri="{BB962C8B-B14F-4D97-AF65-F5344CB8AC3E}">
        <p14:creationId xmlns="" xmlns:p14="http://schemas.microsoft.com/office/powerpoint/2010/main" val="1950486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Urban</Template>
  <TotalTime>116</TotalTime>
  <Words>1669</Words>
  <Application>Microsoft Office PowerPoint</Application>
  <PresentationFormat>Произвольный</PresentationFormat>
  <Paragraphs>35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Ион</vt:lpstr>
      <vt:lpstr>Українські замки, оповиті легендою </vt:lpstr>
      <vt:lpstr>Хотинська фортеця</vt:lpstr>
      <vt:lpstr>Слайд 3</vt:lpstr>
      <vt:lpstr>Слайд 4</vt:lpstr>
      <vt:lpstr> Дубно</vt:lpstr>
      <vt:lpstr>Слайд 6</vt:lpstr>
      <vt:lpstr>Свірж</vt:lpstr>
      <vt:lpstr>Слайд 8</vt:lpstr>
      <vt:lpstr>Слайд 9</vt:lpstr>
      <vt:lpstr>Білгород-Дністровський</vt:lpstr>
      <vt:lpstr>Слайд 11</vt:lpstr>
      <vt:lpstr>Слайд 12</vt:lpstr>
      <vt:lpstr>Ужгородський замок</vt:lpstr>
      <vt:lpstr>Слайд 14</vt:lpstr>
      <vt:lpstr>Дякую за увагу!</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Українські замки, оповиті легендою</dc:title>
  <dc:creator>марина</dc:creator>
  <cp:lastModifiedBy>Sveta</cp:lastModifiedBy>
  <cp:revision>18</cp:revision>
  <dcterms:created xsi:type="dcterms:W3CDTF">2014-03-08T17:14:44Z</dcterms:created>
  <dcterms:modified xsi:type="dcterms:W3CDTF">2015-11-08T18:20:03Z</dcterms:modified>
</cp:coreProperties>
</file>