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2914656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7200" cap="none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gradFill flip="none" rotWithShape="1">
                  <a:gsLst>
                    <a:gs pos="0">
                      <a:schemeClr val="accent3">
                        <a:shade val="30000"/>
                        <a:satMod val="115000"/>
                      </a:schemeClr>
                    </a:gs>
                    <a:gs pos="50000">
                      <a:schemeClr val="accent3">
                        <a:shade val="67500"/>
                        <a:satMod val="115000"/>
                      </a:schemeClr>
                    </a:gs>
                    <a:gs pos="100000">
                      <a:schemeClr val="accent3"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</a:rPr>
              <a:t>МУЗИЧНА КУЛЬТУРА ХХ СТОЛ</a:t>
            </a:r>
            <a:r>
              <a:rPr lang="uk-UA" sz="7200" cap="none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gradFill flip="none" rotWithShape="1">
                  <a:gsLst>
                    <a:gs pos="0">
                      <a:schemeClr val="accent3">
                        <a:shade val="30000"/>
                        <a:satMod val="115000"/>
                      </a:schemeClr>
                    </a:gs>
                    <a:gs pos="50000">
                      <a:schemeClr val="accent3">
                        <a:shade val="67500"/>
                        <a:satMod val="115000"/>
                      </a:schemeClr>
                    </a:gs>
                    <a:gs pos="100000">
                      <a:schemeClr val="accent3"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</a:rPr>
              <a:t>ІТТЯ</a:t>
            </a:r>
            <a:endParaRPr lang="ru-RU" sz="7200" cap="none" dirty="0"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gradFill flip="none" rotWithShape="1">
                <a:gsLst>
                  <a:gs pos="0">
                    <a:schemeClr val="accent3">
                      <a:shade val="30000"/>
                      <a:satMod val="115000"/>
                    </a:schemeClr>
                  </a:gs>
                  <a:gs pos="50000">
                    <a:schemeClr val="accent3">
                      <a:shade val="67500"/>
                      <a:satMod val="115000"/>
                    </a:schemeClr>
                  </a:gs>
                  <a:gs pos="100000">
                    <a:schemeClr val="accent3"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reflection blurRad="12700" stA="48000" endA="300" endPos="55000" dir="5400000" sy="-90000" algn="bl" rotWithShape="0"/>
                </a:effectLst>
              </a:rPr>
              <a:t>Корифеї українського співочого мистецтва</a:t>
            </a:r>
            <a:endParaRPr lang="ru-RU" dirty="0">
              <a:ln>
                <a:solidFill>
                  <a:schemeClr val="bg2">
                    <a:lumMod val="75000"/>
                  </a:schemeClr>
                </a:solidFill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reflection blurRad="12700" stA="48000" endA="300" endPos="55000" dir="5400000" sy="-90000" algn="bl" rotWithShape="0"/>
              </a:effectLst>
            </a:endParaRPr>
          </a:p>
        </p:txBody>
      </p:sp>
      <p:pic>
        <p:nvPicPr>
          <p:cNvPr id="22530" name="Picture 2" descr="G:\соломія круш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571612"/>
            <a:ext cx="3286148" cy="39290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531" name="Picture 3" descr="G:\бел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1571612"/>
            <a:ext cx="3071834" cy="38576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785786" y="5357826"/>
            <a:ext cx="35004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Соломія</a:t>
            </a:r>
          </a:p>
          <a:p>
            <a:pPr algn="ctr"/>
            <a:r>
              <a:rPr lang="uk-UA" sz="2000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Амвросіївна</a:t>
            </a:r>
          </a:p>
          <a:p>
            <a:pPr algn="ctr"/>
            <a:r>
              <a:rPr lang="uk-UA" sz="2000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 Крушельницька</a:t>
            </a:r>
            <a:endParaRPr lang="ru-RU" sz="2000" dirty="0"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57290" y="6215082"/>
            <a:ext cx="23574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(1872 – 1952)</a:t>
            </a:r>
            <a:endParaRPr lang="ru-RU" sz="2400" b="1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86380" y="5429264"/>
            <a:ext cx="30718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Бела Андріївна</a:t>
            </a:r>
          </a:p>
          <a:p>
            <a:pPr algn="ctr"/>
            <a:r>
              <a:rPr lang="uk-UA" sz="2000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Руденко</a:t>
            </a:r>
            <a:endParaRPr lang="ru-RU" sz="2000" dirty="0"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29322" y="6215082"/>
            <a:ext cx="2286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(Нар. 1933 р.) </a:t>
            </a:r>
            <a:endParaRPr lang="ru-RU" sz="2400" b="1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reflection blurRad="12700" stA="48000" endA="300" endPos="55000" dir="5400000" sy="-90000" algn="bl" rotWithShape="0"/>
                </a:effectLst>
              </a:rPr>
              <a:t>всенародні улюбленці – виконавці фронтових пісень</a:t>
            </a:r>
            <a:endParaRPr lang="ru-RU" dirty="0">
              <a:ln>
                <a:solidFill>
                  <a:schemeClr val="bg2">
                    <a:lumMod val="75000"/>
                  </a:schemeClr>
                </a:solidFill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reflection blurRad="12700" stA="48000" endA="300" endPos="55000" dir="5400000" sy="-90000" algn="bl" rotWithShape="0"/>
              </a:effectLst>
            </a:endParaRPr>
          </a:p>
        </p:txBody>
      </p:sp>
      <p:pic>
        <p:nvPicPr>
          <p:cNvPr id="23554" name="Picture 2" descr="G:\клава шуль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857364"/>
            <a:ext cx="3143272" cy="3429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555" name="Picture 3" descr="G:\Kozlovsk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1714488"/>
            <a:ext cx="3143272" cy="3500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785786" y="5286388"/>
            <a:ext cx="3286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Клавдія Іванівна</a:t>
            </a:r>
          </a:p>
          <a:p>
            <a:pPr algn="ctr"/>
            <a:r>
              <a:rPr lang="uk-UA" sz="2000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Шульженко</a:t>
            </a:r>
            <a:endParaRPr lang="ru-RU" sz="2000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2976" y="6072206"/>
            <a:ext cx="221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(1906 – 1984)</a:t>
            </a:r>
            <a:endParaRPr lang="ru-RU" sz="2400" b="1" dirty="0"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86314" y="5286388"/>
            <a:ext cx="2928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Іван Семенович</a:t>
            </a:r>
          </a:p>
          <a:p>
            <a:pPr algn="ctr"/>
            <a:r>
              <a:rPr lang="uk-UA" sz="2000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Козловський</a:t>
            </a:r>
            <a:endParaRPr lang="ru-RU" sz="2000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86380" y="6072206"/>
            <a:ext cx="2143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(1900 -1993)</a:t>
            </a:r>
            <a:endParaRPr lang="ru-RU" sz="2400" b="1" dirty="0"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reflection blurRad="12700" stA="48000" endA="300" endPos="55000" dir="5400000" sy="-90000" algn="bl" rotWithShape="0"/>
                </a:effectLst>
              </a:rPr>
              <a:t>ПР</a:t>
            </a:r>
            <a:r>
              <a:rPr lang="uk-UA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reflection blurRad="12700" stA="48000" endA="300" endPos="55000" dir="5400000" sy="-90000" algn="bl" rotWithShape="0"/>
                </a:effectLst>
              </a:rPr>
              <a:t>ІЗВИЩА З ЯКИМИ ПОВЯЗАНЕ ФОРМУВАННЯ УКРАЇНСЬКОЇ ОПЕРИ</a:t>
            </a:r>
            <a:endParaRPr lang="ru-RU" dirty="0">
              <a:ln>
                <a:solidFill>
                  <a:schemeClr val="bg2">
                    <a:lumMod val="75000"/>
                  </a:schemeClr>
                </a:solidFill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5500702"/>
            <a:ext cx="2714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Д</a:t>
            </a:r>
            <a:r>
              <a:rPr lang="uk-UA" sz="2000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митро Бортнянський</a:t>
            </a:r>
            <a:endParaRPr lang="ru-RU" sz="2000" dirty="0"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71802" y="550070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Семен Гулак-Артемовський</a:t>
            </a:r>
            <a:endParaRPr lang="ru-RU" sz="2000" dirty="0"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00760" y="5572140"/>
            <a:ext cx="2714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Микола Лисенко</a:t>
            </a:r>
            <a:endParaRPr lang="ru-RU" sz="2000" dirty="0"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6357958"/>
            <a:ext cx="1857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(1751 – 1825)</a:t>
            </a:r>
            <a:endParaRPr lang="ru-RU" sz="2000" b="1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14678" y="6215082"/>
            <a:ext cx="1928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(1813 – 1873)</a:t>
            </a:r>
            <a:endParaRPr lang="ru-RU" sz="2000" b="1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15074" y="6000768"/>
            <a:ext cx="1928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(1842 – 1912)</a:t>
            </a:r>
            <a:endParaRPr lang="ru-RU" sz="2000" b="1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3" descr="C:\Documents and Settings\Стас\Мои документы\Мои рисунки\Урок 6(10)\001411_mykola_lysenk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1916832"/>
            <a:ext cx="2972172" cy="33843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2" descr="C:\Documents and Settings\Стас\Мои документы\Мои рисунки\Урок 6(10)\2920182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1916832"/>
            <a:ext cx="2376264" cy="3528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242" name="AutoShape 2" descr="data:image/jpeg;base64,/9j/4AAQSkZJRgABAQAAAQABAAD/2wBDAAkGBwgHBgkIBwgKCgkLDRYPDQwMDRsUFRAWIB0iIiAdHx8kKDQsJCYxJx8fLT0tMTU3Ojo6Iys/RD84QzQ5Ojf/2wBDAQoKCg0MDRoPDxo3JR8lNzc3Nzc3Nzc3Nzc3Nzc3Nzc3Nzc3Nzc3Nzc3Nzc3Nzc3Nzc3Nzc3Nzc3Nzc3Nzc3Nzf/wAARCAEJAL4DASIAAhEBAxEB/8QAHAAAAgMBAQEBAAAAAAAAAAAABAUCAwYBBwAI/8QARBAAAQMDAwIFAQYCCAQEBwAAAQIDEQAEIQUSMUFRBhMiYXEUIzKBkaHBQlIHFTM0cnOx0SQ14fAWJTZiQ1OCorLC8f/EABQBAQAAAAAAAAAAAAAAAAAAAAD/xAAUEQEAAAAAAAAAAAAAAAAAAAAA/9oADAMBAAIRAxEAPwAhQiPf9a+KOscVYYIGJioqGCeooK1TtSMcdKpXJE8+9XgeoDpUS2riKAcpJXyY45r4pjAnnvVnlGcYHWa6U5PH4GgDKYwcjpUSjMTRJbI9vmorTk4wKAQswJJ+KmWwjCsftU3ISmhvOBXEhRJyAc0F2wGY61UobTt6zU4cBG1JJPSKJRaPqhRYJk96AUhUxA/Opx0gUUq2UJG0pM/xYqsoLf8Aag7T1AmgqCRPqjHvU0GFdqmG0rPoIJ9jxUkNgA4M9jQfBUmOccVzaSuRVqUYmATx8VNCRycZ4oKQO4zNdSQAQBVm0gkkHPauFJJgDFBXOMDPvUCCfirgmeRXdgGIzQDEK5H5TVtuFBRnOKtDR5KTB/WpNoKTO0/hQWkHlRgziuLBBg//ANq1RSE5/Ch1GSP2FBwk7oj8xUgSkGSc/rXOMQfmuxJyPzoImZ54qGSY61ZFRKkpBLhgDmgguQBPQdaEW/6tjQ3q4OcCrCpy7dUhAhtIlUc0PbqCX1pgSZI/Kgq1cK+mbhUKUqDtpaypxgEM7N26FBX+v+lMFpU+hbcSDJGODVVrbIuV+W8j1gxuAjFA30hLz21SkoWk9AczTf6bYUHzRtVMFScA9j2pVZsr0t9O0qcaVxswUj4pvqlwtppKzCSsbFqA5PINAf8A1ep5AQ2oKI++hRkj4NBMWYFwWnfvK+7jHwaK8P6km5Rbuqw7u2Eg8xTjVWGUOIcCUpK1TPvQZ9WiEKLjIEzBgRNUPaU4SFswMZTW3KEraEhJSU5pO2B9QpMkbpAPUEUGMSvY7scBSvpIwaIQpBH49KZavp32biwJjMxBSf2pK28lUxhwYJHWgIKRxPWuAQarZdDgBJIJOfarf/cMUETjH6mvh7QPwrpBOT+FfARwJoJDBwAPerEqEVUTiR0qSTgE5MRQWOAE4qrbnGamZBxUP4uKDnHtXQPYe9SBHNfSIkiaConI7VQ5udUmASgLH/1VO5UEpgfeUdo70daWyRalaThChn2oCvo027twNglbII+Kx6iu3u0+kiFbVf7/AK16E+pt2wZfb+80Nqscg8is8zpwuL9IjbvODyKCVtojjrQdbQQsCS2T94exqTtqhlsPOJjMBYEKSrsqtlbWqLGzaQsfZAR/gP8AtSe/U0m9cYcIU3cNlKj0VjBoMq/qnlP7FpSSCOOCCYorUfMetgEJUQUpVHYgml1lpzrz6G5Ky0+USRyn/sCtg/pbrlgGkTPCgOo+aDN+H3G7V1rzlJQErUojdgq61ornVkay821aKlLaxKwOe8UAz4abZQXH20uL5yJA9gKHfunrK4ZtbBAQpSdylITlHwKDdhSWWAV+kAZH8o96y11qSV3rflyYdNJ7u71RwQGzPRbq9xH4cfnUdPtXEuuLuFlSwmfYDkn5oNi8E3jcH+NJmPasHqITY6r5UQlzO6thbXqLKy8y4CQduATwD3rCa5qAvtQ3sI2hOEjbz70B1yEsPeYgEJUBIPBq22fbuASn8R2oZr/iS42AdqeZ9sUBavRqCE/dVmSOsYoHsbR/pXBnmKjOBJqf+EfpQdEEETz0qbfYDHzVYHtVre4Dp+dB8EggY/WvoAMEfnX3aK5kTNByADiIqKunMc4qZ7VFeBuoBUJ8y7yeBA/GtXp1ukNgiNpEKSoc/wDeaR6fZb1oWZVuUmcc1oLhQbWgpWYCtij2zigVXO60e8uT5SsRMyK+0BbSr82twrZ5hltfY0L4qvPLdhMQOMccUPpTra4L5JST6VA5SaD0C6d2WSmHD69sAk/e/wCtYT7V7WWkpCi0hYPwMyKfarqDaLNNtfkncPs3kHk/saA0Y+hTigCoqgkUDiztWGipSEQpRkwOTTRkAJg5pehWU49UUayuTQTdalJJAik79iyHw8EAucfhTlxwJTkZ96XuKKuCJHIIoAblhBBJSJA4A4pfdtKCVhsSSgpPTmnCpBkpnvGaHdt0LlaFCfbEUGW1Xz724hUhptKZSZif34oJNl5z21OFDEzWhuyG0rCowOorOOuvtuqXbOATOImgaXjtloujLdecAUASczWW01QcKb15aYIlKAeevSq9QsH79pX1jy1HbhM+kHoYpFp7S2myla1BaDBAPPuKD0JhaSBnakiMzijkD7NIGQRAistp2oltAjzFtkQUkzNaW0hSE7FSiJT8UF20cCpIx2FczEA8V1KpxBoIRn4rhM18hYPWfwqeNojigpUfmoPSWlAHMYqShyaEuHiXW2QJKuTFAw0W+DS0ySoBWOmBTdpQdslqWYLi1LSD1E0vsLS2QzvcVtj8zQlzfeU5sQIbAAQCePegC8QqU9dNojGEnoavsrJ1Ns28pJUypMOCOOxoDW3lJeadmAPUe8VstCftrjT0gKBJyQOhoMzrVsv6VaUOKUjblpRkpH8yaaeD0uP6a2teQrBjuMUJesLuNQLDUhSTiOB/0NaHQLRFhYJSJSFEqKexJoGSRtEbBI61JsBKp7UKdQs2gS682mDwVZq17UbFCAv6lCkq6pMxQXrPpwOeKFckrPQk18zfMqny30LSRJO7kVB59CklZUDPEZkUE1gr+6eOc0HcNyeDPeoW9wW17Fr3BclGKocu/wDjUthXqPKSaAS+Sny1bgoz71krhS0Oq2mBu4rR6peNNqWZBWZxWSed33A9MiZzQEFwl9KeSeoPFZZSFnULhsyIeMGtQFIUtK4IT3FIL0o/rp8JEqBSYB/OgP0i3eKnClRBSkqHYwc1rtPlLCSkGDkChrC0Sm1KkwS6gAEGIBolIS2gITO1KYE0F3mTzM1JtYkwqhFvngDPEV1t4xlB/A0BMAmZFd3AD/rXBHIFROFGQeaCK1zEUo1B9TV0FJ5COe1Nnp2mFH8OlJNRabCwUqKirBzQaHw/NyhsLVuxgD96e3miW5dQ84ne8qAhIED8qyXh68VaOp2AmVQE9z/tW2afffSlalGT6RjqeTQZTxJYltle1M//ADFnj4FIND1Z2wuS0Vq8pQ3fHQ16bqNi2/bGGw5tR6d3FeU3dmX9basmpUpbgQpYwEgnP5AGg2emKcu75Vwg4CSmSMnNPblKwyhBTJAzVGn2zdr5bLY9MdetMbwlLYKEyY4oMPqmmIacXcXLygRwEqiBQNrol7eoWthDbTSj959wgqH+EU/1ewvLhKnFMKKEEKIQJmsnrfjnXNMeQxplizZpGzap9Mrc3cHPHGaCR0fUrZ8tI1FlpQVISd4B+JppbN6rZtoUp4uIOI5E0A9rep3GnouvEltbttKWWw+10gxJHaeorRacw9cMtttuhxgDcXJkR80ELIXIuvqH2lKbCJG2sl4i8SOadrzZ2uBK21AgjjODXqNs2n6JaQAnHQV45/SOwhGqWqlFyIUFYIkSKDjfjOzcuCb1h1aAfvJOP96Zs6vo+oODy3PJSeVrGD7Cs1Z2q30IcWLSys0qne7mR8U7GmaPqFqtNrdsvPIEksnasEdQOtA2dTboQpbDzbrIEqUCMfhWcZcbGsLuFCWVOQoDOOhpIGr7S79TVu6qVQSUHDiT3FHabdpXcqkSgrghIoPR7QJ8kKZ2lByAP2qxe0A4P51RpqUoYSE5TtBEfjRCkiCYwevagFwVHGO9WJbGcxUgkQSBGMVIAAkCguQo/lXVCcyTX0RgZrpxzx70FS/iaWapHk+lGdwzFN1RFD3TKHWlJI6TNAJ4YbSvUGyv7iZgfvWvLybV63ZflAUYBmsHY3KtNvkKV91Cju+DWu8TtOPadp2p2/q+mcCnEjqD1oNPqCVOsFphRaRt9ShyBHArzk2os9aS80kkJVAJzk1vm75q7tZSD9osIR7mMml/iCyZbQzs2gJM8ZMYoL2PVtcIhW3BooypMkiBxQ2mgOWbRPMZ+OlN2WkEQsUC9Sg2DJjv70tulouE7XLdl/bBEpSo/qK0NzaBRykR2oP6dDZ27P0oMhcG7IKDboW2ThKmkx+gpzaocTYbFM+U44qSEnj3p2hpIMgZqtxAOZODxNAPbY9MDaUgY715z/SdYhxpL6QApKok8ZxXoTr3kvIXEpmCKzPj5gXOi3W0AqDZUme4yP8ASg8otbZm7dLWoXnlrUB5KlpO1BHA9+1NT4VNnD3mtr2JUpK2FEFSox8Adqo0EpVdtOpGNw3JPBjrW/vdKtbpkrbBRI5SaDCWm55JcuZ85Jjgf95pNpbymnnHxIDbkrHsTWqXYCzuCkuFQPSPypRpOkqfu7too+zfd2I94kk/hig9A09z/hEBAwRAPtRAUdpFfaewLexZZPqLaAD8gVYSAcDHSghmDxPxXwhU8V8pUzjnrXyCMigswB7zzXSIyeZqMjjFcMntQdWQCJ/Koq+4op5Hfivj3ioPwlhyeqaBbd2jTlnePkyUwlAjnvWg8G3zd/pTmnPHe8yNpbUfvprK/wBYkuJCk+hMqKek9KBYvHbK9+ttiUuNncAn+LuKD0pjSn7d1xbDxNsmFtJV99KoyPjAq+8Ul+xNw+opKGxuB78n9aI0/UrfWNCY1C3WkhxMqAVlKuoodbLd2hAWSUAnE80FegLWqyYLoO5QmDT1KTFBMoS35YQAEjGKYpIgiDig5uVgKzHWoKyQSDIq1QmDNCuvbTJwBQVvuJYSS5gd6FsrlGooUtg/ZhRTu7xSnXHLrUnE2VicrPqUcBI6mo2zd9oNoi3t7V98tmNzYkLEzNA0uGnGnQcETgUs8RW025RthtaYpNqfibWGHt93oN+GAZLiEhQSO+0Sao1fxGpxxLb3O3dG3ntQYrTrf6TUHbRap8lzaIA45H6GtraXE2u3eQIj9K8+uUv/AFSb8qVvuXiCkdIGIrV6U447bAqPGP8AegqvEF253ScfrT7QtOFvZpWtKfNXKpjIml7FsVvhOZWoDitUU7fQOBigF2ZIioKSAc+9XGOtQzGMnvQDFAJHNWttgjOaksCcDPWupETFBCUzIHFfDmopHqzVhUJmgjn/AKVW4nc2pJgziJq1RAE/pVKiBEYoM9d24tUqW5ACuKWqfREpUTPYVfqd19XekJUfLbwnse5pYphz6pNuhRKlqAAHvQbT+j/QXbyyfvE3D7TbiztbSvaDnmtppzflNlkY24EnrXPBDSbKxXZEJlhewj8JFNr9lNvcB1A9DuZHQjmgoZSAnkTOaMTkbsRQ+5JMgTRKYgE0HyhIIBz70pug68opbwP4j7U2WoQAMiqgEJgx80FFhZtWrUJErJlSjzRD6k7OaWav4g0/Skg3NwhBPJJ4rlvqDVyyHEutqbVwd4NBXqDSXm1BSlIKQYWgwU15r4h06/YBuVPodt3VFHnBuFj5r0jUL2wTaut/WMpeWkhA3cmkmtGxRoJt3n2i4tI2pCpJNB5zp+kocQWiVEJJUMnE/vTzSmlMIU06PWjj3qhDqbHaZkKMAxim6VA7XAmcQcUBOnIJvmMAgZ57U3XIkzk96W6Tm9BwAlBnFNHFA896AeCBO6ZrkmcCe1Wnb/tUSQI25jrQUqSqZjJqaUwT1r4r7fka+SQZ5oKunxXN011UfBqMg9cmg6BIoDWHSxZOLCtqiISaOMCKS+JVy201xEk556UCFpO5wKURJj8aN01pH/ibTS4fSXkg0GwkJWIIj3NXulTS2HwJW0sK55jNB7I2x9PqCLhsfZuDY7HcfdV+1PVsJu7NbOAoZSexpNo943qFgzcogpcSDTW3X5SgmfcE9RQKWwEr2kEEYz+tXtkJlMVbq1vsULpM+Wojf12n+b470PtJBzQSJzPINUXKVuJ2NrKSevapuFSEnbmuW6FJyuaBZb+G9LD67i7aTePE8vjcB8A4q660rR3F/aWTKVEYUhG0/wD2xTBQP8Jx70FeMeclUEpV0PagzmseDNMuB5zN++yUmQn6gkfkqazN74fUtAS/qju1JghBSCR8ij/ELd+q4DDb5AWYJjmkZsLqycypbiDhSjjNAI/4eS+V/Tv3Ctg+zSpyRT6yBFmlCvvjmrrEJKJiDGTUUJ27xnJnNAZobZKX3iDBO0EUxKRiO/Wp2rIYtWkSOJMcEmuL2kngmghBESJnrUVoI4q0JkDvXykxkz0igHUNqp/apNAEcTXXB+tcEgnbmMZoKIH41EDPSrCRHGfmojI4oInANZnVnfqLxe0ylI2inupXAt7ZajMqO1Md6zKEnJPHNAOsbDP4USFJcaKSOnNQdSk4OcTUG1CBzJx8UG3/AKONbDLn9VXK4SrLB6T1FelphSACY7H3rwNCXG1pdaVtWgylQwRHFeveEddRrOmpWoxctwl1Pv3HzQaRhaVS06BBwQRj4pe/aKsVfZ7lWxPp6lv2Pt2NGQHIgwscTwfapsvgHy3RHQg0C4FtR6GagtSQqKnqViq3UXrcFTZyUjp8UoXqFuohBdCVHCZNAyXBAI79DXybdteSqDSR/UVsgKOUE8ioq8Q2yTtK8xQG3lpbLJStCSY+9HFIdZZaSj04FC6j4st0PthJCkqxINJdX8QMupPrMngA8UFrG1KlbCfVzS/xDqKrHTnVMJKnSmEgDj3NS01TjrYU2g7nMNpV1Pc+wFX6RbJcv7tq6KXCQptRmMEDj8aCXg7WxqWmhhapdZwfitEgSREV5TpT7mieKXWQfQlZCwDOBXqlutK0pUg7kKAIPcUF5EzFcwrChiO1dkTG6IzFfbkqHvQVOQDNRSJyTJqayBycRVIOTEGgH5NTTIEYE1EgjmK+Mgc0CbX3ZU2yk8eo0qA5AP8ADR2tg/X5MjaOOlAqSIBTM/FBFwYwJKcCqcAhYIHejGkgiOtUuN7T6QCOYoLWHEwJM4q3TtYf0LVm7xgFTUw43/MnqPml4AbBAkJOQZ4NXtrDwKHUxGD896D23SNRZ1Oyau7Re5pwSD1pgpAegKIS4B6V14z4N8Qr8O6iGH1q/q19QSqf/hK/m+O9ewNuhxKVJIg8EH9aC1DrraihQkjlBOfwpZqXh+01GVMNthZ+8w6n0qP7Gmp23EJdwsfdX2qlwqaWEPD1dFDrQYe50NNi4UMKuLFwiSw4StpXxPH4VmtbtkBP2xcQrqpsbh+ma9fLweQWn20ut9QobgaRan4X0u7VLFzcWhJkpbWFp/JQ/eg8TuXrK1TG64cPSGVY/OqbG4auLhDTdtdOPLPpbUiNx7frXqF94D00EedrFwpv+UW6R+9E6dY6fozcaTaFVwcG6eO9w/4RwKBVZ6YvSNNU5fBBu3AB5aRPlj+UfpNKvDTSk3Ny6+YUt0qMGY7CtXqTP0Vk5d3ygp0j7Nsnj3PvSHwzam5IBEAmVQPmgwPie18jxTcvNY+0JP5VtPBeoi7tjaOmFpEtzyR1FZrxCA7q12oEEeYYn5qvSLlVpdtONkpUjIMUHpxaAPHNcWggemCastXEXdq3cNH0rTPxXyxEmM0Aqm54H71UEGTiaLWAE5NUEDigGURORS+/1FtmW0epftwKF1XVw2CzbqBXwVjpSRxalQpRk95oL3HlLcK1mZ6mpISSkDmhRKk4Exn5oq2cCkhMiR37UE0I9ZJOOoqakY4BHeuiZ6ZxUpCZSrB96AFxJLagBk9xUfLUgbgASBETRxaBBIkn2/SqVtnA5Ix7UEFoTcIAKSUqEQehrY+AfEZt1/1RfOFW3+wcV27Vj2VKSuNoFRuEqOxxo+W6kgpV70HurhgAg89a4om4t1IUftWTvR7jqKyvgvxIjVrHyXiPqmcLTPI71pm3C0+lyAE9QeooJtJbcAKTPxUnLPzUyF1StgMXC20yEH1N/BqwSkffV8TQDOWLcHes56UC+4xZJKmGtzvAIEkmmbiEQCs4PvS2/u22UlLLe5Z7Cgx/irzHrcOXThS4pxISBkU68PWiWdNcenJn8MUh8QsPvalZNqIO9ZVtB/StddJFj4cf2pgoYUY94oPFbh3z715aiD61YjmTVK0FtaVJGR0GKi0re6uQZmeIirn07mwfeKDceBtSC2VWbpAn1Nkn8xWmWJBrzHR7n6O4bcSTIIKc9a9LbuEPsIeaUCFgEUFLuMZqBPYRU1ncJmTP51UokciaDzSSpRMmavZb8xQ3YioJbn70Cj7cCBgRMTQfBCUgD9aFWC255iPvDp7UwUic9BUCzIBTMjOKCbR81pC0/dImZqyCSBgjrihrNXlPbCCELOCehpoppQkdh3oBA2UJgqBJNfbdyCCqY4Iq5SAUfPSo7CmIM9YFALBJJO2euKGSSp3aqD89aYOIOdueoxQzrCVqQYyOtBC3ef0y9Te2a/tEQT/7h1Br17R9Ut9Y09q4ZIMj1R/CexrylxCTaj2zMSeKs8P62fDt+lx1avoXyEvj+Qzhf60Hsiybm0CU+l5g4PdNVthxaZ3gT2FU29wPQ6yoERMgyFClur6hqNg6VWrNu7brMplSgU/OKB0poEHcqcRS3UVNISYUEDgk0savdXu0gSy3OfQkq/1oy10MqX51+8t88gLOJoFWmMfW+Ig8obkMiE4kGPmtDriP/K7wK6sq4+Kk4y0yvzGUhLndPWq3C5ftOMYSCnaTzg+1B+e3V+VdLEkyqDHT/vFEsOLUj1JrU+KfAj+nqdubVfntk7ynbkVkUrhIQr0qHMUBhlJkQTW28JX31Fmu2J9TZ3Cex5/WsOkJJg8kdacaBe/RXPmEgJSYUO6f+80G6KsgRXVok1WlSVoS42sLQoYUDz711a9sdaDz9CcfBxRbQhI5ImhmQZkcxzRjaZUAAJ5iaAhCQUEkVWRtXJj4iiUBRJ3YzUXmdrkjmck8UArjW4EQYjmirN36hhTazLzQ68qTUxtVPMVS42pDguGP7VvMdx1FAQEcEZSK4prO7AHIrrakOpDrRJbcxt/lPar9o2kK5FAKtJCYEyDIPtVKkwSo5k8DFGEGQMY61VcI3Sr9O596AFG0uKSpWJkChrxpGwoUElJwpMc1fctOLIP8EY9lVwt7kHzOsc0DvwT4mFkGtLvlK8kGGHlfw9kn9q9FUht5ELEpivErpBCPQBIJIJ5rd+A/Ev1bKdOvnB9Sn+zUf409vmg27FshhILcFPWOlTKitRCPgnpVaSpOQTHxXwKk/dBg9aC9DKEyVDcqqGmy3crUU7UqGBRSSQByT2NAXnmpuGHASEpJKuwx1oOaoAGSpQnbyn+Ydq8K8XWadJ1y4t2ySkKlP+EiRXub7KnRvUce1eV+PNMfd1Fy7WkFLo2pzIgfvQZy3dDoQQCQRVoJRcj1ApnrIkUPYtqbmd0DHtRadqwZ3TigZeH9ccsbpWnXmLfd9mr+Tt+FbNMOICkwpPea801NorDb7a4V9xXyODT3wxrymbddveFS0oPoPUUA9snBKTM+1HNNz68yO5pZaKKVEQfb3ps0UiCqRPFAZ5REK9hzU9u5MKmPeutqBT6TnifapZKetALsgqSQcH86qUTO0+mi1gbgsDI5ntUXGkrgjn2oAGlC1fKgCWFkbx2PRVM90Z+MjtQy2jBStODj5qFspxtzyVqJgHae9AYWlE7v5u9Q8sBRQRnpFGp9YACjI4wKj5W6I5BzQLXmylQAAiMz1qCWvMbVAMzgUesIyFAQc4MxQziUoV9n196BZfW/oIiDHalja3Ld5LrZCXGzuSofwGtG6EqQcTJ47fjSpdqFLMJk0HofhPxAjWdP3KUU3beHUT17itAy6XrZKkfxcfNeJhd1p73n2Ti0qA2qKedtereFHEu6NaqaXvTEzukz2oH6bhDaIUfWBxQ10y/dJjdsbPI70QllBcDpIk8g1a+oFshOCAaBK026pssBZKW1ED46TQt/ZB/TH2nG0bUpPrUZIPcdqbWrrXllRISRlQnrQmoqWvTbsoTgoUBPXFB4ncoLV2vYZRPermRIwc+/Wh3EBKwiSFIO0g/NXtyCQACemMCgk60VNONY9vml6CplZIHI4Aptu7j2MZJpa4hIdW2lUSdwJEfhQM1ILTmf4T1606ZbltJEKBiCaX3396FONL/uaPk0FjTakHaI2nmKJLUCDiut/eH4Vc7yj8aAMtnOcVay1I2AYNWr+6mpNfeNAK43PPIoO7t1OI9IhQMgjpTO46fhQ73JoI6a4HASojePSodqLVO3CiM0otP76f8ALpsr7p+KBdrjxs9NublBCVIbUQo9+lC2KFuWFu6tUFTaSok9Yr7xv/6duf8AD+4oXUv+Ttf5KP8AQUFl7qdjZEoduEYEwnJpfpesJ1S/U2xbueWkSXFYzWOP9s7Ws8B/8vX/AJxoGjzPr4/EimPhzVT4fu1LeWfoHTLsnDR/mHt3qtzlfz+1Baj/AMuuf8pX/wCNB69bvJeRKFBSFCUqBwexr5TDj331EJ7Vnv6Pf/Sum/5f/wCxrVJ+6figEd09jyiCBBwQaBQ6q3d+lUncP4D3HY04f5/Ck9z/AH1n/EaDyPxVart/ENwEhOzzCRHHMxVjVqQ3JEZ70Z44/wCfv/4qg19xPzQD/TwRGYoa8bAX6RCh2jimyOfypfc/3hd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data:image/jpeg;base64,/9j/4AAQSkZJRgABAQAAAQABAAD/2wBDAAkGBwgHBgkIBwgKCgkLDRYPDQwMDRsUFRAWIB0iIiAdHx8kKDQsJCYxJx8fLT0tMTU3Ojo6Iys/RD84QzQ5Ojf/2wBDAQoKCg0MDRoPDxo3JR8lNzc3Nzc3Nzc3Nzc3Nzc3Nzc3Nzc3Nzc3Nzc3Nzc3Nzc3Nzc3Nzc3Nzc3Nzc3Nzc3Nzf/wAARCAEJAL4DASIAAhEBAxEB/8QAHAAAAgMBAQEBAAAAAAAAAAAABAUCAwYBBwAI/8QARBAAAQMDAwIFAQYCCAQEBwAAAQIDEQAEIQUSMUFRBhMiYXEUIzKBkaHBQlIHFTM0cnOx0SQ14fAWJTZiQ1OCorLC8f/EABQBAQAAAAAAAAAAAAAAAAAAAAD/xAAUEQEAAAAAAAAAAAAAAAAAAAAA/9oADAMBAAIRAxEAPwAhQiPf9a+KOscVYYIGJioqGCeooK1TtSMcdKpXJE8+9XgeoDpUS2riKAcpJXyY45r4pjAnnvVnlGcYHWa6U5PH4GgDKYwcjpUSjMTRJbI9vmorTk4wKAQswJJ+KmWwjCsftU3ISmhvOBXEhRJyAc0F2wGY61UobTt6zU4cBG1JJPSKJRaPqhRYJk96AUhUxA/Opx0gUUq2UJG0pM/xYqsoLf8Aag7T1AmgqCRPqjHvU0GFdqmG0rPoIJ9jxUkNgA4M9jQfBUmOccVzaSuRVqUYmATx8VNCRycZ4oKQO4zNdSQAQBVm0gkkHPauFJJgDFBXOMDPvUCCfirgmeRXdgGIzQDEK5H5TVtuFBRnOKtDR5KTB/WpNoKTO0/hQWkHlRgziuLBBg//ANq1RSE5/Ch1GSP2FBwk7oj8xUgSkGSc/rXOMQfmuxJyPzoImZ54qGSY61ZFRKkpBLhgDmgguQBPQdaEW/6tjQ3q4OcCrCpy7dUhAhtIlUc0PbqCX1pgSZI/Kgq1cK+mbhUKUqDtpaypxgEM7N26FBX+v+lMFpU+hbcSDJGODVVrbIuV+W8j1gxuAjFA30hLz21SkoWk9AczTf6bYUHzRtVMFScA9j2pVZsr0t9O0qcaVxswUj4pvqlwtppKzCSsbFqA5PINAf8A1ep5AQ2oKI++hRkj4NBMWYFwWnfvK+7jHwaK8P6km5Rbuqw7u2Eg8xTjVWGUOIcCUpK1TPvQZ9WiEKLjIEzBgRNUPaU4SFswMZTW3KEraEhJSU5pO2B9QpMkbpAPUEUGMSvY7scBSvpIwaIQpBH49KZavp32biwJjMxBSf2pK28lUxhwYJHWgIKRxPWuAQarZdDgBJIJOfarf/cMUETjH6mvh7QPwrpBOT+FfARwJoJDBwAPerEqEVUTiR0qSTgE5MRQWOAE4qrbnGamZBxUP4uKDnHtXQPYe9SBHNfSIkiaConI7VQ5udUmASgLH/1VO5UEpgfeUdo70daWyRalaThChn2oCvo027twNglbII+Kx6iu3u0+kiFbVf7/AK16E+pt2wZfb+80Nqscg8is8zpwuL9IjbvODyKCVtojjrQdbQQsCS2T94exqTtqhlsPOJjMBYEKSrsqtlbWqLGzaQsfZAR/gP8AtSe/U0m9cYcIU3cNlKj0VjBoMq/qnlP7FpSSCOOCCYorUfMetgEJUQUpVHYgml1lpzrz6G5Ky0+USRyn/sCtg/pbrlgGkTPCgOo+aDN+H3G7V1rzlJQErUojdgq61ornVkay821aKlLaxKwOe8UAz4abZQXH20uL5yJA9gKHfunrK4ZtbBAQpSdylITlHwKDdhSWWAV+kAZH8o96y11qSV3rflyYdNJ7u71RwQGzPRbq9xH4cfnUdPtXEuuLuFlSwmfYDkn5oNi8E3jcH+NJmPasHqITY6r5UQlzO6thbXqLKy8y4CQduATwD3rCa5qAvtQ3sI2hOEjbz70B1yEsPeYgEJUBIPBq22fbuASn8R2oZr/iS42AdqeZ9sUBavRqCE/dVmSOsYoHsbR/pXBnmKjOBJqf+EfpQdEEETz0qbfYDHzVYHtVre4Dp+dB8EggY/WvoAMEfnX3aK5kTNByADiIqKunMc4qZ7VFeBuoBUJ8y7yeBA/GtXp1ukNgiNpEKSoc/wDeaR6fZb1oWZVuUmcc1oLhQbWgpWYCtij2zigVXO60e8uT5SsRMyK+0BbSr82twrZ5hltfY0L4qvPLdhMQOMccUPpTra4L5JST6VA5SaD0C6d2WSmHD69sAk/e/wCtYT7V7WWkpCi0hYPwMyKfarqDaLNNtfkncPs3kHk/saA0Y+hTigCoqgkUDiztWGipSEQpRkwOTTRkAJg5pehWU49UUayuTQTdalJJAik79iyHw8EAucfhTlxwJTkZ96XuKKuCJHIIoAblhBBJSJA4A4pfdtKCVhsSSgpPTmnCpBkpnvGaHdt0LlaFCfbEUGW1Xz724hUhptKZSZif34oJNl5z21OFDEzWhuyG0rCowOorOOuvtuqXbOATOImgaXjtloujLdecAUASczWW01QcKb15aYIlKAeevSq9QsH79pX1jy1HbhM+kHoYpFp7S2myla1BaDBAPPuKD0JhaSBnakiMzijkD7NIGQRAistp2oltAjzFtkQUkzNaW0hSE7FSiJT8UF20cCpIx2FczEA8V1KpxBoIRn4rhM18hYPWfwqeNojigpUfmoPSWlAHMYqShyaEuHiXW2QJKuTFAw0W+DS0ySoBWOmBTdpQdslqWYLi1LSD1E0vsLS2QzvcVtj8zQlzfeU5sQIbAAQCePegC8QqU9dNojGEnoavsrJ1Ns28pJUypMOCOOxoDW3lJeadmAPUe8VstCftrjT0gKBJyQOhoMzrVsv6VaUOKUjblpRkpH8yaaeD0uP6a2teQrBjuMUJesLuNQLDUhSTiOB/0NaHQLRFhYJSJSFEqKexJoGSRtEbBI61JsBKp7UKdQs2gS682mDwVZq17UbFCAv6lCkq6pMxQXrPpwOeKFckrPQk18zfMqny30LSRJO7kVB59CklZUDPEZkUE1gr+6eOc0HcNyeDPeoW9wW17Fr3BclGKocu/wDjUthXqPKSaAS+Sny1bgoz71krhS0Oq2mBu4rR6peNNqWZBWZxWSed33A9MiZzQEFwl9KeSeoPFZZSFnULhsyIeMGtQFIUtK4IT3FIL0o/rp8JEqBSYB/OgP0i3eKnClRBSkqHYwc1rtPlLCSkGDkChrC0Sm1KkwS6gAEGIBolIS2gITO1KYE0F3mTzM1JtYkwqhFvngDPEV1t4xlB/A0BMAmZFd3AD/rXBHIFROFGQeaCK1zEUo1B9TV0FJ5COe1Nnp2mFH8OlJNRabCwUqKirBzQaHw/NyhsLVuxgD96e3miW5dQ84ne8qAhIED8qyXh68VaOp2AmVQE9z/tW2afffSlalGT6RjqeTQZTxJYltle1M//ADFnj4FIND1Z2wuS0Vq8pQ3fHQ16bqNi2/bGGw5tR6d3FeU3dmX9basmpUpbgQpYwEgnP5AGg2emKcu75Vwg4CSmSMnNPblKwyhBTJAzVGn2zdr5bLY9MdetMbwlLYKEyY4oMPqmmIacXcXLygRwEqiBQNrol7eoWthDbTSj959wgqH+EU/1ewvLhKnFMKKEEKIQJmsnrfjnXNMeQxplizZpGzap9Mrc3cHPHGaCR0fUrZ8tI1FlpQVISd4B+JppbN6rZtoUp4uIOI5E0A9rep3GnouvEltbttKWWw+10gxJHaeorRacw9cMtttuhxgDcXJkR80ELIXIuvqH2lKbCJG2sl4i8SOadrzZ2uBK21AgjjODXqNs2n6JaQAnHQV45/SOwhGqWqlFyIUFYIkSKDjfjOzcuCb1h1aAfvJOP96Zs6vo+oODy3PJSeVrGD7Cs1Z2q30IcWLSys0qne7mR8U7GmaPqFqtNrdsvPIEksnasEdQOtA2dTboQpbDzbrIEqUCMfhWcZcbGsLuFCWVOQoDOOhpIGr7S79TVu6qVQSUHDiT3FHabdpXcqkSgrghIoPR7QJ8kKZ2lByAP2qxe0A4P51RpqUoYSE5TtBEfjRCkiCYwevagFwVHGO9WJbGcxUgkQSBGMVIAAkCguQo/lXVCcyTX0RgZrpxzx70FS/iaWapHk+lGdwzFN1RFD3TKHWlJI6TNAJ4YbSvUGyv7iZgfvWvLybV63ZflAUYBmsHY3KtNvkKV91Cju+DWu8TtOPadp2p2/q+mcCnEjqD1oNPqCVOsFphRaRt9ShyBHArzk2os9aS80kkJVAJzk1vm75q7tZSD9osIR7mMml/iCyZbQzs2gJM8ZMYoL2PVtcIhW3BooypMkiBxQ2mgOWbRPMZ+OlN2WkEQsUC9Sg2DJjv70tulouE7XLdl/bBEpSo/qK0NzaBRykR2oP6dDZ27P0oMhcG7IKDboW2ThKmkx+gpzaocTYbFM+U44qSEnj3p2hpIMgZqtxAOZODxNAPbY9MDaUgY715z/SdYhxpL6QApKok8ZxXoTr3kvIXEpmCKzPj5gXOi3W0AqDZUme4yP8ASg8otbZm7dLWoXnlrUB5KlpO1BHA9+1NT4VNnD3mtr2JUpK2FEFSox8Adqo0EpVdtOpGNw3JPBjrW/vdKtbpkrbBRI5SaDCWm55JcuZ85Jjgf95pNpbymnnHxIDbkrHsTWqXYCzuCkuFQPSPypRpOkqfu7too+zfd2I94kk/hig9A09z/hEBAwRAPtRAUdpFfaewLexZZPqLaAD8gVYSAcDHSghmDxPxXwhU8V8pUzjnrXyCMigswB7zzXSIyeZqMjjFcMntQdWQCJ/Koq+4op5Hfivj3ioPwlhyeqaBbd2jTlnePkyUwlAjnvWg8G3zd/pTmnPHe8yNpbUfvprK/wBYkuJCk+hMqKek9KBYvHbK9+ttiUuNncAn+LuKD0pjSn7d1xbDxNsmFtJV99KoyPjAq+8Ul+xNw+opKGxuB78n9aI0/UrfWNCY1C3WkhxMqAVlKuoodbLd2hAWSUAnE80FegLWqyYLoO5QmDT1KTFBMoS35YQAEjGKYpIgiDig5uVgKzHWoKyQSDIq1QmDNCuvbTJwBQVvuJYSS5gd6FsrlGooUtg/ZhRTu7xSnXHLrUnE2VicrPqUcBI6mo2zd9oNoi3t7V98tmNzYkLEzNA0uGnGnQcETgUs8RW025RthtaYpNqfibWGHt93oN+GAZLiEhQSO+0Sao1fxGpxxLb3O3dG3ntQYrTrf6TUHbRap8lzaIA45H6GtraXE2u3eQIj9K8+uUv/AFSb8qVvuXiCkdIGIrV6U447bAqPGP8AegqvEF253ScfrT7QtOFvZpWtKfNXKpjIml7FsVvhOZWoDitUU7fQOBigF2ZIioKSAc+9XGOtQzGMnvQDFAJHNWttgjOaksCcDPWupETFBCUzIHFfDmopHqzVhUJmgjn/AKVW4nc2pJgziJq1RAE/pVKiBEYoM9d24tUqW5ACuKWqfREpUTPYVfqd19XekJUfLbwnse5pYphz6pNuhRKlqAAHvQbT+j/QXbyyfvE3D7TbiztbSvaDnmtppzflNlkY24EnrXPBDSbKxXZEJlhewj8JFNr9lNvcB1A9DuZHQjmgoZSAnkTOaMTkbsRQ+5JMgTRKYgE0HyhIIBz70pug68opbwP4j7U2WoQAMiqgEJgx80FFhZtWrUJErJlSjzRD6k7OaWav4g0/Skg3NwhBPJJ4rlvqDVyyHEutqbVwd4NBXqDSXm1BSlIKQYWgwU15r4h06/YBuVPodt3VFHnBuFj5r0jUL2wTaut/WMpeWkhA3cmkmtGxRoJt3n2i4tI2pCpJNB5zp+kocQWiVEJJUMnE/vTzSmlMIU06PWjj3qhDqbHaZkKMAxim6VA7XAmcQcUBOnIJvmMAgZ57U3XIkzk96W6Tm9BwAlBnFNHFA896AeCBO6ZrkmcCe1Wnb/tUSQI25jrQUqSqZjJqaUwT1r4r7fka+SQZ5oKunxXN011UfBqMg9cmg6BIoDWHSxZOLCtqiISaOMCKS+JVy201xEk556UCFpO5wKURJj8aN01pH/ibTS4fSXkg0GwkJWIIj3NXulTS2HwJW0sK55jNB7I2x9PqCLhsfZuDY7HcfdV+1PVsJu7NbOAoZSexpNo943qFgzcogpcSDTW3X5SgmfcE9RQKWwEr2kEEYz+tXtkJlMVbq1vsULpM+Wojf12n+b470PtJBzQSJzPINUXKVuJ2NrKSevapuFSEnbmuW6FJyuaBZb+G9LD67i7aTePE8vjcB8A4q660rR3F/aWTKVEYUhG0/wD2xTBQP8Jx70FeMeclUEpV0PagzmseDNMuB5zN++yUmQn6gkfkqazN74fUtAS/qju1JghBSCR8ij/ELd+q4DDb5AWYJjmkZsLqycypbiDhSjjNAI/4eS+V/Tv3Ctg+zSpyRT6yBFmlCvvjmrrEJKJiDGTUUJ27xnJnNAZobZKX3iDBO0EUxKRiO/Wp2rIYtWkSOJMcEmuL2kngmghBESJnrUVoI4q0JkDvXykxkz0igHUNqp/apNAEcTXXB+tcEgnbmMZoKIH41EDPSrCRHGfmojI4oInANZnVnfqLxe0ylI2inupXAt7ZajMqO1Md6zKEnJPHNAOsbDP4USFJcaKSOnNQdSk4OcTUG1CBzJx8UG3/AKONbDLn9VXK4SrLB6T1FelphSACY7H3rwNCXG1pdaVtWgylQwRHFeveEddRrOmpWoxctwl1Pv3HzQaRhaVS06BBwQRj4pe/aKsVfZ7lWxPp6lv2Pt2NGQHIgwscTwfapsvgHy3RHQg0C4FtR6GagtSQqKnqViq3UXrcFTZyUjp8UoXqFuohBdCVHCZNAyXBAI79DXybdteSqDSR/UVsgKOUE8ioq8Q2yTtK8xQG3lpbLJStCSY+9HFIdZZaSj04FC6j4st0PthJCkqxINJdX8QMupPrMngA8UFrG1KlbCfVzS/xDqKrHTnVMJKnSmEgDj3NS01TjrYU2g7nMNpV1Pc+wFX6RbJcv7tq6KXCQptRmMEDj8aCXg7WxqWmhhapdZwfitEgSREV5TpT7mieKXWQfQlZCwDOBXqlutK0pUg7kKAIPcUF5EzFcwrChiO1dkTG6IzFfbkqHvQVOQDNRSJyTJqayBycRVIOTEGgH5NTTIEYE1EgjmK+Mgc0CbX3ZU2yk8eo0qA5AP8ADR2tg/X5MjaOOlAqSIBTM/FBFwYwJKcCqcAhYIHejGkgiOtUuN7T6QCOYoLWHEwJM4q3TtYf0LVm7xgFTUw43/MnqPml4AbBAkJOQZ4NXtrDwKHUxGD896D23SNRZ1Oyau7Re5pwSD1pgpAegKIS4B6V14z4N8Qr8O6iGH1q/q19QSqf/hK/m+O9ewNuhxKVJIg8EH9aC1DrraihQkjlBOfwpZqXh+01GVMNthZ+8w6n0qP7Gmp23EJdwsfdX2qlwqaWEPD1dFDrQYe50NNi4UMKuLFwiSw4StpXxPH4VmtbtkBP2xcQrqpsbh+ma9fLweQWn20ut9QobgaRan4X0u7VLFzcWhJkpbWFp/JQ/eg8TuXrK1TG64cPSGVY/OqbG4auLhDTdtdOPLPpbUiNx7frXqF94D00EedrFwpv+UW6R+9E6dY6fozcaTaFVwcG6eO9w/4RwKBVZ6YvSNNU5fBBu3AB5aRPlj+UfpNKvDTSk3Ny6+YUt0qMGY7CtXqTP0Vk5d3ygp0j7Nsnj3PvSHwzam5IBEAmVQPmgwPie18jxTcvNY+0JP5VtPBeoi7tjaOmFpEtzyR1FZrxCA7q12oEEeYYn5qvSLlVpdtONkpUjIMUHpxaAPHNcWggemCastXEXdq3cNH0rTPxXyxEmM0Aqm54H71UEGTiaLWAE5NUEDigGURORS+/1FtmW0epftwKF1XVw2CzbqBXwVjpSRxalQpRk95oL3HlLcK1mZ6mpISSkDmhRKk4Exn5oq2cCkhMiR37UE0I9ZJOOoqakY4BHeuiZ6ZxUpCZSrB96AFxJLagBk9xUfLUgbgASBETRxaBBIkn2/SqVtnA5Ix7UEFoTcIAKSUqEQehrY+AfEZt1/1RfOFW3+wcV27Vj2VKSuNoFRuEqOxxo+W6kgpV70HurhgAg89a4om4t1IUftWTvR7jqKyvgvxIjVrHyXiPqmcLTPI71pm3C0+lyAE9QeooJtJbcAKTPxUnLPzUyF1StgMXC20yEH1N/BqwSkffV8TQDOWLcHes56UC+4xZJKmGtzvAIEkmmbiEQCs4PvS2/u22UlLLe5Z7Cgx/irzHrcOXThS4pxISBkU68PWiWdNcenJn8MUh8QsPvalZNqIO9ZVtB/StddJFj4cf2pgoYUY94oPFbh3z715aiD61YjmTVK0FtaVJGR0GKi0re6uQZmeIirn07mwfeKDceBtSC2VWbpAn1Nkn8xWmWJBrzHR7n6O4bcSTIIKc9a9LbuEPsIeaUCFgEUFLuMZqBPYRU1ncJmTP51UokciaDzSSpRMmavZb8xQ3YioJbn70Cj7cCBgRMTQfBCUgD9aFWC255iPvDp7UwUic9BUCzIBTMjOKCbR81pC0/dImZqyCSBgjrihrNXlPbCCELOCehpoppQkdh3oBA2UJgqBJNfbdyCCqY4Iq5SAUfPSo7CmIM9YFALBJJO2euKGSSp3aqD89aYOIOdueoxQzrCVqQYyOtBC3ef0y9Te2a/tEQT/7h1Br17R9Ut9Y09q4ZIMj1R/CexrylxCTaj2zMSeKs8P62fDt+lx1avoXyEvj+Qzhf60Hsiybm0CU+l5g4PdNVthxaZ3gT2FU29wPQ6yoERMgyFClur6hqNg6VWrNu7brMplSgU/OKB0poEHcqcRS3UVNISYUEDgk0savdXu0gSy3OfQkq/1oy10MqX51+8t88gLOJoFWmMfW+Ig8obkMiE4kGPmtDriP/K7wK6sq4+Kk4y0yvzGUhLndPWq3C5ftOMYSCnaTzg+1B+e3V+VdLEkyqDHT/vFEsOLUj1JrU+KfAj+nqdubVfntk7ynbkVkUrhIQr0qHMUBhlJkQTW28JX31Fmu2J9TZ3Cex5/WsOkJJg8kdacaBe/RXPmEgJSYUO6f+80G6KsgRXVok1WlSVoS42sLQoYUDz711a9sdaDz9CcfBxRbQhI5ImhmQZkcxzRjaZUAAJ5iaAhCQUEkVWRtXJj4iiUBRJ3YzUXmdrkjmck8UArjW4EQYjmirN36hhTazLzQ68qTUxtVPMVS42pDguGP7VvMdx1FAQEcEZSK4prO7AHIrrakOpDrRJbcxt/lPar9o2kK5FAKtJCYEyDIPtVKkwSo5k8DFGEGQMY61VcI3Sr9O596AFG0uKSpWJkChrxpGwoUElJwpMc1fctOLIP8EY9lVwt7kHzOsc0DvwT4mFkGtLvlK8kGGHlfw9kn9q9FUht5ELEpivErpBCPQBIJIJ5rd+A/Ev1bKdOvnB9Sn+zUf409vmg27FshhILcFPWOlTKitRCPgnpVaSpOQTHxXwKk/dBg9aC9DKEyVDcqqGmy3crUU7UqGBRSSQByT2NAXnmpuGHASEpJKuwx1oOaoAGSpQnbyn+Ydq8K8XWadJ1y4t2ySkKlP+EiRXub7KnRvUce1eV+PNMfd1Fy7WkFLo2pzIgfvQZy3dDoQQCQRVoJRcj1ApnrIkUPYtqbmd0DHtRadqwZ3TigZeH9ccsbpWnXmLfd9mr+Tt+FbNMOICkwpPea801NorDb7a4V9xXyODT3wxrymbddveFS0oPoPUUA9snBKTM+1HNNz68yO5pZaKKVEQfb3ps0UiCqRPFAZ5REK9hzU9u5MKmPeutqBT6TnifapZKetALsgqSQcH86qUTO0+mi1gbgsDI5ntUXGkrgjn2oAGlC1fKgCWFkbx2PRVM90Z+MjtQy2jBStODj5qFspxtzyVqJgHae9AYWlE7v5u9Q8sBRQRnpFGp9YACjI4wKj5W6I5BzQLXmylQAAiMz1qCWvMbVAMzgUesIyFAQc4MxQziUoV9n196BZfW/oIiDHalja3Ld5LrZCXGzuSofwGtG6EqQcTJ47fjSpdqFLMJk0HofhPxAjWdP3KUU3beHUT17itAy6XrZKkfxcfNeJhd1p73n2Ti0qA2qKedtereFHEu6NaqaXvTEzukz2oH6bhDaIUfWBxQ10y/dJjdsbPI70QllBcDpIk8g1a+oFshOCAaBK026pssBZKW1ED46TQt/ZB/TH2nG0bUpPrUZIPcdqbWrrXllRISRlQnrQmoqWvTbsoTgoUBPXFB4ncoLV2vYZRPermRIwc+/Wh3EBKwiSFIO0g/NXtyCQACemMCgk60VNONY9vml6CplZIHI4Aptu7j2MZJpa4hIdW2lUSdwJEfhQM1ILTmf4T1606ZbltJEKBiCaX3396FONL/uaPk0FjTakHaI2nmKJLUCDiut/eH4Vc7yj8aAMtnOcVay1I2AYNWr+6mpNfeNAK43PPIoO7t1OI9IhQMgjpTO46fhQ73JoI6a4HASojePSodqLVO3CiM0otP76f8ALpsr7p+KBdrjxs9NublBCVIbUQo9+lC2KFuWFu6tUFTaSok9Yr7xv/6duf8AD+4oXUv+Ttf5KP8AQUFl7qdjZEoduEYEwnJpfpesJ1S/U2xbueWkSXFYzWOP9s7Ws8B/8vX/AJxoGjzPr4/EimPhzVT4fu1LeWfoHTLsnDR/mHt3qtzlfz+1Baj/AMuuf8pX/wCNB69bvJeRKFBSFCUqBwexr5TDj331EJ7Vnv6Pf/Sum/5f/wCxrVJ+6figEd09jyiCBBwQaBQ6q3d+lUncP4D3HY04f5/Ck9z/AH1n/EaDyPxVart/ENwEhOzzCRHHMxVjVqQ3JEZ70Z44/wCfv/4qg19xPzQD/TwRGYoa8bAX6RCh2jimyOfypfc/3hd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45" name="Picture 5" descr="F:\index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2132856"/>
            <a:ext cx="2304256" cy="33123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людкевич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2286016" cy="39290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G:\людкев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5984" y="214290"/>
            <a:ext cx="1181102" cy="16774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0" y="4304628"/>
            <a:ext cx="35718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Людкевич</a:t>
            </a:r>
          </a:p>
          <a:p>
            <a:pPr algn="ctr"/>
            <a:r>
              <a:rPr lang="uk-UA" sz="2000" b="1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 Станіслав Пилипович</a:t>
            </a:r>
            <a:endParaRPr lang="ru-RU" sz="2000" b="1" dirty="0"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5000636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j-lt"/>
              </a:rPr>
              <a:t>(1879-1979)</a:t>
            </a:r>
            <a:endParaRPr lang="ru-RU" sz="2400" b="1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57554" y="0"/>
            <a:ext cx="5786446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2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Видатний український композитор, фундатор </a:t>
            </a:r>
            <a:r>
              <a:rPr lang="uk-UA" sz="23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провідних музичних жанрів, диригент, фольклорист, педагог. </a:t>
            </a:r>
            <a:r>
              <a:rPr lang="uk-UA" sz="23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Творче кредо майстра – творити національну музику.</a:t>
            </a:r>
            <a:r>
              <a:rPr lang="uk-UA" sz="23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Світогляд С. Людкевича формувався під впливом двох велетнів української літератури Т. Шевченка та І. Франка. </a:t>
            </a:r>
          </a:p>
          <a:p>
            <a:pPr algn="just"/>
            <a:r>
              <a:rPr lang="uk-UA" sz="23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Автор опери </a:t>
            </a:r>
            <a:r>
              <a:rPr lang="uk-UA" sz="23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«Довбуш»(1955)</a:t>
            </a:r>
            <a:r>
              <a:rPr lang="uk-UA" sz="23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симфонічних поем </a:t>
            </a:r>
            <a:r>
              <a:rPr lang="uk-UA" sz="23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«Каменярі»</a:t>
            </a:r>
            <a:r>
              <a:rPr lang="uk-UA" sz="23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uk-UA" sz="23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«Мойсей»</a:t>
            </a:r>
            <a:r>
              <a:rPr lang="uk-UA" sz="23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. Лауреат Шевченківської державної премії за твори «Кавказ» та «Заповіт» на слова Т. Шевченка. В. Барвінський казав про кантату «Кавказ», що такий твір можна створити лише один раз у житті, він має стати нашим музичним «Заповітом», яким найкраще вшануємо пам’ять Т. Шевченка.</a:t>
            </a:r>
            <a:endParaRPr lang="ru-RU" sz="2300" dirty="0" smtClean="0">
              <a:ln>
                <a:solidFill>
                  <a:schemeClr val="bg2">
                    <a:lumMod val="75000"/>
                  </a:schemeClr>
                </a:solidFill>
              </a:ln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endParaRPr lang="uk-UA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ревуцьки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4290"/>
            <a:ext cx="2643174" cy="40719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0" y="4357694"/>
            <a:ext cx="3214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Ревуцький</a:t>
            </a:r>
          </a:p>
          <a:p>
            <a:r>
              <a:rPr lang="uk-UA" sz="2000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Левко Миколайович</a:t>
            </a:r>
            <a:endParaRPr lang="ru-RU" sz="2000" dirty="0"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5072074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(1889-1977)</a:t>
            </a:r>
            <a:endParaRPr lang="ru-RU" sz="2400" b="1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71802" y="0"/>
            <a:ext cx="6072198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Видатний композитор, педагог, учений, музично-громадський діяч Лев Ревуцький творчо розвинув методи М.</a:t>
            </a:r>
            <a:r>
              <a:rPr lang="en-US" sz="24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 </a:t>
            </a:r>
            <a:r>
              <a:rPr lang="uk-UA" sz="24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Лисенка й М.</a:t>
            </a:r>
            <a:r>
              <a:rPr lang="en-US" sz="24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 </a:t>
            </a:r>
            <a:r>
              <a:rPr lang="uk-UA" sz="24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Леонтовича, які полягали у нерозривному злитті музичного фольклору з досягненнями гармонійного мислення кінця </a:t>
            </a:r>
            <a:r>
              <a:rPr lang="en-US" sz="24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XIX</a:t>
            </a:r>
            <a:r>
              <a:rPr lang="uk-UA" sz="24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 ст. Він збагатив українську музику індивідуальними стилістичними знахідками. Композиторський стиль Ревуцького формувався на основі глибокого й всебічного пізнання національного народного мелосу та перетворення традицій сучасної професійної музики. Творам митця притаманна життєствердна настроєність, ліризм, стриманість, широта і багатство емоцій.</a:t>
            </a:r>
            <a:endParaRPr lang="ru-RU" sz="2400" dirty="0" smtClean="0">
              <a:ln>
                <a:solidFill>
                  <a:schemeClr val="bg2">
                    <a:lumMod val="75000"/>
                  </a:schemeClr>
                </a:solidFill>
              </a:ln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G:\лятошинськи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71480"/>
            <a:ext cx="2571736" cy="37862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0" y="4572008"/>
            <a:ext cx="3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Лятошинський</a:t>
            </a:r>
          </a:p>
          <a:p>
            <a:r>
              <a:rPr lang="uk-UA" sz="2000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 Борис Миколайович</a:t>
            </a:r>
            <a:endParaRPr lang="ru-RU" sz="2000" dirty="0"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472" y="5286388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(1895-1968)</a:t>
            </a:r>
            <a:endParaRPr lang="ru-RU" sz="2400" b="1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57554" y="1285860"/>
            <a:ext cx="535785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Композитор Борис Миколайович Лятошинський збагатив жанрово-стильову палітру української музики. Він написав дві опери </a:t>
            </a:r>
            <a:r>
              <a:rPr lang="uk-UA" sz="24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«Золотий обруч»</a:t>
            </a:r>
            <a:r>
              <a:rPr lang="uk-UA" sz="24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uk-UA" sz="24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«Щорс»</a:t>
            </a:r>
            <a:r>
              <a:rPr lang="uk-UA" sz="24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п’яти симфоній, чотири струнні квартети, два інструментальні тріо, увертюри, сюїти, балади, поеми, кантати, обробки народних пісень, музику до театральних постановок(«Ромео і Джульєтта» В Шекспіра, «У пущі» Л. Українки) та кінофільмів («Тарас Шевченко», «Григорій Сковорода», «Кармелюк»).</a:t>
            </a:r>
            <a:endParaRPr lang="ru-RU" sz="2400" dirty="0" smtClean="0">
              <a:ln>
                <a:solidFill>
                  <a:schemeClr val="bg2">
                    <a:lumMod val="75000"/>
                  </a:schemeClr>
                </a:solidFill>
              </a:ln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G:\станкович є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14290"/>
            <a:ext cx="2643206" cy="37862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0" y="4214818"/>
            <a:ext cx="27146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 err="1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Станкович</a:t>
            </a:r>
            <a:r>
              <a:rPr lang="uk-UA" sz="20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 </a:t>
            </a:r>
          </a:p>
          <a:p>
            <a:pPr algn="ctr"/>
            <a:r>
              <a:rPr lang="uk-UA" sz="20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Євген Федорович</a:t>
            </a:r>
            <a:endParaRPr lang="ru-RU" sz="2000" dirty="0">
              <a:ln>
                <a:solidFill>
                  <a:schemeClr val="bg2">
                    <a:lumMod val="75000"/>
                  </a:schemeClr>
                </a:solidFill>
              </a:ln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4857760"/>
            <a:ext cx="2286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(Нар.1942 р.)</a:t>
            </a:r>
            <a:endParaRPr lang="ru-RU" sz="2400" b="1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71802" y="1357298"/>
            <a:ext cx="557216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Народний артист України, лауреат Національної премії України імені Т. Шевченка, нагороджений орденом Ярослава Мудрого у 2002році. Він є автором симфоній, інструментальних концертів, камерно-інструментальних творів, хорових творів, балетів – </a:t>
            </a:r>
            <a:r>
              <a:rPr lang="uk-UA" sz="24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«Ольга»</a:t>
            </a:r>
            <a:r>
              <a:rPr lang="uk-UA" sz="24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uk-UA" sz="24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«Прометей»</a:t>
            </a:r>
            <a:r>
              <a:rPr lang="uk-UA" sz="24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uk-UA" sz="24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фольк-опери </a:t>
            </a:r>
            <a:r>
              <a:rPr lang="uk-UA" sz="24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«Цвіт папороті»</a:t>
            </a:r>
            <a:r>
              <a:rPr lang="uk-UA" sz="24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музики до кінофільмів («Роксолана»).</a:t>
            </a:r>
            <a:endParaRPr lang="ru-RU" sz="2400" b="1" dirty="0" smtClean="0">
              <a:ln>
                <a:solidFill>
                  <a:schemeClr val="bg2">
                    <a:lumMod val="75000"/>
                  </a:schemeClr>
                </a:solidFill>
              </a:ln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G:\скори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357166"/>
            <a:ext cx="3071834" cy="37147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0" y="4357694"/>
            <a:ext cx="3714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Скорик</a:t>
            </a:r>
          </a:p>
          <a:p>
            <a:r>
              <a:rPr lang="uk-UA" sz="2000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 Мирослав Михайлович</a:t>
            </a:r>
            <a:endParaRPr lang="ru-RU" sz="2000" dirty="0"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5143512"/>
            <a:ext cx="23574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(Нар. 1938р.)</a:t>
            </a:r>
            <a:endParaRPr lang="ru-RU" sz="2400" b="1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8992" y="785794"/>
            <a:ext cx="571500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Композитор, музикознавець, народний артист України, лауреат Державної премії імені Т. Шевченка, Герой України, внучатий племінник відомої оперної співачки Соломії Крушельницької, учень С. Людкевича. Працював в США, Австралії. В кінці 1990-х р. повертається в Україну. Написав оперу </a:t>
            </a:r>
            <a:r>
              <a:rPr lang="uk-UA" sz="24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«Мойсей» </a:t>
            </a:r>
            <a:r>
              <a:rPr lang="uk-UA" sz="24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за поемою І. Франка, балет </a:t>
            </a:r>
            <a:r>
              <a:rPr lang="uk-UA" sz="24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«Повернення </a:t>
            </a:r>
            <a:r>
              <a:rPr lang="uk-UA" sz="2400" b="1" dirty="0" err="1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Баттерфляй</a:t>
            </a:r>
            <a:r>
              <a:rPr lang="uk-UA" sz="24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»</a:t>
            </a:r>
            <a:r>
              <a:rPr lang="uk-UA" sz="24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uk-UA" sz="24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кантати, сонату, музику до кінофільмів </a:t>
            </a:r>
            <a:r>
              <a:rPr lang="uk-UA" sz="24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(«Тіні забутих предків»)</a:t>
            </a:r>
            <a:r>
              <a:rPr lang="uk-UA" sz="24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ru-RU" sz="2400" dirty="0" smtClean="0">
              <a:ln>
                <a:solidFill>
                  <a:schemeClr val="bg2">
                    <a:lumMod val="75000"/>
                  </a:schemeClr>
                </a:solidFill>
              </a:ln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 descr="G:\косенко віктор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0042"/>
            <a:ext cx="3143240" cy="39290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0" y="4714884"/>
            <a:ext cx="30003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Косенко</a:t>
            </a:r>
          </a:p>
          <a:p>
            <a:pPr algn="ctr"/>
            <a:r>
              <a:rPr lang="uk-UA" sz="2000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Віктор Степанович</a:t>
            </a:r>
            <a:r>
              <a:rPr lang="uk-UA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endParaRPr lang="ru-RU" dirty="0"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4" y="5572140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(1896-1938)</a:t>
            </a:r>
            <a:endParaRPr lang="ru-RU" sz="2400" b="1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86116" y="1785926"/>
            <a:ext cx="58578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В історію української музики увійшов, насамперед, як неперевершений лірик. Його вокальна, камерна і симфонічна творчість наповнена романтичними інтонаціями слов’янської музики і народної пісні.</a:t>
            </a:r>
            <a:endParaRPr lang="ru-RU" sz="2400" dirty="0">
              <a:ln>
                <a:solidFill>
                  <a:schemeClr val="bg2">
                    <a:lumMod val="75000"/>
                  </a:schemeClr>
                </a:solidFill>
              </a:ln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G:\бравінськи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0042"/>
            <a:ext cx="3000364" cy="40719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0" y="4786322"/>
            <a:ext cx="36433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Барвінський</a:t>
            </a:r>
          </a:p>
          <a:p>
            <a:r>
              <a:rPr lang="uk-UA" sz="2000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Василь Олександрович</a:t>
            </a:r>
            <a:endParaRPr lang="ru-RU" sz="2000" dirty="0"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5500702"/>
            <a:ext cx="2714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(1888 – 1963)</a:t>
            </a:r>
            <a:endParaRPr lang="ru-RU" sz="2400" b="1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14744" y="1357298"/>
            <a:ext cx="507209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Композитор, піаніст, музичний критик, педагог, диригент, почесний доктор Українського університету в Празі (1938р.). Особливістю творчості митця є нахил до мініатюрного та інструментального жанру, особливо до фортепіанного. </a:t>
            </a:r>
            <a:r>
              <a:rPr lang="uk-UA" sz="20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У 1929-1930рр</a:t>
            </a:r>
            <a:r>
              <a:rPr lang="uk-UA" sz="20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. </a:t>
            </a:r>
            <a:r>
              <a:rPr lang="uk-UA" sz="20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написав увертюру до опери</a:t>
            </a:r>
            <a:r>
              <a:rPr lang="uk-UA" sz="20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uk-UA" sz="20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«Ой, не ходи, Грицю, та й на вечорниці» </a:t>
            </a:r>
            <a:r>
              <a:rPr lang="uk-UA" sz="20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(«Маруся»). </a:t>
            </a:r>
            <a:endParaRPr lang="ru-RU" sz="2000" dirty="0" smtClean="0">
              <a:ln>
                <a:solidFill>
                  <a:schemeClr val="bg2">
                    <a:lumMod val="75000"/>
                  </a:schemeClr>
                </a:solidFill>
              </a:ln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pPr algn="just"/>
            <a:r>
              <a:rPr lang="uk-UA" sz="20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Творчість Василя Барвінського стала поворотним пунктом від суто вокально-хорового до урівноваженого вокально-інструментального напрямку розвитку української музики. </a:t>
            </a:r>
            <a:endParaRPr lang="ru-RU" sz="2000" dirty="0">
              <a:ln>
                <a:solidFill>
                  <a:schemeClr val="bg2">
                    <a:lumMod val="75000"/>
                  </a:schemeClr>
                </a:solidFill>
              </a:ln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163</TotalTime>
  <Words>490</Words>
  <Application>Microsoft Office PowerPoint</Application>
  <PresentationFormat>Экран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МУЗИЧНА КУЛЬТУРА ХХ СТОЛІТТЯ</vt:lpstr>
      <vt:lpstr>ПРІЗВИЩА З ЯКИМИ ПОВЯЗАНЕ ФОРМУВАННЯ УКРАЇНСЬКОЇ ОПЕРИ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Корифеї українського співочого мистецтва</vt:lpstr>
      <vt:lpstr>всенародні улюбленці – виконавці фронтових пісень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МУЗИЧНА КУЛЬТУРА ХХ СТОЛІТТЯ</dc:title>
  <dc:creator>ксюша</dc:creator>
  <cp:lastModifiedBy>Admin</cp:lastModifiedBy>
  <cp:revision>18</cp:revision>
  <dcterms:created xsi:type="dcterms:W3CDTF">2013-03-05T14:59:00Z</dcterms:created>
  <dcterms:modified xsi:type="dcterms:W3CDTF">2013-03-06T08:06:05Z</dcterms:modified>
</cp:coreProperties>
</file>