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3" r:id="rId2"/>
    <p:sldId id="272" r:id="rId3"/>
    <p:sldId id="256" r:id="rId4"/>
    <p:sldId id="257" r:id="rId5"/>
    <p:sldId id="259" r:id="rId6"/>
    <p:sldId id="260" r:id="rId7"/>
    <p:sldId id="261" r:id="rId8"/>
    <p:sldId id="262" r:id="rId9"/>
    <p:sldId id="263" r:id="rId10"/>
    <p:sldId id="264" r:id="rId11"/>
    <p:sldId id="265" r:id="rId12"/>
    <p:sldId id="266" r:id="rId13"/>
    <p:sldId id="269" r:id="rId14"/>
    <p:sldId id="268" r:id="rId15"/>
    <p:sldId id="271" r:id="rId16"/>
    <p:sldId id="270" r:id="rId17"/>
    <p:sldId id="274" r:id="rId18"/>
  </p:sldIdLst>
  <p:sldSz cx="9144000" cy="6858000" type="screen4x3"/>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294" y="-15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uk-UA"/>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uk-UA"/>
          </a:p>
        </p:txBody>
      </p:sp>
      <p:sp>
        <p:nvSpPr>
          <p:cNvPr id="4" name="Дата 3"/>
          <p:cNvSpPr>
            <a:spLocks noGrp="1"/>
          </p:cNvSpPr>
          <p:nvPr>
            <p:ph type="dt" sz="half" idx="10"/>
          </p:nvPr>
        </p:nvSpPr>
        <p:spPr/>
        <p:txBody>
          <a:bodyPr/>
          <a:lstStyle/>
          <a:p>
            <a:fld id="{25E3B0BB-39FC-4881-BEF6-E7E095314C7D}" type="datetimeFigureOut">
              <a:rPr lang="uk-UA" smtClean="0"/>
              <a:pPr/>
              <a:t>06.09.2014</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328F75B8-5750-40E5-8778-9A37FF8E9F92}" type="slidenum">
              <a:rPr lang="uk-UA" smtClean="0"/>
              <a:pPr/>
              <a:t>‹#›</a:t>
            </a:fld>
            <a:endParaRPr lang="uk-U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25E3B0BB-39FC-4881-BEF6-E7E095314C7D}" type="datetimeFigureOut">
              <a:rPr lang="uk-UA" smtClean="0"/>
              <a:pPr/>
              <a:t>06.09.2014</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328F75B8-5750-40E5-8778-9A37FF8E9F92}" type="slidenum">
              <a:rPr lang="uk-UA" smtClean="0"/>
              <a:pPr/>
              <a:t>‹#›</a:t>
            </a:fld>
            <a:endParaRPr lang="uk-U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uk-UA"/>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25E3B0BB-39FC-4881-BEF6-E7E095314C7D}" type="datetimeFigureOut">
              <a:rPr lang="uk-UA" smtClean="0"/>
              <a:pPr/>
              <a:t>06.09.2014</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328F75B8-5750-40E5-8778-9A37FF8E9F92}" type="slidenum">
              <a:rPr lang="uk-UA" smtClean="0"/>
              <a:pPr/>
              <a:t>‹#›</a:t>
            </a:fld>
            <a:endParaRPr lang="uk-U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25E3B0BB-39FC-4881-BEF6-E7E095314C7D}" type="datetimeFigureOut">
              <a:rPr lang="uk-UA" smtClean="0"/>
              <a:pPr/>
              <a:t>06.09.2014</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328F75B8-5750-40E5-8778-9A37FF8E9F92}" type="slidenum">
              <a:rPr lang="uk-UA" smtClean="0"/>
              <a:pPr/>
              <a:t>‹#›</a:t>
            </a:fld>
            <a:endParaRPr lang="uk-U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uk-UA"/>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25E3B0BB-39FC-4881-BEF6-E7E095314C7D}" type="datetimeFigureOut">
              <a:rPr lang="uk-UA" smtClean="0"/>
              <a:pPr/>
              <a:t>06.09.2014</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328F75B8-5750-40E5-8778-9A37FF8E9F92}" type="slidenum">
              <a:rPr lang="uk-UA" smtClean="0"/>
              <a:pPr/>
              <a:t>‹#›</a:t>
            </a:fld>
            <a:endParaRPr lang="uk-U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Дата 4"/>
          <p:cNvSpPr>
            <a:spLocks noGrp="1"/>
          </p:cNvSpPr>
          <p:nvPr>
            <p:ph type="dt" sz="half" idx="10"/>
          </p:nvPr>
        </p:nvSpPr>
        <p:spPr/>
        <p:txBody>
          <a:bodyPr/>
          <a:lstStyle/>
          <a:p>
            <a:fld id="{25E3B0BB-39FC-4881-BEF6-E7E095314C7D}" type="datetimeFigureOut">
              <a:rPr lang="uk-UA" smtClean="0"/>
              <a:pPr/>
              <a:t>06.09.2014</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328F75B8-5750-40E5-8778-9A37FF8E9F92}" type="slidenum">
              <a:rPr lang="uk-UA" smtClean="0"/>
              <a:pPr/>
              <a:t>‹#›</a:t>
            </a:fld>
            <a:endParaRPr lang="uk-U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uk-UA"/>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7" name="Дата 6"/>
          <p:cNvSpPr>
            <a:spLocks noGrp="1"/>
          </p:cNvSpPr>
          <p:nvPr>
            <p:ph type="dt" sz="half" idx="10"/>
          </p:nvPr>
        </p:nvSpPr>
        <p:spPr/>
        <p:txBody>
          <a:bodyPr/>
          <a:lstStyle/>
          <a:p>
            <a:fld id="{25E3B0BB-39FC-4881-BEF6-E7E095314C7D}" type="datetimeFigureOut">
              <a:rPr lang="uk-UA" smtClean="0"/>
              <a:pPr/>
              <a:t>06.09.2014</a:t>
            </a:fld>
            <a:endParaRPr lang="uk-UA"/>
          </a:p>
        </p:txBody>
      </p:sp>
      <p:sp>
        <p:nvSpPr>
          <p:cNvPr id="8" name="Нижний колонтитул 7"/>
          <p:cNvSpPr>
            <a:spLocks noGrp="1"/>
          </p:cNvSpPr>
          <p:nvPr>
            <p:ph type="ftr" sz="quarter" idx="11"/>
          </p:nvPr>
        </p:nvSpPr>
        <p:spPr/>
        <p:txBody>
          <a:bodyPr/>
          <a:lstStyle/>
          <a:p>
            <a:endParaRPr lang="uk-UA"/>
          </a:p>
        </p:txBody>
      </p:sp>
      <p:sp>
        <p:nvSpPr>
          <p:cNvPr id="9" name="Номер слайда 8"/>
          <p:cNvSpPr>
            <a:spLocks noGrp="1"/>
          </p:cNvSpPr>
          <p:nvPr>
            <p:ph type="sldNum" sz="quarter" idx="12"/>
          </p:nvPr>
        </p:nvSpPr>
        <p:spPr/>
        <p:txBody>
          <a:bodyPr/>
          <a:lstStyle/>
          <a:p>
            <a:fld id="{328F75B8-5750-40E5-8778-9A37FF8E9F92}" type="slidenum">
              <a:rPr lang="uk-UA" smtClean="0"/>
              <a:pPr/>
              <a:t>‹#›</a:t>
            </a:fld>
            <a:endParaRPr lang="uk-U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Дата 2"/>
          <p:cNvSpPr>
            <a:spLocks noGrp="1"/>
          </p:cNvSpPr>
          <p:nvPr>
            <p:ph type="dt" sz="half" idx="10"/>
          </p:nvPr>
        </p:nvSpPr>
        <p:spPr/>
        <p:txBody>
          <a:bodyPr/>
          <a:lstStyle/>
          <a:p>
            <a:fld id="{25E3B0BB-39FC-4881-BEF6-E7E095314C7D}" type="datetimeFigureOut">
              <a:rPr lang="uk-UA" smtClean="0"/>
              <a:pPr/>
              <a:t>06.09.2014</a:t>
            </a:fld>
            <a:endParaRPr lang="uk-UA"/>
          </a:p>
        </p:txBody>
      </p:sp>
      <p:sp>
        <p:nvSpPr>
          <p:cNvPr id="4" name="Нижний колонтитул 3"/>
          <p:cNvSpPr>
            <a:spLocks noGrp="1"/>
          </p:cNvSpPr>
          <p:nvPr>
            <p:ph type="ftr" sz="quarter" idx="11"/>
          </p:nvPr>
        </p:nvSpPr>
        <p:spPr/>
        <p:txBody>
          <a:bodyPr/>
          <a:lstStyle/>
          <a:p>
            <a:endParaRPr lang="uk-UA"/>
          </a:p>
        </p:txBody>
      </p:sp>
      <p:sp>
        <p:nvSpPr>
          <p:cNvPr id="5" name="Номер слайда 4"/>
          <p:cNvSpPr>
            <a:spLocks noGrp="1"/>
          </p:cNvSpPr>
          <p:nvPr>
            <p:ph type="sldNum" sz="quarter" idx="12"/>
          </p:nvPr>
        </p:nvSpPr>
        <p:spPr/>
        <p:txBody>
          <a:bodyPr/>
          <a:lstStyle/>
          <a:p>
            <a:fld id="{328F75B8-5750-40E5-8778-9A37FF8E9F92}" type="slidenum">
              <a:rPr lang="uk-UA" smtClean="0"/>
              <a:pPr/>
              <a:t>‹#›</a:t>
            </a:fld>
            <a:endParaRPr lang="uk-U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5E3B0BB-39FC-4881-BEF6-E7E095314C7D}" type="datetimeFigureOut">
              <a:rPr lang="uk-UA" smtClean="0"/>
              <a:pPr/>
              <a:t>06.09.2014</a:t>
            </a:fld>
            <a:endParaRPr lang="uk-UA"/>
          </a:p>
        </p:txBody>
      </p:sp>
      <p:sp>
        <p:nvSpPr>
          <p:cNvPr id="3" name="Нижний колонтитул 2"/>
          <p:cNvSpPr>
            <a:spLocks noGrp="1"/>
          </p:cNvSpPr>
          <p:nvPr>
            <p:ph type="ftr" sz="quarter" idx="11"/>
          </p:nvPr>
        </p:nvSpPr>
        <p:spPr/>
        <p:txBody>
          <a:bodyPr/>
          <a:lstStyle/>
          <a:p>
            <a:endParaRPr lang="uk-UA"/>
          </a:p>
        </p:txBody>
      </p:sp>
      <p:sp>
        <p:nvSpPr>
          <p:cNvPr id="4" name="Номер слайда 3"/>
          <p:cNvSpPr>
            <a:spLocks noGrp="1"/>
          </p:cNvSpPr>
          <p:nvPr>
            <p:ph type="sldNum" sz="quarter" idx="12"/>
          </p:nvPr>
        </p:nvSpPr>
        <p:spPr/>
        <p:txBody>
          <a:bodyPr/>
          <a:lstStyle/>
          <a:p>
            <a:fld id="{328F75B8-5750-40E5-8778-9A37FF8E9F92}" type="slidenum">
              <a:rPr lang="uk-UA" smtClean="0"/>
              <a:pPr/>
              <a:t>‹#›</a:t>
            </a:fld>
            <a:endParaRPr lang="uk-U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uk-UA"/>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5E3B0BB-39FC-4881-BEF6-E7E095314C7D}" type="datetimeFigureOut">
              <a:rPr lang="uk-UA" smtClean="0"/>
              <a:pPr/>
              <a:t>06.09.2014</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328F75B8-5750-40E5-8778-9A37FF8E9F92}" type="slidenum">
              <a:rPr lang="uk-UA" smtClean="0"/>
              <a:pPr/>
              <a:t>‹#›</a:t>
            </a:fld>
            <a:endParaRPr lang="uk-U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uk-UA"/>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5E3B0BB-39FC-4881-BEF6-E7E095314C7D}" type="datetimeFigureOut">
              <a:rPr lang="uk-UA" smtClean="0"/>
              <a:pPr/>
              <a:t>06.09.2014</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328F75B8-5750-40E5-8778-9A37FF8E9F92}" type="slidenum">
              <a:rPr lang="uk-UA" smtClean="0"/>
              <a:pPr/>
              <a:t>‹#›</a:t>
            </a:fld>
            <a:endParaRPr lang="uk-U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uk-UA"/>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E3B0BB-39FC-4881-BEF6-E7E095314C7D}" type="datetimeFigureOut">
              <a:rPr lang="uk-UA" smtClean="0"/>
              <a:pPr/>
              <a:t>06.09.2014</a:t>
            </a:fld>
            <a:endParaRPr lang="uk-UA"/>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8F75B8-5750-40E5-8778-9A37FF8E9F92}" type="slidenum">
              <a:rPr lang="uk-UA" smtClean="0"/>
              <a:pPr/>
              <a:t>‹#›</a:t>
            </a:fld>
            <a:endParaRPr lang="uk-U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00.yaplakal.com/pics/pics_original/5/6/8/2101865.jpg"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s00.yaplakal.com/pics/pics_original/8/6/8/2101868.jpg"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s00.yaplakal.com/pics/pics_original/9/6/8/2101869.jpg"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s00.yaplakal.com/pics/pics_original/3/7/8/2101873.jpg" TargetMode="External"/><Relationship Id="rId1" Type="http://schemas.openxmlformats.org/officeDocument/2006/relationships/slideLayout" Target="../slideLayouts/slideLayout4.xml"/><Relationship Id="rId5" Type="http://schemas.openxmlformats.org/officeDocument/2006/relationships/image" Target="../media/image15.jpeg"/><Relationship Id="rId4" Type="http://schemas.openxmlformats.org/officeDocument/2006/relationships/hyperlink" Target="http://s00.yaplakal.com/pics/pics_original/0/7/8/2101870.jpg"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s00.yaplakal.com/pics/pics_original/3/8/8/2101883.jpg" TargetMode="External"/><Relationship Id="rId1" Type="http://schemas.openxmlformats.org/officeDocument/2006/relationships/slideLayout" Target="../slideLayouts/slideLayout4.xml"/><Relationship Id="rId5" Type="http://schemas.openxmlformats.org/officeDocument/2006/relationships/image" Target="../media/image20.jpeg"/><Relationship Id="rId4" Type="http://schemas.openxmlformats.org/officeDocument/2006/relationships/hyperlink" Target="http://s00.yaplakal.com/pics/pics_original/7/8/8/2101887.jpg"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00.yaplakal.com/pics/pics_original/9/8/8/2101889.jpg" TargetMode="External"/><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3" Type="http://schemas.openxmlformats.org/officeDocument/2006/relationships/hyperlink" Target="http://festival.1september.ru/articles/521031/" TargetMode="External"/><Relationship Id="rId2" Type="http://schemas.openxmlformats.org/officeDocument/2006/relationships/hyperlink" Target="http://images.yandex.ua/yandsearch?like" TargetMode="External"/><Relationship Id="rId1" Type="http://schemas.openxmlformats.org/officeDocument/2006/relationships/slideLayout" Target="../slideLayouts/slideLayout6.xml"/><Relationship Id="rId4" Type="http://schemas.openxmlformats.org/officeDocument/2006/relationships/hyperlink" Target="http://www.inomir.ru/civilization/ancient_slavs/55882.html"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00.yaplakal.com/pics/pics_original/0/5/8/2101850.jpg" TargetMode="Externa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00.yaplakal.com/pics/pics_original/4/5/8/2101854.jpg" TargetMode="Externa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00.yaplakal.com/pics/pics_original/7/5/8/2101857.jpg" TargetMode="External"/><Relationship Id="rId1" Type="http://schemas.openxmlformats.org/officeDocument/2006/relationships/slideLayout" Target="../slideLayouts/slideLayout4.xml"/><Relationship Id="rId5" Type="http://schemas.openxmlformats.org/officeDocument/2006/relationships/image" Target="../media/image6.jpeg"/><Relationship Id="rId4" Type="http://schemas.openxmlformats.org/officeDocument/2006/relationships/hyperlink" Target="http://s00.yaplakal.com/pics/pics_original/6/5/8/2101856.jp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00.yaplakal.com/pics/pics_original/8/5/8/2101858.jpg" TargetMode="Externa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00.yaplakal.com/pics/pics_original/9/5/8/2101859.jpg"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00.yaplakal.com/pics/pics_original/2/6/8/2101862.jpg"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s00.yaplakal.com/pics/pics_original/4/6/8/2101864.jpg"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festival.1september.ru/articles/521031/05.jpg"/>
          <p:cNvPicPr>
            <a:picLocks noChangeAspect="1" noChangeArrowheads="1"/>
          </p:cNvPicPr>
          <p:nvPr/>
        </p:nvPicPr>
        <p:blipFill>
          <a:blip r:embed="rId2" cstate="print"/>
          <a:srcRect/>
          <a:stretch>
            <a:fillRect/>
          </a:stretch>
        </p:blipFill>
        <p:spPr bwMode="auto">
          <a:xfrm>
            <a:off x="1" y="0"/>
            <a:ext cx="9144000" cy="6858000"/>
          </a:xfrm>
          <a:prstGeom prst="rect">
            <a:avLst/>
          </a:prstGeom>
          <a:noFill/>
        </p:spPr>
      </p:pic>
      <p:sp>
        <p:nvSpPr>
          <p:cNvPr id="2" name="Заголовок 1"/>
          <p:cNvSpPr>
            <a:spLocks noGrp="1"/>
          </p:cNvSpPr>
          <p:nvPr>
            <p:ph type="ctrTitle"/>
          </p:nvPr>
        </p:nvSpPr>
        <p:spPr>
          <a:xfrm>
            <a:off x="611560" y="1484783"/>
            <a:ext cx="7846640" cy="2115667"/>
          </a:xfrm>
        </p:spPr>
        <p:txBody>
          <a:bodyPr/>
          <a:lstStyle/>
          <a:p>
            <a:r>
              <a:rPr lang="ru-RU" b="1" dirty="0" err="1" smtClean="0"/>
              <a:t>Життя</a:t>
            </a:r>
            <a:r>
              <a:rPr lang="ru-RU" b="1" dirty="0" smtClean="0"/>
              <a:t> древних славян </a:t>
            </a:r>
            <a:br>
              <a:rPr lang="ru-RU" b="1" dirty="0" smtClean="0"/>
            </a:br>
            <a:r>
              <a:rPr lang="ru-RU" b="1" dirty="0" smtClean="0"/>
              <a:t>10 </a:t>
            </a:r>
            <a:r>
              <a:rPr lang="ru-RU" b="1" dirty="0" err="1" smtClean="0"/>
              <a:t>століття</a:t>
            </a:r>
            <a:endParaRPr lang="uk-UA" b="1" dirty="0"/>
          </a:p>
        </p:txBody>
      </p:sp>
      <p:sp>
        <p:nvSpPr>
          <p:cNvPr id="3" name="Подзаголовок 2"/>
          <p:cNvSpPr>
            <a:spLocks noGrp="1"/>
          </p:cNvSpPr>
          <p:nvPr>
            <p:ph type="subTitle" idx="1"/>
          </p:nvPr>
        </p:nvSpPr>
        <p:spPr/>
        <p:txBody>
          <a:bodyPr>
            <a:normAutofit/>
          </a:bodyPr>
          <a:lstStyle/>
          <a:p>
            <a:r>
              <a:rPr lang="ru-RU" sz="2400" b="1" dirty="0" smtClean="0">
                <a:solidFill>
                  <a:schemeClr val="tx1"/>
                </a:solidFill>
              </a:rPr>
              <a:t>Полтавский </a:t>
            </a:r>
            <a:r>
              <a:rPr lang="ru-RU" sz="2400" b="1" dirty="0" err="1" smtClean="0">
                <a:solidFill>
                  <a:schemeClr val="tx1"/>
                </a:solidFill>
              </a:rPr>
              <a:t>професійний</a:t>
            </a:r>
            <a:r>
              <a:rPr lang="ru-RU" sz="2400" b="1" dirty="0" smtClean="0">
                <a:solidFill>
                  <a:schemeClr val="tx1"/>
                </a:solidFill>
              </a:rPr>
              <a:t> </a:t>
            </a:r>
            <a:r>
              <a:rPr lang="ru-RU" sz="2400" b="1" dirty="0" err="1" smtClean="0">
                <a:solidFill>
                  <a:schemeClr val="tx1"/>
                </a:solidFill>
              </a:rPr>
              <a:t>ліцей</a:t>
            </a:r>
            <a:r>
              <a:rPr lang="ru-RU" sz="2400" b="1" dirty="0" smtClean="0">
                <a:solidFill>
                  <a:schemeClr val="tx1"/>
                </a:solidFill>
              </a:rPr>
              <a:t> транспорту</a:t>
            </a:r>
          </a:p>
          <a:p>
            <a:r>
              <a:rPr lang="ru-RU" sz="2400" b="1" dirty="0" err="1" smtClean="0">
                <a:solidFill>
                  <a:schemeClr val="tx1"/>
                </a:solidFill>
              </a:rPr>
              <a:t>Викладач</a:t>
            </a:r>
            <a:r>
              <a:rPr lang="ru-RU" sz="2400" b="1" dirty="0" smtClean="0">
                <a:solidFill>
                  <a:schemeClr val="tx1"/>
                </a:solidFill>
              </a:rPr>
              <a:t> </a:t>
            </a:r>
            <a:r>
              <a:rPr lang="ru-RU" sz="2400" b="1" dirty="0" err="1" smtClean="0">
                <a:solidFill>
                  <a:schemeClr val="tx1"/>
                </a:solidFill>
              </a:rPr>
              <a:t>художньої</a:t>
            </a:r>
            <a:r>
              <a:rPr lang="ru-RU" sz="2400" b="1" dirty="0" smtClean="0">
                <a:solidFill>
                  <a:schemeClr val="tx1"/>
                </a:solidFill>
              </a:rPr>
              <a:t> </a:t>
            </a:r>
            <a:r>
              <a:rPr lang="ru-RU" sz="2400" b="1" dirty="0" err="1" smtClean="0">
                <a:solidFill>
                  <a:schemeClr val="tx1"/>
                </a:solidFill>
              </a:rPr>
              <a:t>культури</a:t>
            </a:r>
            <a:endParaRPr lang="ru-RU" sz="2400" b="1" dirty="0" smtClean="0">
              <a:solidFill>
                <a:schemeClr val="tx1"/>
              </a:solidFill>
            </a:endParaRPr>
          </a:p>
          <a:p>
            <a:r>
              <a:rPr lang="ru-RU" sz="2400" b="1" dirty="0" err="1" smtClean="0">
                <a:solidFill>
                  <a:schemeClr val="tx1"/>
                </a:solidFill>
              </a:rPr>
              <a:t>Леус</a:t>
            </a:r>
            <a:r>
              <a:rPr lang="ru-RU" sz="2400" b="1" dirty="0" smtClean="0">
                <a:solidFill>
                  <a:schemeClr val="tx1"/>
                </a:solidFill>
              </a:rPr>
              <a:t> </a:t>
            </a:r>
            <a:r>
              <a:rPr lang="ru-RU" sz="2400" b="1" dirty="0" err="1" smtClean="0">
                <a:solidFill>
                  <a:schemeClr val="tx1"/>
                </a:solidFill>
              </a:rPr>
              <a:t>Світлана</a:t>
            </a:r>
            <a:r>
              <a:rPr lang="ru-RU" sz="2400" b="1" dirty="0" smtClean="0">
                <a:solidFill>
                  <a:schemeClr val="tx1"/>
                </a:solidFill>
              </a:rPr>
              <a:t> </a:t>
            </a:r>
            <a:r>
              <a:rPr lang="ru-RU" sz="2400" b="1" dirty="0" err="1" smtClean="0">
                <a:solidFill>
                  <a:schemeClr val="tx1"/>
                </a:solidFill>
              </a:rPr>
              <a:t>Іванівна</a:t>
            </a:r>
            <a:endParaRPr lang="uk-UA" sz="2400" b="1" dirty="0">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786210"/>
          </a:xfrm>
        </p:spPr>
        <p:txBody>
          <a:bodyPr>
            <a:normAutofit/>
          </a:bodyPr>
          <a:lstStyle/>
          <a:p>
            <a:r>
              <a:rPr lang="ru-RU" sz="2000" b="1" dirty="0" err="1" smtClean="0">
                <a:latin typeface="Candara" pitchFamily="34" charset="0"/>
              </a:rPr>
              <a:t>Щоб</a:t>
            </a:r>
            <a:r>
              <a:rPr lang="ru-RU" sz="2000" b="1" dirty="0" smtClean="0">
                <a:latin typeface="Candara" pitchFamily="34" charset="0"/>
              </a:rPr>
              <a:t> не </a:t>
            </a:r>
            <a:r>
              <a:rPr lang="ru-RU" sz="2000" b="1" dirty="0" err="1" smtClean="0">
                <a:latin typeface="Candara" pitchFamily="34" charset="0"/>
              </a:rPr>
              <a:t>топити</a:t>
            </a:r>
            <a:r>
              <a:rPr lang="ru-RU" sz="2000" b="1" dirty="0" smtClean="0">
                <a:latin typeface="Candara" pitchFamily="34" charset="0"/>
              </a:rPr>
              <a:t> хату </a:t>
            </a:r>
            <a:r>
              <a:rPr lang="ru-RU" sz="2000" b="1" dirty="0" err="1" smtClean="0">
                <a:latin typeface="Candara" pitchFamily="34" charset="0"/>
              </a:rPr>
              <a:t>влітку</a:t>
            </a:r>
            <a:r>
              <a:rPr lang="ru-RU" sz="2000" b="1" dirty="0" smtClean="0">
                <a:latin typeface="Candara" pitchFamily="34" charset="0"/>
              </a:rPr>
              <a:t>, коли в </a:t>
            </a:r>
            <a:r>
              <a:rPr lang="ru-RU" sz="2000" b="1" dirty="0" err="1" smtClean="0">
                <a:latin typeface="Candara" pitchFamily="34" charset="0"/>
              </a:rPr>
              <a:t>цьому</a:t>
            </a:r>
            <a:r>
              <a:rPr lang="ru-RU" sz="2000" b="1" dirty="0" smtClean="0">
                <a:latin typeface="Candara" pitchFamily="34" charset="0"/>
              </a:rPr>
              <a:t> </a:t>
            </a:r>
            <a:r>
              <a:rPr lang="ru-RU" sz="2000" b="1" dirty="0" err="1" smtClean="0">
                <a:latin typeface="Candara" pitchFamily="34" charset="0"/>
              </a:rPr>
              <a:t>немає</a:t>
            </a:r>
            <a:r>
              <a:rPr lang="ru-RU" sz="2000" b="1" dirty="0" smtClean="0">
                <a:latin typeface="Candara" pitchFamily="34" charset="0"/>
              </a:rPr>
              <a:t> </a:t>
            </a:r>
            <a:r>
              <a:rPr lang="ru-RU" sz="2000" b="1" dirty="0" err="1" smtClean="0">
                <a:latin typeface="Candara" pitchFamily="34" charset="0"/>
              </a:rPr>
              <a:t>необхідності</a:t>
            </a:r>
            <a:r>
              <a:rPr lang="ru-RU" sz="2000" b="1" dirty="0" smtClean="0">
                <a:latin typeface="Candara" pitchFamily="34" charset="0"/>
              </a:rPr>
              <a:t>, </a:t>
            </a:r>
            <a:r>
              <a:rPr lang="ru-RU" sz="2000" b="1" dirty="0" err="1" smtClean="0">
                <a:latin typeface="Candara" pitchFamily="34" charset="0"/>
              </a:rPr>
              <a:t>в</a:t>
            </a:r>
            <a:r>
              <a:rPr lang="ru-RU" sz="2000" b="1" dirty="0" smtClean="0">
                <a:latin typeface="Candara" pitchFamily="34" charset="0"/>
              </a:rPr>
              <a:t> </a:t>
            </a:r>
            <a:r>
              <a:rPr lang="ru-RU" sz="2000" b="1" dirty="0" err="1" smtClean="0">
                <a:latin typeface="Candara" pitchFamily="34" charset="0"/>
              </a:rPr>
              <a:t>селі</a:t>
            </a:r>
            <a:r>
              <a:rPr lang="ru-RU" sz="2000" b="1" dirty="0" smtClean="0">
                <a:latin typeface="Candara" pitchFamily="34" charset="0"/>
              </a:rPr>
              <a:t> </a:t>
            </a:r>
            <a:r>
              <a:rPr lang="ru-RU" sz="2000" b="1" dirty="0" err="1" smtClean="0">
                <a:latin typeface="Candara" pitchFamily="34" charset="0"/>
              </a:rPr>
              <a:t>було</a:t>
            </a:r>
            <a:r>
              <a:rPr lang="ru-RU" sz="2000" b="1" dirty="0" smtClean="0">
                <a:latin typeface="Candara" pitchFamily="34" charset="0"/>
              </a:rPr>
              <a:t> </a:t>
            </a:r>
            <a:r>
              <a:rPr lang="ru-RU" sz="2000" b="1" dirty="0" err="1" smtClean="0">
                <a:latin typeface="Candara" pitchFamily="34" charset="0"/>
              </a:rPr>
              <a:t>окреме</a:t>
            </a:r>
            <a:r>
              <a:rPr lang="ru-RU" sz="2000" b="1" dirty="0" smtClean="0">
                <a:latin typeface="Candara" pitchFamily="34" charset="0"/>
              </a:rPr>
              <a:t> невелика </a:t>
            </a:r>
            <a:r>
              <a:rPr lang="ru-RU" sz="2000" b="1" dirty="0" err="1" smtClean="0">
                <a:latin typeface="Candara" pitchFamily="34" charset="0"/>
              </a:rPr>
              <a:t>будівля</a:t>
            </a:r>
            <a:r>
              <a:rPr lang="ru-RU" sz="2000" b="1" dirty="0" smtClean="0">
                <a:latin typeface="Candara" pitchFamily="34" charset="0"/>
              </a:rPr>
              <a:t> - </a:t>
            </a:r>
            <a:r>
              <a:rPr lang="ru-RU" sz="2000" b="1" dirty="0" err="1" smtClean="0">
                <a:latin typeface="Candara" pitchFamily="34" charset="0"/>
              </a:rPr>
              <a:t>хлібна</a:t>
            </a:r>
            <a:r>
              <a:rPr lang="ru-RU" sz="2000" b="1" dirty="0" smtClean="0">
                <a:latin typeface="Candara" pitchFamily="34" charset="0"/>
              </a:rPr>
              <a:t> </a:t>
            </a:r>
            <a:r>
              <a:rPr lang="ru-RU" sz="2000" b="1" dirty="0" err="1" smtClean="0">
                <a:latin typeface="Candara" pitchFamily="34" charset="0"/>
              </a:rPr>
              <a:t>піч</a:t>
            </a:r>
            <a:r>
              <a:rPr lang="ru-RU" sz="2000" b="1" dirty="0" smtClean="0">
                <a:latin typeface="Candara" pitchFamily="34" charset="0"/>
              </a:rPr>
              <a:t>. Там пекли </a:t>
            </a:r>
            <a:r>
              <a:rPr lang="ru-RU" sz="2000" b="1" dirty="0" err="1" smtClean="0">
                <a:latin typeface="Candara" pitchFamily="34" charset="0"/>
              </a:rPr>
              <a:t>хліб</a:t>
            </a:r>
            <a:r>
              <a:rPr lang="ru-RU" sz="2000" b="1" dirty="0" smtClean="0">
                <a:latin typeface="Candara" pitchFamily="34" charset="0"/>
              </a:rPr>
              <a:t> </a:t>
            </a:r>
            <a:r>
              <a:rPr lang="ru-RU" sz="2000" b="1" dirty="0" err="1" smtClean="0">
                <a:latin typeface="Candara" pitchFamily="34" charset="0"/>
              </a:rPr>
              <a:t>і</a:t>
            </a:r>
            <a:r>
              <a:rPr lang="ru-RU" sz="2000" b="1" dirty="0" smtClean="0">
                <a:latin typeface="Candara" pitchFamily="34" charset="0"/>
              </a:rPr>
              <a:t> </a:t>
            </a:r>
            <a:r>
              <a:rPr lang="ru-RU" sz="2000" b="1" dirty="0" err="1" smtClean="0">
                <a:latin typeface="Candara" pitchFamily="34" charset="0"/>
              </a:rPr>
              <a:t>готували</a:t>
            </a:r>
            <a:r>
              <a:rPr lang="ru-RU" sz="2000" b="1" dirty="0" smtClean="0">
                <a:latin typeface="Candara" pitchFamily="34" charset="0"/>
              </a:rPr>
              <a:t>.</a:t>
            </a:r>
            <a:r>
              <a:rPr lang="ru-RU" sz="2800" dirty="0" smtClean="0"/>
              <a:t/>
            </a:r>
            <a:br>
              <a:rPr lang="ru-RU" sz="2800" dirty="0" smtClean="0"/>
            </a:br>
            <a:endParaRPr lang="uk-UA" sz="2700" b="1" dirty="0">
              <a:latin typeface="Candara" pitchFamily="34" charset="0"/>
            </a:endParaRPr>
          </a:p>
        </p:txBody>
      </p:sp>
      <p:pic>
        <p:nvPicPr>
          <p:cNvPr id="4" name="Содержимое 3" descr="Древнерусская деревня">
            <a:hlinkClick r:id="rId2" tgtFrame="&quot;_blank&quot;"/>
          </p:cNvPr>
          <p:cNvPicPr>
            <a:picLocks noGrp="1"/>
          </p:cNvPicPr>
          <p:nvPr>
            <p:ph idx="1"/>
          </p:nvPr>
        </p:nvPicPr>
        <p:blipFill>
          <a:blip r:embed="rId3" cstate="print"/>
          <a:srcRect/>
          <a:stretch>
            <a:fillRect/>
          </a:stretch>
        </p:blipFill>
        <p:spPr bwMode="auto">
          <a:xfrm>
            <a:off x="899592" y="1700808"/>
            <a:ext cx="7056784" cy="4785395"/>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994122"/>
          </a:xfrm>
        </p:spPr>
        <p:txBody>
          <a:bodyPr>
            <a:normAutofit fontScale="90000"/>
          </a:bodyPr>
          <a:lstStyle/>
          <a:p>
            <a:r>
              <a:rPr lang="uk-UA" sz="2000" b="1" dirty="0" smtClean="0">
                <a:latin typeface="Candara" pitchFamily="34" charset="0"/>
              </a:rPr>
              <a:t>Зерно зберігали в коморі - споруді, піднятої на стовпах від поверхні землі, щоб захистити продукти від гризунів.</a:t>
            </a:r>
            <a:r>
              <a:rPr lang="uk-UA" sz="2000" b="1" dirty="0">
                <a:latin typeface="Candara" pitchFamily="34" charset="0"/>
              </a:rPr>
              <a:t/>
            </a:r>
            <a:br>
              <a:rPr lang="uk-UA" sz="2000" b="1" dirty="0">
                <a:latin typeface="Candara" pitchFamily="34" charset="0"/>
              </a:rPr>
            </a:br>
            <a:endParaRPr lang="uk-UA" sz="2000" b="1" dirty="0">
              <a:latin typeface="Candara" pitchFamily="34" charset="0"/>
            </a:endParaRPr>
          </a:p>
        </p:txBody>
      </p:sp>
      <p:pic>
        <p:nvPicPr>
          <p:cNvPr id="4" name="Содержимое 3" descr="Древнерусская деревня">
            <a:hlinkClick r:id="rId2" tgtFrame="&quot;_blank&quot;"/>
          </p:cNvPr>
          <p:cNvPicPr>
            <a:picLocks noGrp="1"/>
          </p:cNvPicPr>
          <p:nvPr>
            <p:ph idx="1"/>
          </p:nvPr>
        </p:nvPicPr>
        <p:blipFill>
          <a:blip r:embed="rId3" cstate="print"/>
          <a:srcRect/>
          <a:stretch>
            <a:fillRect/>
          </a:stretch>
        </p:blipFill>
        <p:spPr bwMode="auto">
          <a:xfrm>
            <a:off x="755576" y="1052736"/>
            <a:ext cx="7560840" cy="540060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2000" b="1" dirty="0" smtClean="0">
                <a:latin typeface="Candara" pitchFamily="34" charset="0"/>
              </a:rPr>
              <a:t>У </a:t>
            </a:r>
            <a:r>
              <a:rPr lang="ru-RU" sz="2000" b="1" dirty="0" err="1" smtClean="0">
                <a:latin typeface="Candara" pitchFamily="34" charset="0"/>
              </a:rPr>
              <a:t>коморі</a:t>
            </a:r>
            <a:r>
              <a:rPr lang="ru-RU" sz="2000" b="1" dirty="0" smtClean="0">
                <a:latin typeface="Candara" pitchFamily="34" charset="0"/>
              </a:rPr>
              <a:t> </a:t>
            </a:r>
            <a:r>
              <a:rPr lang="ru-RU" sz="2000" b="1" dirty="0" err="1" smtClean="0">
                <a:latin typeface="Candara" pitchFamily="34" charset="0"/>
              </a:rPr>
              <a:t>були</a:t>
            </a:r>
            <a:r>
              <a:rPr lang="ru-RU" sz="2000" b="1" dirty="0" smtClean="0">
                <a:latin typeface="Candara" pitchFamily="34" charset="0"/>
              </a:rPr>
              <a:t> </a:t>
            </a:r>
            <a:r>
              <a:rPr lang="ru-RU" sz="2000" b="1" dirty="0" err="1" smtClean="0">
                <a:latin typeface="Candara" pitchFamily="34" charset="0"/>
              </a:rPr>
              <a:t>влаштовані</a:t>
            </a:r>
            <a:r>
              <a:rPr lang="ru-RU" sz="2000" b="1" dirty="0" smtClean="0">
                <a:latin typeface="Candara" pitchFamily="34" charset="0"/>
              </a:rPr>
              <a:t> </a:t>
            </a:r>
            <a:r>
              <a:rPr lang="ru-RU" sz="2000" b="1" dirty="0" err="1" smtClean="0">
                <a:latin typeface="Candara" pitchFamily="34" charset="0"/>
              </a:rPr>
              <a:t>засіки</a:t>
            </a:r>
            <a:r>
              <a:rPr lang="ru-RU" sz="2000" b="1" dirty="0" smtClean="0">
                <a:latin typeface="Candara" pitchFamily="34" charset="0"/>
              </a:rPr>
              <a:t>, </a:t>
            </a:r>
            <a:r>
              <a:rPr lang="ru-RU" sz="2000" b="1" dirty="0" err="1" smtClean="0">
                <a:latin typeface="Candara" pitchFamily="34" charset="0"/>
              </a:rPr>
              <a:t>пам'ятайте</a:t>
            </a:r>
            <a:r>
              <a:rPr lang="ru-RU" sz="2000" b="1" dirty="0" smtClean="0">
                <a:latin typeface="Candara" pitchFamily="34" charset="0"/>
              </a:rPr>
              <a:t> - "по </a:t>
            </a:r>
            <a:r>
              <a:rPr lang="ru-RU" sz="2000" b="1" dirty="0" err="1" smtClean="0">
                <a:latin typeface="Candara" pitchFamily="34" charset="0"/>
              </a:rPr>
              <a:t>засіках</a:t>
            </a:r>
            <a:r>
              <a:rPr lang="ru-RU" sz="2000" b="1" dirty="0" smtClean="0">
                <a:latin typeface="Candara" pitchFamily="34" charset="0"/>
              </a:rPr>
              <a:t> поскребла ..."? </a:t>
            </a:r>
            <a:r>
              <a:rPr lang="ru-RU" sz="2000" b="1" dirty="0" err="1" smtClean="0">
                <a:latin typeface="Candara" pitchFamily="34" charset="0"/>
              </a:rPr>
              <a:t>Це</a:t>
            </a:r>
            <a:r>
              <a:rPr lang="ru-RU" sz="2000" b="1" dirty="0" smtClean="0">
                <a:latin typeface="Candara" pitchFamily="34" charset="0"/>
              </a:rPr>
              <a:t> </a:t>
            </a:r>
            <a:r>
              <a:rPr lang="ru-RU" sz="2000" b="1" dirty="0" err="1" smtClean="0">
                <a:latin typeface="Candara" pitchFamily="34" charset="0"/>
              </a:rPr>
              <a:t>спеціальні</a:t>
            </a:r>
            <a:r>
              <a:rPr lang="ru-RU" sz="2000" b="1" dirty="0" smtClean="0">
                <a:latin typeface="Candara" pitchFamily="34" charset="0"/>
              </a:rPr>
              <a:t> </a:t>
            </a:r>
            <a:r>
              <a:rPr lang="ru-RU" sz="2000" b="1" dirty="0" err="1" smtClean="0">
                <a:latin typeface="Candara" pitchFamily="34" charset="0"/>
              </a:rPr>
              <a:t>дощаті</a:t>
            </a:r>
            <a:r>
              <a:rPr lang="ru-RU" sz="2000" b="1" dirty="0" smtClean="0">
                <a:latin typeface="Candara" pitchFamily="34" charset="0"/>
              </a:rPr>
              <a:t> ящики, в </a:t>
            </a:r>
            <a:r>
              <a:rPr lang="ru-RU" sz="2000" b="1" dirty="0" err="1" smtClean="0">
                <a:latin typeface="Candara" pitchFamily="34" charset="0"/>
              </a:rPr>
              <a:t>які</a:t>
            </a:r>
            <a:r>
              <a:rPr lang="ru-RU" sz="2000" b="1" dirty="0" smtClean="0">
                <a:latin typeface="Candara" pitchFamily="34" charset="0"/>
              </a:rPr>
              <a:t> зерно </a:t>
            </a:r>
            <a:r>
              <a:rPr lang="ru-RU" sz="2000" b="1" dirty="0" err="1" smtClean="0">
                <a:latin typeface="Candara" pitchFamily="34" charset="0"/>
              </a:rPr>
              <a:t>засипали</a:t>
            </a:r>
            <a:r>
              <a:rPr lang="ru-RU" sz="2000" b="1" dirty="0" smtClean="0">
                <a:latin typeface="Candara" pitchFamily="34" charset="0"/>
              </a:rPr>
              <a:t> </a:t>
            </a:r>
            <a:r>
              <a:rPr lang="ru-RU" sz="2000" b="1" dirty="0" err="1" smtClean="0">
                <a:latin typeface="Candara" pitchFamily="34" charset="0"/>
              </a:rPr>
              <a:t>зверху</a:t>
            </a:r>
            <a:r>
              <a:rPr lang="ru-RU" sz="2000" b="1" dirty="0" smtClean="0">
                <a:latin typeface="Candara" pitchFamily="34" charset="0"/>
              </a:rPr>
              <a:t>, а брали </a:t>
            </a:r>
            <a:r>
              <a:rPr lang="ru-RU" sz="2000" b="1" dirty="0" err="1" smtClean="0">
                <a:latin typeface="Candara" pitchFamily="34" charset="0"/>
              </a:rPr>
              <a:t>його</a:t>
            </a:r>
            <a:r>
              <a:rPr lang="ru-RU" sz="2000" b="1" dirty="0" smtClean="0">
                <a:latin typeface="Candara" pitchFamily="34" charset="0"/>
              </a:rPr>
              <a:t> </a:t>
            </a:r>
            <a:r>
              <a:rPr lang="ru-RU" sz="2000" b="1" dirty="0" err="1" smtClean="0">
                <a:latin typeface="Candara" pitchFamily="34" charset="0"/>
              </a:rPr>
              <a:t>знизу</a:t>
            </a:r>
            <a:r>
              <a:rPr lang="ru-RU" sz="2000" b="1" dirty="0" smtClean="0">
                <a:latin typeface="Candara" pitchFamily="34" charset="0"/>
              </a:rPr>
              <a:t>. Так зерно не </a:t>
            </a:r>
            <a:r>
              <a:rPr lang="ru-RU" sz="2000" b="1" dirty="0" err="1" smtClean="0">
                <a:latin typeface="Candara" pitchFamily="34" charset="0"/>
              </a:rPr>
              <a:t>залежується</a:t>
            </a:r>
            <a:r>
              <a:rPr lang="ru-RU" sz="2000" b="1" dirty="0" smtClean="0">
                <a:latin typeface="Candara" pitchFamily="34" charset="0"/>
              </a:rPr>
              <a:t>.</a:t>
            </a:r>
            <a:br>
              <a:rPr lang="ru-RU" sz="2000" b="1" dirty="0" smtClean="0">
                <a:latin typeface="Candara" pitchFamily="34" charset="0"/>
              </a:rPr>
            </a:br>
            <a:endParaRPr lang="uk-UA" sz="2000" b="1" dirty="0">
              <a:latin typeface="Candara" pitchFamily="34" charset="0"/>
            </a:endParaRPr>
          </a:p>
        </p:txBody>
      </p:sp>
      <p:pic>
        <p:nvPicPr>
          <p:cNvPr id="4" name="Содержимое 3" descr="Древнерусская деревня">
            <a:hlinkClick r:id="rId2" tgtFrame="&quot;_blank&quot;"/>
          </p:cNvPr>
          <p:cNvPicPr>
            <a:picLocks noGrp="1"/>
          </p:cNvPicPr>
          <p:nvPr>
            <p:ph idx="1"/>
          </p:nvPr>
        </p:nvPicPr>
        <p:blipFill>
          <a:blip r:embed="rId3" cstate="print"/>
          <a:srcRect/>
          <a:stretch>
            <a:fillRect/>
          </a:stretch>
        </p:blipFill>
        <p:spPr bwMode="auto">
          <a:xfrm>
            <a:off x="539552" y="1484784"/>
            <a:ext cx="8208912" cy="504056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210146"/>
          </a:xfrm>
        </p:spPr>
        <p:txBody>
          <a:bodyPr>
            <a:noAutofit/>
          </a:bodyPr>
          <a:lstStyle/>
          <a:p>
            <a:r>
              <a:rPr lang="uk-UA" sz="1800" b="1" dirty="0" smtClean="0">
                <a:latin typeface="Candara" pitchFamily="34" charset="0"/>
              </a:rPr>
              <a:t>Також у селі був потроєний льодовик - льох, у який навесні укладався лід, пересипався сіном і лежав там майже до наступної зими.? Одяг, шкури, не потрібну в даний момент начиння і зброя зберігали в кліті. Також кліть використовувалася, коли чоловікові і дружині треба було усамітнитися.</a:t>
            </a:r>
            <a:br>
              <a:rPr lang="uk-UA" sz="1800" b="1" dirty="0" smtClean="0">
                <a:latin typeface="Candara" pitchFamily="34" charset="0"/>
              </a:rPr>
            </a:br>
            <a:endParaRPr lang="uk-UA" sz="1800" b="1" dirty="0">
              <a:latin typeface="Candara" pitchFamily="34" charset="0"/>
            </a:endParaRPr>
          </a:p>
        </p:txBody>
      </p:sp>
      <p:pic>
        <p:nvPicPr>
          <p:cNvPr id="6" name="Содержимое 5" descr="Древнерусская деревня">
            <a:hlinkClick r:id="rId2" tgtFrame="&quot;_blank&quot;"/>
          </p:cNvPr>
          <p:cNvPicPr>
            <a:picLocks noGrp="1"/>
          </p:cNvPicPr>
          <p:nvPr>
            <p:ph sz="half" idx="2"/>
          </p:nvPr>
        </p:nvPicPr>
        <p:blipFill>
          <a:blip r:embed="rId3" cstate="print"/>
          <a:srcRect/>
          <a:stretch>
            <a:fillRect/>
          </a:stretch>
        </p:blipFill>
        <p:spPr bwMode="auto">
          <a:xfrm>
            <a:off x="4499992" y="1628800"/>
            <a:ext cx="4316288" cy="3436506"/>
          </a:xfrm>
          <a:prstGeom prst="rect">
            <a:avLst/>
          </a:prstGeom>
          <a:noFill/>
          <a:ln w="9525">
            <a:noFill/>
            <a:miter lim="800000"/>
            <a:headEnd/>
            <a:tailEnd/>
          </a:ln>
        </p:spPr>
      </p:pic>
      <p:pic>
        <p:nvPicPr>
          <p:cNvPr id="5" name="Содержимое 3" descr="Древнерусская деревня">
            <a:hlinkClick r:id="rId4" tgtFrame="&quot;_blank&quot;"/>
          </p:cNvPr>
          <p:cNvPicPr>
            <a:picLocks noGrp="1"/>
          </p:cNvPicPr>
          <p:nvPr>
            <p:ph sz="half" idx="1"/>
          </p:nvPr>
        </p:nvPicPr>
        <p:blipFill>
          <a:blip r:embed="rId5" cstate="print"/>
          <a:srcRect/>
          <a:stretch>
            <a:fillRect/>
          </a:stretch>
        </p:blipFill>
        <p:spPr bwMode="auto">
          <a:xfrm>
            <a:off x="251520" y="3140968"/>
            <a:ext cx="4680520" cy="3436506"/>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6632"/>
            <a:ext cx="8229600" cy="1301006"/>
          </a:xfrm>
        </p:spPr>
        <p:txBody>
          <a:bodyPr>
            <a:normAutofit/>
          </a:bodyPr>
          <a:lstStyle/>
          <a:p>
            <a:r>
              <a:rPr lang="uk-UA" sz="1800" b="1" dirty="0" smtClean="0">
                <a:latin typeface="Candara" pitchFamily="34" charset="0"/>
              </a:rPr>
              <a:t>Стодолу - ця споруда служила для сушіння снопів, і обмолоту зерна. Нагріті камені складалися у вогнище, на жердини вкладалися снопи, і селянин сушив їх, постійно перевертаючи. Потім зерна обмолочувалися і </a:t>
            </a:r>
            <a:r>
              <a:rPr lang="uk-UA" sz="1800" b="1" dirty="0" err="1" smtClean="0">
                <a:latin typeface="Candara" pitchFamily="34" charset="0"/>
              </a:rPr>
              <a:t>веялісь</a:t>
            </a:r>
            <a:r>
              <a:rPr lang="uk-UA" sz="1800" b="1" dirty="0" smtClean="0">
                <a:latin typeface="Candara" pitchFamily="34" charset="0"/>
              </a:rPr>
              <a:t>.</a:t>
            </a:r>
            <a:endParaRPr lang="uk-UA" sz="1800" b="1" dirty="0">
              <a:latin typeface="Candara" pitchFamily="34" charset="0"/>
            </a:endParaRPr>
          </a:p>
        </p:txBody>
      </p:sp>
      <p:pic>
        <p:nvPicPr>
          <p:cNvPr id="4" name="Содержимое 3" descr="Древнерусская деревня"/>
          <p:cNvPicPr>
            <a:picLocks noGrp="1"/>
          </p:cNvPicPr>
          <p:nvPr>
            <p:ph idx="1"/>
          </p:nvPr>
        </p:nvPicPr>
        <p:blipFill>
          <a:blip r:embed="rId2" cstate="print"/>
          <a:srcRect/>
          <a:stretch>
            <a:fillRect/>
          </a:stretch>
        </p:blipFill>
        <p:spPr bwMode="auto">
          <a:xfrm>
            <a:off x="683568" y="1412776"/>
            <a:ext cx="4032448" cy="5318051"/>
          </a:xfrm>
          <a:prstGeom prst="rect">
            <a:avLst/>
          </a:prstGeom>
          <a:noFill/>
          <a:ln w="9525">
            <a:noFill/>
            <a:miter lim="800000"/>
            <a:headEnd/>
            <a:tailEnd/>
          </a:ln>
        </p:spPr>
      </p:pic>
      <p:pic>
        <p:nvPicPr>
          <p:cNvPr id="1026" name="Picture 2" descr="C:\Users\Света\Desktop\Ln8u4WAu7fs.jpg"/>
          <p:cNvPicPr>
            <a:picLocks noChangeAspect="1" noChangeArrowheads="1"/>
          </p:cNvPicPr>
          <p:nvPr/>
        </p:nvPicPr>
        <p:blipFill>
          <a:blip r:embed="rId3" cstate="print"/>
          <a:srcRect/>
          <a:stretch>
            <a:fillRect/>
          </a:stretch>
        </p:blipFill>
        <p:spPr bwMode="auto">
          <a:xfrm>
            <a:off x="6372200" y="2924944"/>
            <a:ext cx="2621286" cy="3744415"/>
          </a:xfrm>
          <a:prstGeom prst="rect">
            <a:avLst/>
          </a:prstGeom>
          <a:noFill/>
        </p:spPr>
      </p:pic>
      <p:pic>
        <p:nvPicPr>
          <p:cNvPr id="1027" name="Picture 3" descr="C:\Users\Света\Desktop\PDR2NSGKbts.jpg"/>
          <p:cNvPicPr>
            <a:picLocks noChangeAspect="1" noChangeArrowheads="1"/>
          </p:cNvPicPr>
          <p:nvPr/>
        </p:nvPicPr>
        <p:blipFill>
          <a:blip r:embed="rId4" cstate="print"/>
          <a:srcRect/>
          <a:stretch>
            <a:fillRect/>
          </a:stretch>
        </p:blipFill>
        <p:spPr bwMode="auto">
          <a:xfrm>
            <a:off x="4932040" y="1340768"/>
            <a:ext cx="2005538" cy="2998379"/>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116632"/>
            <a:ext cx="8568952" cy="2664296"/>
          </a:xfrm>
        </p:spPr>
        <p:txBody>
          <a:bodyPr>
            <a:noAutofit/>
          </a:bodyPr>
          <a:lstStyle/>
          <a:p>
            <a:r>
              <a:rPr lang="uk-UA" sz="1800" b="1" dirty="0" smtClean="0">
                <a:latin typeface="Candara" pitchFamily="34" charset="0"/>
              </a:rPr>
              <a:t>Приготування їжі в печі передбачає особливий температурний режим - томління. Так, наприклад, готуються сірі щі. Сірими вони звуться через свого сірого кольору. Як їх готувати?? Для початку беруться зелені капустяне листя, ті, що не ввійшли в качан, дрібно січеться, підсолювати і укладаються під гніт на тиждень, для заквашування.? Ще для </a:t>
            </a:r>
            <a:r>
              <a:rPr lang="uk-UA" sz="1800" b="1" dirty="0" err="1" smtClean="0">
                <a:latin typeface="Candara" pitchFamily="34" charset="0"/>
              </a:rPr>
              <a:t>щей</a:t>
            </a:r>
            <a:r>
              <a:rPr lang="uk-UA" sz="1800" b="1" dirty="0" smtClean="0">
                <a:latin typeface="Candara" pitchFamily="34" charset="0"/>
              </a:rPr>
              <a:t> потрібна перлова крупа, м'ясо, цибулю, морквина. Інгредієнти укладаються в горщик, і він ставиться в піч, де проведе кілька годин. До вечора дуже ситне і густе блюдо буде готово.</a:t>
            </a:r>
            <a:endParaRPr lang="uk-UA" sz="1800" b="1" dirty="0">
              <a:latin typeface="Candara" pitchFamily="34" charset="0"/>
            </a:endParaRPr>
          </a:p>
        </p:txBody>
      </p:sp>
      <p:pic>
        <p:nvPicPr>
          <p:cNvPr id="5" name="Содержимое 4" descr="Древнерусская деревня">
            <a:hlinkClick r:id="rId2" tgtFrame="&quot;_blank&quot;"/>
          </p:cNvPr>
          <p:cNvPicPr>
            <a:picLocks noGrp="1"/>
          </p:cNvPicPr>
          <p:nvPr>
            <p:ph sz="half" idx="1"/>
          </p:nvPr>
        </p:nvPicPr>
        <p:blipFill>
          <a:blip r:embed="rId3" cstate="print"/>
          <a:srcRect/>
          <a:stretch>
            <a:fillRect/>
          </a:stretch>
        </p:blipFill>
        <p:spPr bwMode="auto">
          <a:xfrm>
            <a:off x="251520" y="3068960"/>
            <a:ext cx="4320480" cy="3348886"/>
          </a:xfrm>
          <a:prstGeom prst="rect">
            <a:avLst/>
          </a:prstGeom>
          <a:noFill/>
          <a:ln w="9525">
            <a:noFill/>
            <a:miter lim="800000"/>
            <a:headEnd/>
            <a:tailEnd/>
          </a:ln>
        </p:spPr>
      </p:pic>
      <p:pic>
        <p:nvPicPr>
          <p:cNvPr id="6" name="Содержимое 5" descr="Древнерусская деревня">
            <a:hlinkClick r:id="rId4" tgtFrame="&quot;_blank&quot;"/>
          </p:cNvPr>
          <p:cNvPicPr>
            <a:picLocks noGrp="1"/>
          </p:cNvPicPr>
          <p:nvPr>
            <p:ph sz="half" idx="2"/>
          </p:nvPr>
        </p:nvPicPr>
        <p:blipFill>
          <a:blip r:embed="rId5" cstate="print"/>
          <a:srcRect/>
          <a:stretch>
            <a:fillRect/>
          </a:stretch>
        </p:blipFill>
        <p:spPr bwMode="auto">
          <a:xfrm>
            <a:off x="4716016" y="3068960"/>
            <a:ext cx="4176464" cy="3345587"/>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930226"/>
          </a:xfrm>
        </p:spPr>
        <p:txBody>
          <a:bodyPr>
            <a:noAutofit/>
          </a:bodyPr>
          <a:lstStyle/>
          <a:p>
            <a:r>
              <a:rPr lang="uk-UA" sz="1800" b="1" dirty="0" smtClean="0">
                <a:latin typeface="Candara" pitchFamily="34" charset="0"/>
              </a:rPr>
              <a:t>Ось так жили наші предки. Життя було нелегким. Часто траплялися неврожаї, ще частіше - набіги татар, вікінгів, просто бандитів. Основним видом експорту були хутра, мед, шкури. Селяни збирали гриби і ягоди, всілякі трави, ловили рибу.? При обороні від ворога основою екіпіровкою воїна була кольчуга, шитий, шолом. Зі зброї - спис, топірець, меч.</a:t>
            </a:r>
            <a:endParaRPr lang="uk-UA" sz="1800" b="1" dirty="0">
              <a:latin typeface="Candara" pitchFamily="34" charset="0"/>
            </a:endParaRPr>
          </a:p>
        </p:txBody>
      </p:sp>
      <p:pic>
        <p:nvPicPr>
          <p:cNvPr id="6148" name="Picture 4" descr="http://www.ramlife.ru/img/0002/3060-8980b821_800.jpg"/>
          <p:cNvPicPr>
            <a:picLocks noChangeAspect="1" noChangeArrowheads="1"/>
          </p:cNvPicPr>
          <p:nvPr/>
        </p:nvPicPr>
        <p:blipFill>
          <a:blip r:embed="rId2" cstate="print"/>
          <a:srcRect/>
          <a:stretch>
            <a:fillRect/>
          </a:stretch>
        </p:blipFill>
        <p:spPr bwMode="auto">
          <a:xfrm>
            <a:off x="5911972" y="1988840"/>
            <a:ext cx="2980508" cy="4320481"/>
          </a:xfrm>
          <a:prstGeom prst="rect">
            <a:avLst/>
          </a:prstGeom>
          <a:noFill/>
        </p:spPr>
      </p:pic>
      <p:pic>
        <p:nvPicPr>
          <p:cNvPr id="4" name="Содержимое 3" descr="Древнерусская деревня">
            <a:hlinkClick r:id="rId3" tgtFrame="&quot;_blank&quot;"/>
          </p:cNvPr>
          <p:cNvPicPr>
            <a:picLocks noGrp="1"/>
          </p:cNvPicPr>
          <p:nvPr>
            <p:ph idx="1"/>
          </p:nvPr>
        </p:nvPicPr>
        <p:blipFill>
          <a:blip r:embed="rId4" cstate="print"/>
          <a:srcRect/>
          <a:stretch>
            <a:fillRect/>
          </a:stretch>
        </p:blipFill>
        <p:spPr bwMode="auto">
          <a:xfrm>
            <a:off x="395536" y="2348880"/>
            <a:ext cx="6048672" cy="4032448"/>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594522"/>
          </a:xfrm>
        </p:spPr>
        <p:txBody>
          <a:bodyPr>
            <a:normAutofit/>
          </a:bodyPr>
          <a:lstStyle/>
          <a:p>
            <a:r>
              <a:rPr lang="uk-UA" sz="2400" b="1" dirty="0" smtClean="0">
                <a:latin typeface="Candara" pitchFamily="34" charset="0"/>
              </a:rPr>
              <a:t> Інформаційні джерела:</a:t>
            </a:r>
            <a:br>
              <a:rPr lang="uk-UA" sz="2400" b="1" dirty="0" smtClean="0">
                <a:latin typeface="Candara" pitchFamily="34" charset="0"/>
              </a:rPr>
            </a:br>
            <a:r>
              <a:rPr lang="uk-UA" sz="2400" b="1" dirty="0" smtClean="0">
                <a:latin typeface="Candara" pitchFamily="34" charset="0"/>
              </a:rPr>
              <a:t/>
            </a:r>
            <a:br>
              <a:rPr lang="uk-UA" sz="2400" b="1" dirty="0" smtClean="0">
                <a:latin typeface="Candara" pitchFamily="34" charset="0"/>
              </a:rPr>
            </a:br>
            <a:r>
              <a:rPr lang="uk-UA" sz="2400" b="1" dirty="0" smtClean="0">
                <a:latin typeface="Candara" pitchFamily="34" charset="0"/>
              </a:rPr>
              <a:t>1. </a:t>
            </a:r>
            <a:r>
              <a:rPr lang="en-US" sz="2400" b="1" dirty="0" smtClean="0">
                <a:latin typeface="Candara" pitchFamily="34" charset="0"/>
                <a:hlinkClick r:id="rId2"/>
              </a:rPr>
              <a:t>http://images.yandex.ua/yandsearch?like</a:t>
            </a:r>
            <a:r>
              <a:rPr lang="uk-UA" sz="2400" b="1" dirty="0" smtClean="0">
                <a:latin typeface="Candara" pitchFamily="34" charset="0"/>
              </a:rPr>
              <a:t/>
            </a:r>
            <a:br>
              <a:rPr lang="uk-UA" sz="2400" b="1" dirty="0" smtClean="0">
                <a:latin typeface="Candara" pitchFamily="34" charset="0"/>
              </a:rPr>
            </a:br>
            <a:r>
              <a:rPr lang="uk-UA" sz="2400" b="1" dirty="0" smtClean="0">
                <a:latin typeface="Candara" pitchFamily="34" charset="0"/>
              </a:rPr>
              <a:t>2. </a:t>
            </a:r>
            <a:r>
              <a:rPr lang="en-US" sz="2400" b="1" dirty="0" smtClean="0">
                <a:latin typeface="Candara" pitchFamily="34" charset="0"/>
                <a:hlinkClick r:id="rId3"/>
              </a:rPr>
              <a:t>http://festival.1september.ru/articles/521031/</a:t>
            </a:r>
            <a:r>
              <a:rPr lang="uk-UA" sz="2400" b="1" dirty="0" smtClean="0">
                <a:latin typeface="Candara" pitchFamily="34" charset="0"/>
              </a:rPr>
              <a:t> </a:t>
            </a:r>
            <a:r>
              <a:rPr lang="en-US" sz="2400" b="1" dirty="0" smtClean="0">
                <a:latin typeface="Candara" pitchFamily="34" charset="0"/>
              </a:rPr>
              <a:t> </a:t>
            </a:r>
            <a:r>
              <a:rPr lang="uk-UA" sz="2400" b="1" dirty="0" smtClean="0">
                <a:latin typeface="Candara" pitchFamily="34" charset="0"/>
              </a:rPr>
              <a:t/>
            </a:r>
            <a:br>
              <a:rPr lang="uk-UA" sz="2400" b="1" dirty="0" smtClean="0">
                <a:latin typeface="Candara" pitchFamily="34" charset="0"/>
              </a:rPr>
            </a:br>
            <a:r>
              <a:rPr lang="uk-UA" sz="2400" b="1" dirty="0">
                <a:latin typeface="Candara" pitchFamily="34" charset="0"/>
              </a:rPr>
              <a:t> </a:t>
            </a:r>
            <a:r>
              <a:rPr lang="uk-UA" sz="2400" b="1" dirty="0" smtClean="0">
                <a:latin typeface="Candara" pitchFamily="34" charset="0"/>
              </a:rPr>
              <a:t>3. </a:t>
            </a:r>
            <a:r>
              <a:rPr lang="en-US" sz="2400" b="1" dirty="0" smtClean="0">
                <a:latin typeface="Candara" pitchFamily="34" charset="0"/>
                <a:hlinkClick r:id="rId4"/>
              </a:rPr>
              <a:t>http://www.inomir.ru/civilization/ancient_slavs/55882.html</a:t>
            </a:r>
            <a:r>
              <a:rPr lang="uk-UA" sz="2400" b="1" dirty="0" smtClean="0">
                <a:latin typeface="Candara" pitchFamily="34" charset="0"/>
              </a:rPr>
              <a:t/>
            </a:r>
            <a:br>
              <a:rPr lang="uk-UA" sz="2400" b="1" dirty="0" smtClean="0">
                <a:latin typeface="Candara" pitchFamily="34" charset="0"/>
              </a:rPr>
            </a:br>
            <a:r>
              <a:rPr lang="uk-UA" sz="2400" b="1" dirty="0" smtClean="0">
                <a:latin typeface="Candara" pitchFamily="34" charset="0"/>
              </a:rPr>
              <a:t> </a:t>
            </a:r>
            <a:r>
              <a:rPr lang="en-US" sz="2400" b="1" dirty="0" smtClean="0">
                <a:latin typeface="Candara" pitchFamily="34" charset="0"/>
              </a:rPr>
              <a:t> </a:t>
            </a:r>
            <a:r>
              <a:rPr lang="uk-UA" sz="2400" b="1" dirty="0" smtClean="0">
                <a:latin typeface="Candara" pitchFamily="34" charset="0"/>
              </a:rPr>
              <a:t> </a:t>
            </a:r>
            <a:br>
              <a:rPr lang="uk-UA" sz="2400" b="1" dirty="0" smtClean="0">
                <a:latin typeface="Candara" pitchFamily="34" charset="0"/>
              </a:rPr>
            </a:br>
            <a:r>
              <a:rPr lang="uk-UA" sz="2400" b="1" dirty="0" smtClean="0">
                <a:latin typeface="Candara" pitchFamily="34" charset="0"/>
              </a:rPr>
              <a:t> </a:t>
            </a:r>
            <a:br>
              <a:rPr lang="uk-UA" sz="2400" b="1" dirty="0" smtClean="0">
                <a:latin typeface="Candara" pitchFamily="34" charset="0"/>
              </a:rPr>
            </a:br>
            <a:r>
              <a:rPr lang="uk-UA" sz="2000" b="1" dirty="0" smtClean="0">
                <a:latin typeface="Candara" pitchFamily="34" charset="0"/>
              </a:rPr>
              <a:t/>
            </a:r>
            <a:br>
              <a:rPr lang="uk-UA" sz="2000" b="1" dirty="0" smtClean="0">
                <a:latin typeface="Candara" pitchFamily="34" charset="0"/>
              </a:rPr>
            </a:br>
            <a:endParaRPr lang="uk-UA" sz="2000" b="1" dirty="0">
              <a:latin typeface="Candara"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Света\Desktop\oXLUOhSL0G0.jpg"/>
          <p:cNvPicPr>
            <a:picLocks noGrp="1" noChangeAspect="1" noChangeArrowheads="1"/>
          </p:cNvPicPr>
          <p:nvPr>
            <p:ph idx="1"/>
          </p:nvPr>
        </p:nvPicPr>
        <p:blipFill>
          <a:blip r:embed="rId2" cstate="print"/>
          <a:srcRect/>
          <a:stretch>
            <a:fillRect/>
          </a:stretch>
        </p:blipFill>
        <p:spPr bwMode="auto">
          <a:xfrm>
            <a:off x="4788024" y="680705"/>
            <a:ext cx="3888432" cy="5628615"/>
          </a:xfrm>
          <a:prstGeom prst="rect">
            <a:avLst/>
          </a:prstGeom>
          <a:noFill/>
        </p:spPr>
      </p:pic>
      <p:sp>
        <p:nvSpPr>
          <p:cNvPr id="8" name="Прямоугольник 7"/>
          <p:cNvSpPr/>
          <p:nvPr/>
        </p:nvSpPr>
        <p:spPr>
          <a:xfrm>
            <a:off x="395536" y="404664"/>
            <a:ext cx="4248472" cy="5909310"/>
          </a:xfrm>
          <a:prstGeom prst="rect">
            <a:avLst/>
          </a:prstGeom>
        </p:spPr>
        <p:txBody>
          <a:bodyPr wrap="square">
            <a:spAutoFit/>
          </a:bodyPr>
          <a:lstStyle/>
          <a:p>
            <a:r>
              <a:rPr lang="uk-UA" b="1" dirty="0" smtClean="0">
                <a:latin typeface="Candara" pitchFamily="34" charset="0"/>
              </a:rPr>
              <a:t>       Слов'яни вибирали для поселень місце на високому пагорбі , як правило , у злиття двох річок. Починали будувати </a:t>
            </a:r>
            <a:r>
              <a:rPr lang="uk-UA" b="1" dirty="0" smtClean="0">
                <a:latin typeface="Candara" pitchFamily="34" charset="0"/>
              </a:rPr>
              <a:t>з рову </a:t>
            </a:r>
            <a:r>
              <a:rPr lang="uk-UA" b="1" dirty="0" smtClean="0">
                <a:latin typeface="Candara" pitchFamily="34" charset="0"/>
              </a:rPr>
              <a:t>, перетворюючи пагорб в справжній острів . Землю насипали у вигляді валу навколо поселення , нарощуючи таким чином висоту укріплень. Іноді селище оточували навіть два і три </a:t>
            </a:r>
            <a:r>
              <a:rPr lang="uk-UA" b="1" dirty="0" smtClean="0">
                <a:latin typeface="Candara" pitchFamily="34" charset="0"/>
              </a:rPr>
              <a:t>рови </a:t>
            </a:r>
            <a:r>
              <a:rPr lang="uk-UA" b="1" dirty="0" smtClean="0">
                <a:latin typeface="Candara" pitchFamily="34" charset="0"/>
              </a:rPr>
              <a:t>, які потім наповнювалися водою.</a:t>
            </a:r>
            <a:br>
              <a:rPr lang="uk-UA" b="1" dirty="0" smtClean="0">
                <a:latin typeface="Candara" pitchFamily="34" charset="0"/>
              </a:rPr>
            </a:br>
            <a:r>
              <a:rPr lang="uk-UA" b="1" dirty="0" smtClean="0">
                <a:latin typeface="Candara" pitchFamily="34" charset="0"/>
              </a:rPr>
              <a:t>   На валах зводився тин - огорожа з вертикально поставлених високих колод. Мабуть, тому подібне поселення і отримало у слов'ян назву « град» , що означає « огороджене місце ».</a:t>
            </a:r>
            <a:br>
              <a:rPr lang="uk-UA" b="1" dirty="0" smtClean="0">
                <a:latin typeface="Candara" pitchFamily="34" charset="0"/>
              </a:rPr>
            </a:br>
            <a:r>
              <a:rPr lang="uk-UA" b="1" dirty="0" smtClean="0">
                <a:latin typeface="Candara" pitchFamily="34" charset="0"/>
              </a:rPr>
              <a:t>Навколо поселення розчищався ліс , щоб ворог не міг непомітно підкрастися . За тином розташовувалися низькі будови , в кожному з яких жила сім'я з двадцяти - </a:t>
            </a:r>
            <a:r>
              <a:rPr lang="uk-UA" b="1" dirty="0" err="1" smtClean="0">
                <a:latin typeface="Candara" pitchFamily="34" charset="0"/>
              </a:rPr>
              <a:t>двадцяти</a:t>
            </a:r>
            <a:r>
              <a:rPr lang="uk-UA" b="1" dirty="0" smtClean="0">
                <a:latin typeface="Candara" pitchFamily="34" charset="0"/>
              </a:rPr>
              <a:t> п'яти осіб</a:t>
            </a:r>
            <a:endParaRPr lang="uk-UA" b="1" dirty="0">
              <a:latin typeface="Candara"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67544" y="188640"/>
            <a:ext cx="8075240" cy="1440160"/>
          </a:xfrm>
        </p:spPr>
        <p:txBody>
          <a:bodyPr>
            <a:noAutofit/>
          </a:bodyPr>
          <a:lstStyle/>
          <a:p>
            <a:r>
              <a:rPr lang="ru-RU" sz="1800" dirty="0" err="1" smtClean="0"/>
              <a:t>Якщо</a:t>
            </a:r>
            <a:r>
              <a:rPr lang="ru-RU" sz="1800" dirty="0" smtClean="0"/>
              <a:t> </a:t>
            </a:r>
            <a:r>
              <a:rPr lang="ru-RU" sz="1800" dirty="0" err="1" smtClean="0"/>
              <a:t>ви</a:t>
            </a:r>
            <a:r>
              <a:rPr lang="ru-RU" sz="1800" dirty="0" smtClean="0"/>
              <a:t> </a:t>
            </a:r>
            <a:r>
              <a:rPr lang="ru-RU" sz="1800" dirty="0" err="1" smtClean="0"/>
              <a:t>думаєте</a:t>
            </a:r>
            <a:r>
              <a:rPr lang="ru-RU" sz="1800" dirty="0" smtClean="0"/>
              <a:t>, </a:t>
            </a:r>
            <a:r>
              <a:rPr lang="ru-RU" sz="1800" dirty="0" err="1" smtClean="0"/>
              <a:t>що</a:t>
            </a:r>
            <a:r>
              <a:rPr lang="ru-RU" sz="1800" dirty="0" smtClean="0"/>
              <a:t> </a:t>
            </a:r>
            <a:r>
              <a:rPr lang="ru-RU" sz="1800" dirty="0" err="1" smtClean="0"/>
              <a:t>наші</a:t>
            </a:r>
            <a:r>
              <a:rPr lang="ru-RU" sz="1800" dirty="0" smtClean="0"/>
              <a:t> предки жили в </a:t>
            </a:r>
            <a:r>
              <a:rPr lang="ru-RU" sz="1800" dirty="0" err="1" smtClean="0"/>
              <a:t>просторих</a:t>
            </a:r>
            <a:r>
              <a:rPr lang="ru-RU" sz="1800" dirty="0" smtClean="0"/>
              <a:t>, </a:t>
            </a:r>
            <a:r>
              <a:rPr lang="ru-RU" sz="1800" dirty="0" err="1" smtClean="0"/>
              <a:t>приємно</a:t>
            </a:r>
            <a:r>
              <a:rPr lang="ru-RU" sz="1800" dirty="0" smtClean="0"/>
              <a:t> пахнуть </a:t>
            </a:r>
            <a:r>
              <a:rPr lang="ru-RU" sz="1800" dirty="0" err="1" smtClean="0"/>
              <a:t>сіном</a:t>
            </a:r>
            <a:r>
              <a:rPr lang="ru-RU" sz="1800" dirty="0" smtClean="0"/>
              <a:t> </a:t>
            </a:r>
            <a:r>
              <a:rPr lang="ru-RU" sz="1800" dirty="0" err="1" smtClean="0"/>
              <a:t>будинках</a:t>
            </a:r>
            <a:r>
              <a:rPr lang="ru-RU" sz="1800" dirty="0" smtClean="0"/>
              <a:t>, спали на </a:t>
            </a:r>
            <a:r>
              <a:rPr lang="ru-RU" sz="1800" dirty="0" err="1" smtClean="0"/>
              <a:t>теплій</a:t>
            </a:r>
            <a:r>
              <a:rPr lang="ru-RU" sz="1800" dirty="0" smtClean="0"/>
              <a:t> </a:t>
            </a:r>
            <a:r>
              <a:rPr lang="ru-RU" sz="1800" dirty="0" err="1" smtClean="0"/>
              <a:t>російській</a:t>
            </a:r>
            <a:r>
              <a:rPr lang="ru-RU" sz="1800" dirty="0" smtClean="0"/>
              <a:t> </a:t>
            </a:r>
            <a:r>
              <a:rPr lang="ru-RU" sz="1800" dirty="0" err="1" smtClean="0"/>
              <a:t>печі</a:t>
            </a:r>
            <a:r>
              <a:rPr lang="ru-RU" sz="1800" dirty="0" smtClean="0"/>
              <a:t> </a:t>
            </a:r>
            <a:r>
              <a:rPr lang="ru-RU" sz="1800" dirty="0" err="1" smtClean="0"/>
              <a:t>і</a:t>
            </a:r>
            <a:r>
              <a:rPr lang="ru-RU" sz="1800" dirty="0" smtClean="0"/>
              <a:t> жили </a:t>
            </a:r>
            <a:r>
              <a:rPr lang="ru-RU" sz="1800" dirty="0" err="1" smtClean="0"/>
              <a:t>довго</a:t>
            </a:r>
            <a:r>
              <a:rPr lang="ru-RU" sz="1800" dirty="0" smtClean="0"/>
              <a:t> </a:t>
            </a:r>
            <a:r>
              <a:rPr lang="ru-RU" sz="1800" dirty="0" err="1" smtClean="0"/>
              <a:t>і</a:t>
            </a:r>
            <a:r>
              <a:rPr lang="ru-RU" sz="1800" dirty="0" smtClean="0"/>
              <a:t> </a:t>
            </a:r>
            <a:r>
              <a:rPr lang="ru-RU" sz="1800" dirty="0" err="1" smtClean="0"/>
              <a:t>щасливо</a:t>
            </a:r>
            <a:r>
              <a:rPr lang="ru-RU" sz="1800" dirty="0" smtClean="0"/>
              <a:t>, то </a:t>
            </a:r>
            <a:r>
              <a:rPr lang="ru-RU" sz="1800" dirty="0" err="1" smtClean="0"/>
              <a:t>ви</a:t>
            </a:r>
            <a:r>
              <a:rPr lang="ru-RU" sz="1800" dirty="0" smtClean="0"/>
              <a:t> </a:t>
            </a:r>
            <a:r>
              <a:rPr lang="ru-RU" sz="1800" dirty="0" err="1" smtClean="0"/>
              <a:t>помиляєтеся</a:t>
            </a:r>
            <a:r>
              <a:rPr lang="ru-RU" sz="1800" dirty="0" smtClean="0"/>
              <a:t>. ? Так, як </a:t>
            </a:r>
            <a:r>
              <a:rPr lang="ru-RU" sz="1800" dirty="0" err="1" smtClean="0"/>
              <a:t>ви</a:t>
            </a:r>
            <a:r>
              <a:rPr lang="ru-RU" sz="1800" dirty="0" smtClean="0"/>
              <a:t> думали, </a:t>
            </a:r>
            <a:r>
              <a:rPr lang="ru-RU" sz="1800" dirty="0" err="1" smtClean="0"/>
              <a:t>селяни</a:t>
            </a:r>
            <a:r>
              <a:rPr lang="ru-RU" sz="1800" dirty="0" smtClean="0"/>
              <a:t> стали </a:t>
            </a:r>
            <a:r>
              <a:rPr lang="ru-RU" sz="1800" dirty="0" err="1" smtClean="0"/>
              <a:t>жити</a:t>
            </a:r>
            <a:r>
              <a:rPr lang="ru-RU" sz="1800" dirty="0" smtClean="0"/>
              <a:t> сто, </a:t>
            </a:r>
            <a:r>
              <a:rPr lang="ru-RU" sz="1800" dirty="0" err="1" smtClean="0"/>
              <a:t>може</a:t>
            </a:r>
            <a:r>
              <a:rPr lang="ru-RU" sz="1800" dirty="0" smtClean="0"/>
              <a:t> сто </a:t>
            </a:r>
            <a:r>
              <a:rPr lang="ru-RU" sz="1800" dirty="0" err="1" smtClean="0"/>
              <a:t>п'ятдесят</a:t>
            </a:r>
            <a:r>
              <a:rPr lang="ru-RU" sz="1800" dirty="0" smtClean="0"/>
              <a:t> </a:t>
            </a:r>
            <a:r>
              <a:rPr lang="ru-RU" sz="1800" dirty="0" err="1" smtClean="0"/>
              <a:t>або</a:t>
            </a:r>
            <a:r>
              <a:rPr lang="ru-RU" sz="1800" dirty="0" smtClean="0"/>
              <a:t> </a:t>
            </a:r>
            <a:r>
              <a:rPr lang="ru-RU" sz="1800" dirty="0" err="1" smtClean="0"/>
              <a:t>від</a:t>
            </a:r>
            <a:r>
              <a:rPr lang="ru-RU" sz="1800" dirty="0" smtClean="0"/>
              <a:t> </a:t>
            </a:r>
            <a:r>
              <a:rPr lang="ru-RU" sz="1800" dirty="0" err="1" smtClean="0"/>
              <a:t>сили</a:t>
            </a:r>
            <a:r>
              <a:rPr lang="ru-RU" sz="1800" dirty="0" smtClean="0"/>
              <a:t> </a:t>
            </a:r>
            <a:r>
              <a:rPr lang="ru-RU" sz="1800" dirty="0" err="1" smtClean="0"/>
              <a:t>двісті</a:t>
            </a:r>
            <a:r>
              <a:rPr lang="ru-RU" sz="1800" dirty="0" smtClean="0"/>
              <a:t> </a:t>
            </a:r>
            <a:r>
              <a:rPr lang="ru-RU" sz="1800" dirty="0" err="1" smtClean="0"/>
              <a:t>років</a:t>
            </a:r>
            <a:r>
              <a:rPr lang="ru-RU" sz="1800" dirty="0" smtClean="0"/>
              <a:t> тому.</a:t>
            </a:r>
            <a:br>
              <a:rPr lang="ru-RU" sz="1800" dirty="0" smtClean="0"/>
            </a:br>
            <a:endParaRPr lang="uk-UA" sz="1800" dirty="0">
              <a:latin typeface="Candara" pitchFamily="34" charset="0"/>
            </a:endParaRPr>
          </a:p>
        </p:txBody>
      </p:sp>
      <p:sp>
        <p:nvSpPr>
          <p:cNvPr id="6" name="Текст 5"/>
          <p:cNvSpPr>
            <a:spLocks noGrp="1"/>
          </p:cNvSpPr>
          <p:nvPr>
            <p:ph type="body" sz="half" idx="2"/>
          </p:nvPr>
        </p:nvSpPr>
        <p:spPr>
          <a:xfrm>
            <a:off x="107504" y="1124744"/>
            <a:ext cx="3600400" cy="5544616"/>
          </a:xfrm>
        </p:spPr>
        <p:txBody>
          <a:bodyPr>
            <a:normAutofit/>
          </a:bodyPr>
          <a:lstStyle/>
          <a:p>
            <a:r>
              <a:rPr lang="uk-UA" sz="1800" b="1" dirty="0">
                <a:latin typeface="Candara" pitchFamily="34" charset="0"/>
              </a:rPr>
              <a:t/>
            </a:r>
            <a:br>
              <a:rPr lang="uk-UA" sz="1800" b="1" dirty="0">
                <a:latin typeface="Candara" pitchFamily="34" charset="0"/>
              </a:rPr>
            </a:br>
            <a:r>
              <a:rPr lang="uk-UA" sz="1800" b="1" dirty="0" smtClean="0">
                <a:latin typeface="Candara" pitchFamily="34" charset="0"/>
              </a:rPr>
              <a:t>     </a:t>
            </a:r>
            <a:r>
              <a:rPr lang="uk-UA" b="1" dirty="0" smtClean="0">
                <a:latin typeface="Candara" pitchFamily="34" charset="0"/>
              </a:rPr>
              <a:t>До цього життя простого російського селянина була зовсім іншою . ? Зазвичай людина доживав до 40-45 років і помирав вже старим. Дорослим чоловіком з сім'єю і дітьми він вважався років у 14-15 , а вона і того раніше . Заміж виходили аж ніяк не по любові , сватати наречену синові ходив батько. ? ? Часу на пустопорожнє відпочинок у людей не було зовсім. Влітку абсолютно весь час займала робота в полі , взимку заготівля дров і домашня робота з виготовлення інструменту і домашнього начиння , полювання. ? ?</a:t>
            </a:r>
          </a:p>
          <a:p>
            <a:r>
              <a:rPr lang="uk-UA" b="1" dirty="0">
                <a:latin typeface="Candara" pitchFamily="34" charset="0"/>
              </a:rPr>
              <a:t> </a:t>
            </a:r>
            <a:r>
              <a:rPr lang="uk-UA" b="1" dirty="0" smtClean="0">
                <a:latin typeface="Candara" pitchFamily="34" charset="0"/>
              </a:rPr>
              <a:t>    Давайте подивимося на </a:t>
            </a:r>
            <a:r>
              <a:rPr lang="uk-UA" b="1" dirty="0" err="1" smtClean="0">
                <a:latin typeface="Candara" pitchFamily="34" charset="0"/>
              </a:rPr>
              <a:t>слав”янське</a:t>
            </a:r>
            <a:r>
              <a:rPr lang="uk-UA" b="1" dirty="0" smtClean="0">
                <a:latin typeface="Candara" pitchFamily="34" charset="0"/>
              </a:rPr>
              <a:t> село 10- </a:t>
            </a:r>
            <a:r>
              <a:rPr lang="uk-UA" b="1" dirty="0" err="1" smtClean="0">
                <a:latin typeface="Candara" pitchFamily="34" charset="0"/>
              </a:rPr>
              <a:t>го</a:t>
            </a:r>
            <a:r>
              <a:rPr lang="uk-UA" b="1" dirty="0" smtClean="0">
                <a:latin typeface="Candara" pitchFamily="34" charset="0"/>
              </a:rPr>
              <a:t> століття , яка , втім , мало чим відрізняється від села як століття 5- </a:t>
            </a:r>
            <a:r>
              <a:rPr lang="uk-UA" b="1" dirty="0" err="1" smtClean="0">
                <a:latin typeface="Candara" pitchFamily="34" charset="0"/>
              </a:rPr>
              <a:t>го</a:t>
            </a:r>
            <a:r>
              <a:rPr lang="uk-UA" b="1" dirty="0" smtClean="0">
                <a:latin typeface="Candara" pitchFamily="34" charset="0"/>
              </a:rPr>
              <a:t> , так і століття 17- </a:t>
            </a:r>
            <a:r>
              <a:rPr lang="uk-UA" b="1" dirty="0" err="1" smtClean="0">
                <a:latin typeface="Candara" pitchFamily="34" charset="0"/>
              </a:rPr>
              <a:t>го</a:t>
            </a:r>
            <a:r>
              <a:rPr lang="uk-UA" b="1" dirty="0" smtClean="0">
                <a:latin typeface="Candara" pitchFamily="34" charset="0"/>
              </a:rPr>
              <a:t> ...</a:t>
            </a:r>
            <a:br>
              <a:rPr lang="uk-UA" b="1" dirty="0" smtClean="0">
                <a:latin typeface="Candara" pitchFamily="34" charset="0"/>
              </a:rPr>
            </a:br>
            <a:r>
              <a:rPr lang="uk-UA" b="1" dirty="0" smtClean="0">
                <a:latin typeface="Candara" pitchFamily="34" charset="0"/>
              </a:rPr>
              <a:t>У </a:t>
            </a:r>
            <a:r>
              <a:rPr lang="uk-UA" b="1" dirty="0" err="1" smtClean="0">
                <a:latin typeface="Candara" pitchFamily="34" charset="0"/>
              </a:rPr>
              <a:t>Любитіно</a:t>
            </a:r>
            <a:r>
              <a:rPr lang="uk-UA" b="1" dirty="0" smtClean="0">
                <a:latin typeface="Candara" pitchFamily="34" charset="0"/>
              </a:rPr>
              <a:t> на місці проживання стародавніх слов'ян , серед курганів і поховань відтворена справжнє село 10- </a:t>
            </a:r>
            <a:r>
              <a:rPr lang="uk-UA" b="1" dirty="0" err="1" smtClean="0">
                <a:latin typeface="Candara" pitchFamily="34" charset="0"/>
              </a:rPr>
              <a:t>го</a:t>
            </a:r>
            <a:r>
              <a:rPr lang="uk-UA" b="1" dirty="0" smtClean="0">
                <a:latin typeface="Candara" pitchFamily="34" charset="0"/>
              </a:rPr>
              <a:t> століття , з усіма господарськими будівлями і необхідним начинням .</a:t>
            </a:r>
          </a:p>
          <a:p>
            <a:endParaRPr lang="uk-UA" b="1" dirty="0">
              <a:latin typeface="Candara" pitchFamily="34" charset="0"/>
            </a:endParaRPr>
          </a:p>
        </p:txBody>
      </p:sp>
      <p:pic>
        <p:nvPicPr>
          <p:cNvPr id="7" name="Содержимое 6" descr="Древнерусская деревня">
            <a:hlinkClick r:id="rId2" tgtFrame="&quot;_blank&quot;"/>
          </p:cNvPr>
          <p:cNvPicPr>
            <a:picLocks noGrp="1"/>
          </p:cNvPicPr>
          <p:nvPr>
            <p:ph idx="1"/>
          </p:nvPr>
        </p:nvPicPr>
        <p:blipFill>
          <a:blip r:embed="rId3" cstate="print"/>
          <a:srcRect/>
          <a:stretch>
            <a:fillRect/>
          </a:stretch>
        </p:blipFill>
        <p:spPr bwMode="auto">
          <a:xfrm>
            <a:off x="3707904" y="1844824"/>
            <a:ext cx="5317430" cy="4536504"/>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19256" cy="2219846"/>
          </a:xfrm>
        </p:spPr>
        <p:txBody>
          <a:bodyPr>
            <a:normAutofit fontScale="90000"/>
          </a:bodyPr>
          <a:lstStyle/>
          <a:p>
            <a:pPr algn="ctr"/>
            <a:r>
              <a:rPr lang="ru-RU" dirty="0" smtClean="0"/>
              <a:t>   </a:t>
            </a:r>
            <a:r>
              <a:rPr lang="ru-RU" dirty="0" err="1" smtClean="0"/>
              <a:t>Звичайна</a:t>
            </a:r>
            <a:r>
              <a:rPr lang="ru-RU" dirty="0" smtClean="0"/>
              <a:t> </a:t>
            </a:r>
            <a:r>
              <a:rPr lang="ru-RU" dirty="0" err="1" smtClean="0"/>
              <a:t>слов'янська</a:t>
            </a:r>
            <a:r>
              <a:rPr lang="ru-RU" dirty="0" smtClean="0"/>
              <a:t> хата.</a:t>
            </a:r>
            <a:br>
              <a:rPr lang="ru-RU" dirty="0" smtClean="0"/>
            </a:br>
            <a:r>
              <a:rPr lang="ru-RU" dirty="0" smtClean="0"/>
              <a:t> Хата </a:t>
            </a:r>
            <a:r>
              <a:rPr lang="ru-RU" dirty="0" err="1" smtClean="0"/>
              <a:t>рубана</a:t>
            </a:r>
            <a:r>
              <a:rPr lang="ru-RU" dirty="0" smtClean="0"/>
              <a:t> </a:t>
            </a:r>
            <a:r>
              <a:rPr lang="ru-RU" dirty="0" err="1" smtClean="0"/>
              <a:t>з</a:t>
            </a:r>
            <a:r>
              <a:rPr lang="ru-RU" dirty="0" smtClean="0"/>
              <a:t> колод </a:t>
            </a:r>
            <a:r>
              <a:rPr lang="ru-RU" dirty="0" err="1" smtClean="0"/>
              <a:t>і</a:t>
            </a:r>
            <a:r>
              <a:rPr lang="ru-RU" dirty="0" smtClean="0"/>
              <a:t> </a:t>
            </a:r>
            <a:r>
              <a:rPr lang="ru-RU" dirty="0" err="1" smtClean="0"/>
              <a:t>покрита</a:t>
            </a:r>
            <a:r>
              <a:rPr lang="ru-RU" dirty="0" smtClean="0"/>
              <a:t> берестою </a:t>
            </a:r>
            <a:r>
              <a:rPr lang="ru-RU" dirty="0" err="1" smtClean="0"/>
              <a:t>і</a:t>
            </a:r>
            <a:r>
              <a:rPr lang="ru-RU" dirty="0" smtClean="0"/>
              <a:t> дерном. У </a:t>
            </a:r>
            <a:r>
              <a:rPr lang="ru-RU" dirty="0" err="1" smtClean="0"/>
              <a:t>деяких</a:t>
            </a:r>
            <a:r>
              <a:rPr lang="ru-RU" dirty="0" smtClean="0"/>
              <a:t> </a:t>
            </a:r>
            <a:r>
              <a:rPr lang="ru-RU" dirty="0" err="1" smtClean="0"/>
              <a:t>регіонах</a:t>
            </a:r>
            <a:r>
              <a:rPr lang="ru-RU" dirty="0" smtClean="0"/>
              <a:t> </a:t>
            </a:r>
            <a:r>
              <a:rPr lang="ru-RU" dirty="0" err="1" smtClean="0"/>
              <a:t>даху</a:t>
            </a:r>
            <a:r>
              <a:rPr lang="ru-RU" dirty="0" smtClean="0"/>
              <a:t> таких же хат крили соломою, а </a:t>
            </a:r>
            <a:r>
              <a:rPr lang="ru-RU" dirty="0" err="1" smtClean="0"/>
              <a:t>десь</a:t>
            </a:r>
            <a:r>
              <a:rPr lang="ru-RU" dirty="0" smtClean="0"/>
              <a:t> </a:t>
            </a:r>
            <a:r>
              <a:rPr lang="ru-RU" dirty="0" err="1" smtClean="0"/>
              <a:t>тріскою</a:t>
            </a:r>
            <a:r>
              <a:rPr lang="ru-RU" dirty="0" smtClean="0"/>
              <a:t>.? Дивно, </a:t>
            </a:r>
            <a:r>
              <a:rPr lang="ru-RU" dirty="0" err="1" smtClean="0"/>
              <a:t>але</a:t>
            </a:r>
            <a:r>
              <a:rPr lang="ru-RU" dirty="0" smtClean="0"/>
              <a:t> </a:t>
            </a:r>
            <a:r>
              <a:rPr lang="ru-RU" dirty="0" err="1" smtClean="0"/>
              <a:t>термін</a:t>
            </a:r>
            <a:r>
              <a:rPr lang="ru-RU" dirty="0" smtClean="0"/>
              <a:t> </a:t>
            </a:r>
            <a:r>
              <a:rPr lang="ru-RU" dirty="0" err="1" smtClean="0"/>
              <a:t>служби</a:t>
            </a:r>
            <a:r>
              <a:rPr lang="ru-RU" dirty="0" smtClean="0"/>
              <a:t> такого </a:t>
            </a:r>
            <a:r>
              <a:rPr lang="ru-RU" dirty="0" err="1" smtClean="0"/>
              <a:t>даху</a:t>
            </a:r>
            <a:r>
              <a:rPr lang="ru-RU" dirty="0" smtClean="0"/>
              <a:t> </a:t>
            </a:r>
            <a:r>
              <a:rPr lang="ru-RU" dirty="0" err="1" smtClean="0"/>
              <a:t>лише</a:t>
            </a:r>
            <a:r>
              <a:rPr lang="ru-RU" dirty="0" smtClean="0"/>
              <a:t> </a:t>
            </a:r>
            <a:r>
              <a:rPr lang="ru-RU" dirty="0" err="1" smtClean="0"/>
              <a:t>трохи</a:t>
            </a:r>
            <a:r>
              <a:rPr lang="ru-RU" dirty="0" smtClean="0"/>
              <a:t> </a:t>
            </a:r>
            <a:r>
              <a:rPr lang="ru-RU" dirty="0" err="1" smtClean="0"/>
              <a:t>менше</a:t>
            </a:r>
            <a:r>
              <a:rPr lang="ru-RU" dirty="0" smtClean="0"/>
              <a:t> </a:t>
            </a:r>
            <a:r>
              <a:rPr lang="ru-RU" dirty="0" err="1" smtClean="0"/>
              <a:t>терміну</a:t>
            </a:r>
            <a:r>
              <a:rPr lang="ru-RU" dirty="0" smtClean="0"/>
              <a:t> </a:t>
            </a:r>
            <a:r>
              <a:rPr lang="ru-RU" dirty="0" err="1" smtClean="0"/>
              <a:t>служби</a:t>
            </a:r>
            <a:r>
              <a:rPr lang="ru-RU" dirty="0" smtClean="0"/>
              <a:t> </a:t>
            </a:r>
            <a:r>
              <a:rPr lang="ru-RU" dirty="0" err="1" smtClean="0"/>
              <a:t>всього</a:t>
            </a:r>
            <a:r>
              <a:rPr lang="ru-RU" dirty="0" smtClean="0"/>
              <a:t> </a:t>
            </a:r>
            <a:r>
              <a:rPr lang="ru-RU" dirty="0" err="1" smtClean="0"/>
              <a:t>будинку</a:t>
            </a:r>
            <a:r>
              <a:rPr lang="ru-RU" dirty="0" smtClean="0"/>
              <a:t>, 25-30 </a:t>
            </a:r>
            <a:r>
              <a:rPr lang="ru-RU" dirty="0" err="1" smtClean="0"/>
              <a:t>років</a:t>
            </a:r>
            <a:r>
              <a:rPr lang="ru-RU" dirty="0" smtClean="0"/>
              <a:t>, а сам </a:t>
            </a:r>
            <a:r>
              <a:rPr lang="ru-RU" dirty="0" err="1" smtClean="0"/>
              <a:t>будинок</a:t>
            </a:r>
            <a:r>
              <a:rPr lang="ru-RU" dirty="0" smtClean="0"/>
              <a:t> служив </a:t>
            </a:r>
            <a:r>
              <a:rPr lang="ru-RU" dirty="0" err="1" smtClean="0"/>
              <a:t>років</a:t>
            </a:r>
            <a:r>
              <a:rPr lang="ru-RU" dirty="0" smtClean="0"/>
              <a:t> 40. </a:t>
            </a:r>
            <a:r>
              <a:rPr lang="ru-RU" dirty="0" err="1" smtClean="0"/>
              <a:t>Враховуючи</a:t>
            </a:r>
            <a:r>
              <a:rPr lang="ru-RU" dirty="0" smtClean="0"/>
              <a:t> час </a:t>
            </a:r>
            <a:r>
              <a:rPr lang="ru-RU" dirty="0" err="1" smtClean="0"/>
              <a:t>життя</a:t>
            </a:r>
            <a:r>
              <a:rPr lang="ru-RU" dirty="0" smtClean="0"/>
              <a:t> в той час, </a:t>
            </a:r>
            <a:r>
              <a:rPr lang="ru-RU" dirty="0" err="1" smtClean="0"/>
              <a:t>будинку</a:t>
            </a:r>
            <a:r>
              <a:rPr lang="ru-RU" dirty="0" smtClean="0"/>
              <a:t> </a:t>
            </a:r>
            <a:r>
              <a:rPr lang="ru-RU" dirty="0" err="1" smtClean="0"/>
              <a:t>якраз</a:t>
            </a:r>
            <a:r>
              <a:rPr lang="ru-RU" dirty="0" smtClean="0"/>
              <a:t> на </a:t>
            </a:r>
            <a:r>
              <a:rPr lang="ru-RU" dirty="0" err="1" smtClean="0"/>
              <a:t>життя</a:t>
            </a:r>
            <a:r>
              <a:rPr lang="ru-RU" dirty="0" smtClean="0"/>
              <a:t> </a:t>
            </a:r>
            <a:r>
              <a:rPr lang="ru-RU" dirty="0" err="1" smtClean="0"/>
              <a:t>людини</a:t>
            </a:r>
            <a:r>
              <a:rPr lang="ru-RU" dirty="0" smtClean="0"/>
              <a:t> </a:t>
            </a:r>
            <a:r>
              <a:rPr lang="ru-RU" dirty="0" err="1" smtClean="0"/>
              <a:t>і</a:t>
            </a:r>
            <a:r>
              <a:rPr lang="ru-RU" dirty="0" smtClean="0"/>
              <a:t> </a:t>
            </a:r>
            <a:r>
              <a:rPr lang="ru-RU" dirty="0" err="1" smtClean="0"/>
              <a:t>вистачало</a:t>
            </a:r>
            <a:r>
              <a:rPr lang="ru-RU" dirty="0" smtClean="0"/>
              <a:t>.</a:t>
            </a:r>
            <a:br>
              <a:rPr lang="ru-RU" dirty="0" smtClean="0"/>
            </a:br>
            <a:r>
              <a:rPr lang="uk-UA" dirty="0"/>
              <a:t/>
            </a:r>
            <a:br>
              <a:rPr lang="uk-UA" dirty="0"/>
            </a:br>
            <a:endParaRPr lang="uk-UA" dirty="0"/>
          </a:p>
        </p:txBody>
      </p:sp>
      <p:sp>
        <p:nvSpPr>
          <p:cNvPr id="4" name="Текст 3"/>
          <p:cNvSpPr>
            <a:spLocks noGrp="1"/>
          </p:cNvSpPr>
          <p:nvPr>
            <p:ph type="body" sz="half" idx="2"/>
          </p:nvPr>
        </p:nvSpPr>
        <p:spPr>
          <a:xfrm>
            <a:off x="457200" y="3284984"/>
            <a:ext cx="3008313" cy="2841179"/>
          </a:xfrm>
        </p:spPr>
        <p:txBody>
          <a:bodyPr>
            <a:normAutofit/>
          </a:bodyPr>
          <a:lstStyle/>
          <a:p>
            <a:r>
              <a:rPr lang="uk-UA" sz="1800" b="1" dirty="0" smtClean="0">
                <a:latin typeface="Candara" pitchFamily="34" charset="0"/>
              </a:rPr>
              <a:t>До речі, перед входом в будинок критий майданчик - це ті самі сіни з пісні про "сіни нові, кленові".</a:t>
            </a:r>
            <a:endParaRPr lang="uk-UA" sz="1800" b="1" dirty="0">
              <a:latin typeface="Candara" pitchFamily="34" charset="0"/>
            </a:endParaRPr>
          </a:p>
        </p:txBody>
      </p:sp>
      <p:pic>
        <p:nvPicPr>
          <p:cNvPr id="5" name="Содержимое 4" descr="Древнерусская деревня">
            <a:hlinkClick r:id="rId2" tgtFrame="&quot;_blank&quot;"/>
          </p:cNvPr>
          <p:cNvPicPr>
            <a:picLocks noGrp="1"/>
          </p:cNvPicPr>
          <p:nvPr>
            <p:ph idx="1"/>
          </p:nvPr>
        </p:nvPicPr>
        <p:blipFill>
          <a:blip r:embed="rId3" cstate="print"/>
          <a:srcRect/>
          <a:stretch>
            <a:fillRect/>
          </a:stretch>
        </p:blipFill>
        <p:spPr bwMode="auto">
          <a:xfrm>
            <a:off x="3563888" y="2636912"/>
            <a:ext cx="5255766" cy="3816424"/>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074242"/>
          </a:xfrm>
        </p:spPr>
        <p:txBody>
          <a:bodyPr>
            <a:noAutofit/>
          </a:bodyPr>
          <a:lstStyle/>
          <a:p>
            <a:r>
              <a:rPr lang="uk-UA" sz="2000" b="1" dirty="0" smtClean="0">
                <a:latin typeface="Candara" pitchFamily="34" charset="0"/>
              </a:rPr>
              <a:t>Топиться хата по чорному, тобто димової труби піч не має, дим виходить через маленьке віконце під дахом і через двері. Нормальних вікон теж немає, а двері висотою всього лише близько метра. Це зроблено для того, щоб не випускати тепло з хати.? При топці печі сажа осідає на стінах і даху. У топці "по чорному" є один великий плюс - у такому будинку немає гризунів і комах</a:t>
            </a:r>
            <a:endParaRPr lang="uk-UA" sz="2000" b="1" dirty="0">
              <a:latin typeface="Candara" pitchFamily="34" charset="0"/>
            </a:endParaRPr>
          </a:p>
        </p:txBody>
      </p:sp>
      <p:pic>
        <p:nvPicPr>
          <p:cNvPr id="5" name="Содержимое 4" descr="Древнерусская деревня">
            <a:hlinkClick r:id="rId2" tgtFrame="&quot;_blank&quot;"/>
          </p:cNvPr>
          <p:cNvPicPr>
            <a:picLocks noGrp="1"/>
          </p:cNvPicPr>
          <p:nvPr>
            <p:ph sz="half" idx="2"/>
          </p:nvPr>
        </p:nvPicPr>
        <p:blipFill>
          <a:blip r:embed="rId3" cstate="print"/>
          <a:srcRect/>
          <a:stretch>
            <a:fillRect/>
          </a:stretch>
        </p:blipFill>
        <p:spPr bwMode="auto">
          <a:xfrm>
            <a:off x="4644008" y="2780928"/>
            <a:ext cx="4254624" cy="3384376"/>
          </a:xfrm>
          <a:prstGeom prst="rect">
            <a:avLst/>
          </a:prstGeom>
          <a:noFill/>
          <a:ln w="9525">
            <a:noFill/>
            <a:miter lim="800000"/>
            <a:headEnd/>
            <a:tailEnd/>
          </a:ln>
        </p:spPr>
      </p:pic>
      <p:pic>
        <p:nvPicPr>
          <p:cNvPr id="6" name="Содержимое 4" descr="Древнерусская деревня">
            <a:hlinkClick r:id="rId4" tgtFrame="&quot;_blank&quot;"/>
          </p:cNvPr>
          <p:cNvPicPr>
            <a:picLocks noGrp="1"/>
          </p:cNvPicPr>
          <p:nvPr>
            <p:ph sz="half" idx="1"/>
          </p:nvPr>
        </p:nvPicPr>
        <p:blipFill>
          <a:blip r:embed="rId5" cstate="print"/>
          <a:srcRect/>
          <a:stretch>
            <a:fillRect/>
          </a:stretch>
        </p:blipFill>
        <p:spPr bwMode="auto">
          <a:xfrm>
            <a:off x="323528" y="2780928"/>
            <a:ext cx="4176464" cy="3384376"/>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075240" cy="851694"/>
          </a:xfrm>
        </p:spPr>
        <p:txBody>
          <a:bodyPr>
            <a:normAutofit/>
          </a:bodyPr>
          <a:lstStyle/>
          <a:p>
            <a:pPr algn="ctr"/>
            <a:r>
              <a:rPr lang="uk-UA" dirty="0" smtClean="0"/>
              <a:t>Зрозуміло, будинок стоїть на землі без всякого фундаменту, нижні вінці просто спирають на кілька великих каменів.</a:t>
            </a:r>
            <a:endParaRPr lang="uk-UA" dirty="0">
              <a:latin typeface="Candara" pitchFamily="34" charset="0"/>
            </a:endParaRPr>
          </a:p>
        </p:txBody>
      </p:sp>
      <p:sp>
        <p:nvSpPr>
          <p:cNvPr id="4" name="Текст 3"/>
          <p:cNvSpPr>
            <a:spLocks noGrp="1"/>
          </p:cNvSpPr>
          <p:nvPr>
            <p:ph type="body" sz="half" idx="2"/>
          </p:nvPr>
        </p:nvSpPr>
        <p:spPr/>
        <p:txBody>
          <a:bodyPr/>
          <a:lstStyle/>
          <a:p>
            <a:r>
              <a:rPr lang="uk-UA" dirty="0" smtClean="0"/>
              <a:t>. </a:t>
            </a:r>
            <a:endParaRPr lang="uk-UA" dirty="0"/>
          </a:p>
        </p:txBody>
      </p:sp>
      <p:pic>
        <p:nvPicPr>
          <p:cNvPr id="7" name="Содержимое 6" descr="Древнерусская деревня">
            <a:hlinkClick r:id="rId2" tgtFrame="&quot;_blank&quot;"/>
          </p:cNvPr>
          <p:cNvPicPr>
            <a:picLocks noGrp="1"/>
          </p:cNvPicPr>
          <p:nvPr>
            <p:ph idx="1"/>
          </p:nvPr>
        </p:nvPicPr>
        <p:blipFill>
          <a:blip r:embed="rId3" cstate="print"/>
          <a:srcRect/>
          <a:stretch>
            <a:fillRect/>
          </a:stretch>
        </p:blipFill>
        <p:spPr bwMode="auto">
          <a:xfrm>
            <a:off x="1115616" y="1196752"/>
            <a:ext cx="7128792" cy="5472608"/>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04664"/>
            <a:ext cx="8229600" cy="720080"/>
          </a:xfrm>
        </p:spPr>
        <p:txBody>
          <a:bodyPr>
            <a:normAutofit/>
          </a:bodyPr>
          <a:lstStyle/>
          <a:p>
            <a:r>
              <a:rPr lang="uk-UA" sz="2000" b="1" dirty="0" smtClean="0">
                <a:latin typeface="Candara" pitchFamily="34" charset="0"/>
              </a:rPr>
              <a:t>Ось так зроблено покрівлю </a:t>
            </a:r>
            <a:endParaRPr lang="uk-UA" sz="2000" b="1" dirty="0">
              <a:latin typeface="Candara" pitchFamily="34" charset="0"/>
            </a:endParaRPr>
          </a:p>
        </p:txBody>
      </p:sp>
      <p:pic>
        <p:nvPicPr>
          <p:cNvPr id="4" name="Содержимое 3" descr="Древнерусская деревня">
            <a:hlinkClick r:id="rId2" tgtFrame="&quot;_blank&quot;"/>
          </p:cNvPr>
          <p:cNvPicPr>
            <a:picLocks noGrp="1"/>
          </p:cNvPicPr>
          <p:nvPr>
            <p:ph idx="1"/>
          </p:nvPr>
        </p:nvPicPr>
        <p:blipFill>
          <a:blip r:embed="rId3" cstate="print"/>
          <a:srcRect/>
          <a:stretch>
            <a:fillRect/>
          </a:stretch>
        </p:blipFill>
        <p:spPr bwMode="auto">
          <a:xfrm>
            <a:off x="899592" y="980728"/>
            <a:ext cx="7128792" cy="5328592"/>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354162"/>
          </a:xfrm>
        </p:spPr>
        <p:txBody>
          <a:bodyPr>
            <a:noAutofit/>
          </a:bodyPr>
          <a:lstStyle/>
          <a:p>
            <a:r>
              <a:rPr lang="ru-RU" sz="1800" b="1" dirty="0" err="1" smtClean="0">
                <a:latin typeface="Candara" pitchFamily="34" charset="0"/>
              </a:rPr>
              <a:t>Встановлений</a:t>
            </a:r>
            <a:r>
              <a:rPr lang="ru-RU" sz="1800" b="1" dirty="0" smtClean="0">
                <a:latin typeface="Candara" pitchFamily="34" charset="0"/>
              </a:rPr>
              <a:t> на </a:t>
            </a:r>
            <a:r>
              <a:rPr lang="ru-RU" sz="1800" b="1" dirty="0" err="1" smtClean="0">
                <a:latin typeface="Candara" pitchFamily="34" charset="0"/>
              </a:rPr>
              <a:t>постаменті</a:t>
            </a:r>
            <a:r>
              <a:rPr lang="ru-RU" sz="1800" b="1" dirty="0" smtClean="0">
                <a:latin typeface="Candara" pitchFamily="34" charset="0"/>
              </a:rPr>
              <a:t> </a:t>
            </a:r>
            <a:r>
              <a:rPr lang="ru-RU" sz="1800" b="1" dirty="0" err="1" smtClean="0">
                <a:latin typeface="Candara" pitchFamily="34" charset="0"/>
              </a:rPr>
              <a:t>з</a:t>
            </a:r>
            <a:r>
              <a:rPr lang="ru-RU" sz="1800" b="1" dirty="0" smtClean="0">
                <a:latin typeface="Candara" pitchFamily="34" charset="0"/>
              </a:rPr>
              <a:t> </a:t>
            </a:r>
            <a:r>
              <a:rPr lang="ru-RU" sz="1800" b="1" dirty="0" err="1" smtClean="0">
                <a:latin typeface="Candara" pitchFamily="34" charset="0"/>
              </a:rPr>
              <a:t>обмазаних</a:t>
            </a:r>
            <a:r>
              <a:rPr lang="ru-RU" sz="1800" b="1" dirty="0" smtClean="0">
                <a:latin typeface="Candara" pitchFamily="34" charset="0"/>
              </a:rPr>
              <a:t> глиною колод </a:t>
            </a:r>
            <a:r>
              <a:rPr lang="ru-RU" sz="1800" b="1" dirty="0" err="1" smtClean="0">
                <a:latin typeface="Candara" pitchFamily="34" charset="0"/>
              </a:rPr>
              <a:t>кам'яний</a:t>
            </a:r>
            <a:r>
              <a:rPr lang="ru-RU" sz="1800" b="1" dirty="0" smtClean="0">
                <a:latin typeface="Candara" pitchFamily="34" charset="0"/>
              </a:rPr>
              <a:t> </a:t>
            </a:r>
            <a:r>
              <a:rPr lang="ru-RU" sz="1800" b="1" dirty="0" err="1" smtClean="0">
                <a:latin typeface="Candara" pitchFamily="34" charset="0"/>
              </a:rPr>
              <a:t>вогнище</a:t>
            </a:r>
            <a:r>
              <a:rPr lang="ru-RU" sz="1800" b="1" dirty="0" smtClean="0">
                <a:latin typeface="Candara" pitchFamily="34" charset="0"/>
              </a:rPr>
              <a:t>. Топили </a:t>
            </a:r>
            <a:r>
              <a:rPr lang="ru-RU" sz="1800" b="1" dirty="0" err="1" smtClean="0">
                <a:latin typeface="Candara" pitchFamily="34" charset="0"/>
              </a:rPr>
              <a:t>піч</a:t>
            </a:r>
            <a:r>
              <a:rPr lang="ru-RU" sz="1800" b="1" dirty="0" smtClean="0">
                <a:latin typeface="Candara" pitchFamily="34" charset="0"/>
              </a:rPr>
              <a:t> </a:t>
            </a:r>
            <a:r>
              <a:rPr lang="ru-RU" sz="1800" b="1" dirty="0" err="1" smtClean="0">
                <a:latin typeface="Candara" pitchFamily="34" charset="0"/>
              </a:rPr>
              <a:t>з</a:t>
            </a:r>
            <a:r>
              <a:rPr lang="ru-RU" sz="1800" b="1" dirty="0" smtClean="0">
                <a:latin typeface="Candara" pitchFamily="34" charset="0"/>
              </a:rPr>
              <a:t> </a:t>
            </a:r>
            <a:r>
              <a:rPr lang="ru-RU" sz="1800" b="1" dirty="0" err="1" smtClean="0">
                <a:latin typeface="Candara" pitchFamily="34" charset="0"/>
              </a:rPr>
              <a:t>раннього</a:t>
            </a:r>
            <a:r>
              <a:rPr lang="ru-RU" sz="1800" b="1" dirty="0" smtClean="0">
                <a:latin typeface="Candara" pitchFamily="34" charset="0"/>
              </a:rPr>
              <a:t> ранку. Коли </a:t>
            </a:r>
            <a:r>
              <a:rPr lang="ru-RU" sz="1800" b="1" dirty="0" err="1" smtClean="0">
                <a:latin typeface="Candara" pitchFamily="34" charset="0"/>
              </a:rPr>
              <a:t>піч</a:t>
            </a:r>
            <a:r>
              <a:rPr lang="ru-RU" sz="1800" b="1" dirty="0" smtClean="0">
                <a:latin typeface="Candara" pitchFamily="34" charset="0"/>
              </a:rPr>
              <a:t> топиться, </a:t>
            </a:r>
            <a:r>
              <a:rPr lang="ru-RU" sz="1800" b="1" dirty="0" err="1" smtClean="0">
                <a:latin typeface="Candara" pitchFamily="34" charset="0"/>
              </a:rPr>
              <a:t>перебувати</a:t>
            </a:r>
            <a:r>
              <a:rPr lang="ru-RU" sz="1800" b="1" dirty="0" smtClean="0">
                <a:latin typeface="Candara" pitchFamily="34" charset="0"/>
              </a:rPr>
              <a:t> в </a:t>
            </a:r>
            <a:r>
              <a:rPr lang="ru-RU" sz="1800" b="1" dirty="0" err="1" smtClean="0">
                <a:latin typeface="Candara" pitchFamily="34" charset="0"/>
              </a:rPr>
              <a:t>хаті</a:t>
            </a:r>
            <a:r>
              <a:rPr lang="ru-RU" sz="1800" b="1" dirty="0" smtClean="0">
                <a:latin typeface="Candara" pitchFamily="34" charset="0"/>
              </a:rPr>
              <a:t> </a:t>
            </a:r>
            <a:r>
              <a:rPr lang="ru-RU" sz="1800" b="1" dirty="0" err="1" smtClean="0">
                <a:latin typeface="Candara" pitchFamily="34" charset="0"/>
              </a:rPr>
              <a:t>неможливо</a:t>
            </a:r>
            <a:r>
              <a:rPr lang="ru-RU" sz="1800" b="1" dirty="0" smtClean="0">
                <a:latin typeface="Candara" pitchFamily="34" charset="0"/>
              </a:rPr>
              <a:t>, там </a:t>
            </a:r>
            <a:r>
              <a:rPr lang="ru-RU" sz="1800" b="1" dirty="0" err="1" smtClean="0">
                <a:latin typeface="Candara" pitchFamily="34" charset="0"/>
              </a:rPr>
              <a:t>залишалася</a:t>
            </a:r>
            <a:r>
              <a:rPr lang="ru-RU" sz="1800" b="1" dirty="0" smtClean="0">
                <a:latin typeface="Candara" pitchFamily="34" charset="0"/>
              </a:rPr>
              <a:t> </a:t>
            </a:r>
            <a:r>
              <a:rPr lang="ru-RU" sz="1800" b="1" dirty="0" err="1" smtClean="0">
                <a:latin typeface="Candara" pitchFamily="34" charset="0"/>
              </a:rPr>
              <a:t>тільки</a:t>
            </a:r>
            <a:r>
              <a:rPr lang="ru-RU" sz="1800" b="1" dirty="0" smtClean="0">
                <a:latin typeface="Candara" pitchFamily="34" charset="0"/>
              </a:rPr>
              <a:t> </a:t>
            </a:r>
            <a:r>
              <a:rPr lang="ru-RU" sz="1800" b="1" dirty="0" err="1" smtClean="0">
                <a:latin typeface="Candara" pitchFamily="34" charset="0"/>
              </a:rPr>
              <a:t>господиня</a:t>
            </a:r>
            <a:r>
              <a:rPr lang="ru-RU" sz="1800" b="1" dirty="0" smtClean="0">
                <a:latin typeface="Candara" pitchFamily="34" charset="0"/>
              </a:rPr>
              <a:t>, </a:t>
            </a:r>
            <a:r>
              <a:rPr lang="ru-RU" sz="1800" b="1" dirty="0" err="1" smtClean="0">
                <a:latin typeface="Candara" pitchFamily="34" charset="0"/>
              </a:rPr>
              <a:t>що</a:t>
            </a:r>
            <a:r>
              <a:rPr lang="ru-RU" sz="1800" b="1" dirty="0" smtClean="0">
                <a:latin typeface="Candara" pitchFamily="34" charset="0"/>
              </a:rPr>
              <a:t> </a:t>
            </a:r>
            <a:r>
              <a:rPr lang="ru-RU" sz="1800" b="1" dirty="0" err="1" smtClean="0">
                <a:latin typeface="Candara" pitchFamily="34" charset="0"/>
              </a:rPr>
              <a:t>готувала</a:t>
            </a:r>
            <a:r>
              <a:rPr lang="ru-RU" sz="1800" b="1" dirty="0" smtClean="0">
                <a:latin typeface="Candara" pitchFamily="34" charset="0"/>
              </a:rPr>
              <a:t> </a:t>
            </a:r>
            <a:r>
              <a:rPr lang="ru-RU" sz="1800" b="1" dirty="0" err="1" smtClean="0">
                <a:latin typeface="Candara" pitchFamily="34" charset="0"/>
              </a:rPr>
              <a:t>їжу</a:t>
            </a:r>
            <a:r>
              <a:rPr lang="ru-RU" sz="1800" b="1" dirty="0" smtClean="0">
                <a:latin typeface="Candara" pitchFamily="34" charset="0"/>
              </a:rPr>
              <a:t>, </a:t>
            </a:r>
            <a:r>
              <a:rPr lang="ru-RU" sz="1800" b="1" dirty="0" err="1" smtClean="0">
                <a:latin typeface="Candara" pitchFamily="34" charset="0"/>
              </a:rPr>
              <a:t>всі</a:t>
            </a:r>
            <a:r>
              <a:rPr lang="ru-RU" sz="1800" b="1" dirty="0" smtClean="0">
                <a:latin typeface="Candara" pitchFamily="34" charset="0"/>
              </a:rPr>
              <a:t> </a:t>
            </a:r>
            <a:r>
              <a:rPr lang="ru-RU" sz="1800" b="1" dirty="0" err="1" smtClean="0">
                <a:latin typeface="Candara" pitchFamily="34" charset="0"/>
              </a:rPr>
              <a:t>інші</a:t>
            </a:r>
            <a:r>
              <a:rPr lang="ru-RU" sz="1800" b="1" dirty="0" smtClean="0">
                <a:latin typeface="Candara" pitchFamily="34" charset="0"/>
              </a:rPr>
              <a:t> </a:t>
            </a:r>
            <a:r>
              <a:rPr lang="ru-RU" sz="1800" b="1" dirty="0" err="1" smtClean="0">
                <a:latin typeface="Candara" pitchFamily="34" charset="0"/>
              </a:rPr>
              <a:t>йшли</a:t>
            </a:r>
            <a:r>
              <a:rPr lang="ru-RU" sz="1800" b="1" dirty="0" smtClean="0">
                <a:latin typeface="Candara" pitchFamily="34" charset="0"/>
              </a:rPr>
              <a:t> на </a:t>
            </a:r>
            <a:r>
              <a:rPr lang="ru-RU" sz="1800" b="1" dirty="0" err="1" smtClean="0">
                <a:latin typeface="Candara" pitchFamily="34" charset="0"/>
              </a:rPr>
              <a:t>вулицю</a:t>
            </a:r>
            <a:r>
              <a:rPr lang="ru-RU" sz="1800" b="1" dirty="0" smtClean="0">
                <a:latin typeface="Candara" pitchFamily="34" charset="0"/>
              </a:rPr>
              <a:t> </a:t>
            </a:r>
            <a:r>
              <a:rPr lang="ru-RU" sz="1800" b="1" dirty="0" err="1" smtClean="0">
                <a:latin typeface="Candara" pitchFamily="34" charset="0"/>
              </a:rPr>
              <a:t>займатися</a:t>
            </a:r>
            <a:r>
              <a:rPr lang="ru-RU" sz="1800" b="1" dirty="0" smtClean="0">
                <a:latin typeface="Candara" pitchFamily="34" charset="0"/>
              </a:rPr>
              <a:t> справами, в </a:t>
            </a:r>
            <a:r>
              <a:rPr lang="ru-RU" sz="1800" b="1" dirty="0" err="1" smtClean="0">
                <a:latin typeface="Candara" pitchFamily="34" charset="0"/>
              </a:rPr>
              <a:t>будь-яку</a:t>
            </a:r>
            <a:r>
              <a:rPr lang="ru-RU" sz="1800" b="1" dirty="0" smtClean="0">
                <a:latin typeface="Candara" pitchFamily="34" charset="0"/>
              </a:rPr>
              <a:t> погоду. </a:t>
            </a:r>
            <a:r>
              <a:rPr lang="ru-RU" sz="1800" b="1" dirty="0" err="1" smtClean="0">
                <a:latin typeface="Candara" pitchFamily="34" charset="0"/>
              </a:rPr>
              <a:t>Після</a:t>
            </a:r>
            <a:r>
              <a:rPr lang="ru-RU" sz="1800" b="1" dirty="0" smtClean="0">
                <a:latin typeface="Candara" pitchFamily="34" charset="0"/>
              </a:rPr>
              <a:t> того, як </a:t>
            </a:r>
            <a:r>
              <a:rPr lang="ru-RU" sz="1800" b="1" dirty="0" err="1" smtClean="0">
                <a:latin typeface="Candara" pitchFamily="34" charset="0"/>
              </a:rPr>
              <a:t>піч</a:t>
            </a:r>
            <a:r>
              <a:rPr lang="ru-RU" sz="1800" b="1" dirty="0" smtClean="0">
                <a:latin typeface="Candara" pitchFamily="34" charset="0"/>
              </a:rPr>
              <a:t> </a:t>
            </a:r>
            <a:r>
              <a:rPr lang="ru-RU" sz="1800" b="1" dirty="0" err="1" smtClean="0">
                <a:latin typeface="Candara" pitchFamily="34" charset="0"/>
              </a:rPr>
              <a:t>протоплювати</a:t>
            </a:r>
            <a:r>
              <a:rPr lang="ru-RU" sz="1800" b="1" dirty="0" smtClean="0">
                <a:latin typeface="Candara" pitchFamily="34" charset="0"/>
              </a:rPr>
              <a:t>, </a:t>
            </a:r>
            <a:r>
              <a:rPr lang="ru-RU" sz="1800" b="1" dirty="0" err="1" smtClean="0">
                <a:latin typeface="Candara" pitchFamily="34" charset="0"/>
              </a:rPr>
              <a:t>камені</a:t>
            </a:r>
            <a:r>
              <a:rPr lang="ru-RU" sz="1800" b="1" dirty="0" smtClean="0">
                <a:latin typeface="Candara" pitchFamily="34" charset="0"/>
              </a:rPr>
              <a:t> </a:t>
            </a:r>
            <a:r>
              <a:rPr lang="ru-RU" sz="1800" b="1" dirty="0" err="1" smtClean="0">
                <a:latin typeface="Candara" pitchFamily="34" charset="0"/>
              </a:rPr>
              <a:t>віддавали</a:t>
            </a:r>
            <a:r>
              <a:rPr lang="ru-RU" sz="1800" b="1" dirty="0" smtClean="0">
                <a:latin typeface="Candara" pitchFamily="34" charset="0"/>
              </a:rPr>
              <a:t> тепло до </a:t>
            </a:r>
            <a:r>
              <a:rPr lang="ru-RU" sz="1800" b="1" dirty="0" err="1" smtClean="0">
                <a:latin typeface="Candara" pitchFamily="34" charset="0"/>
              </a:rPr>
              <a:t>наступного</a:t>
            </a:r>
            <a:r>
              <a:rPr lang="ru-RU" sz="1800" b="1" dirty="0" smtClean="0">
                <a:latin typeface="Candara" pitchFamily="34" charset="0"/>
              </a:rPr>
              <a:t> ранку. У </a:t>
            </a:r>
            <a:r>
              <a:rPr lang="ru-RU" sz="1800" b="1" dirty="0" err="1" smtClean="0">
                <a:latin typeface="Candara" pitchFamily="34" charset="0"/>
              </a:rPr>
              <a:t>печі</a:t>
            </a:r>
            <a:r>
              <a:rPr lang="ru-RU" sz="1800" b="1" dirty="0" smtClean="0">
                <a:latin typeface="Candara" pitchFamily="34" charset="0"/>
              </a:rPr>
              <a:t> </a:t>
            </a:r>
            <a:r>
              <a:rPr lang="ru-RU" sz="1800" b="1" dirty="0" err="1" smtClean="0">
                <a:latin typeface="Candara" pitchFamily="34" charset="0"/>
              </a:rPr>
              <a:t>і</a:t>
            </a:r>
            <a:r>
              <a:rPr lang="ru-RU" sz="1800" b="1" dirty="0" smtClean="0">
                <a:latin typeface="Candara" pitchFamily="34" charset="0"/>
              </a:rPr>
              <a:t> </a:t>
            </a:r>
            <a:r>
              <a:rPr lang="ru-RU" sz="1800" b="1" dirty="0" err="1" smtClean="0">
                <a:latin typeface="Candara" pitchFamily="34" charset="0"/>
              </a:rPr>
              <a:t>готували</a:t>
            </a:r>
            <a:r>
              <a:rPr lang="ru-RU" sz="1800" b="1" dirty="0" smtClean="0">
                <a:latin typeface="Candara" pitchFamily="34" charset="0"/>
              </a:rPr>
              <a:t> </a:t>
            </a:r>
            <a:r>
              <a:rPr lang="ru-RU" sz="1800" b="1" dirty="0" err="1" smtClean="0">
                <a:latin typeface="Candara" pitchFamily="34" charset="0"/>
              </a:rPr>
              <a:t>їжу</a:t>
            </a:r>
            <a:r>
              <a:rPr lang="ru-RU" sz="1800" b="1" dirty="0" smtClean="0">
                <a:latin typeface="Candara" pitchFamily="34" charset="0"/>
              </a:rPr>
              <a:t>.</a:t>
            </a:r>
            <a:r>
              <a:rPr lang="ru-RU" sz="1800" dirty="0" smtClean="0"/>
              <a:t/>
            </a:r>
            <a:br>
              <a:rPr lang="ru-RU" sz="1800" dirty="0" smtClean="0"/>
            </a:br>
            <a:endParaRPr lang="uk-UA" sz="1800" b="1" dirty="0">
              <a:latin typeface="Candara" pitchFamily="34" charset="0"/>
            </a:endParaRPr>
          </a:p>
        </p:txBody>
      </p:sp>
      <p:pic>
        <p:nvPicPr>
          <p:cNvPr id="4" name="Содержимое 3" descr="Древнерусская деревня">
            <a:hlinkClick r:id="rId2" tgtFrame="&quot;_blank&quot;"/>
          </p:cNvPr>
          <p:cNvPicPr>
            <a:picLocks noGrp="1"/>
          </p:cNvPicPr>
          <p:nvPr>
            <p:ph idx="1"/>
          </p:nvPr>
        </p:nvPicPr>
        <p:blipFill>
          <a:blip r:embed="rId3" cstate="print"/>
          <a:srcRect/>
          <a:stretch>
            <a:fillRect/>
          </a:stretch>
        </p:blipFill>
        <p:spPr bwMode="auto">
          <a:xfrm>
            <a:off x="539552" y="1700809"/>
            <a:ext cx="7848872" cy="4752528"/>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260648"/>
            <a:ext cx="8229600" cy="1584176"/>
          </a:xfrm>
        </p:spPr>
        <p:txBody>
          <a:bodyPr>
            <a:noAutofit/>
          </a:bodyPr>
          <a:lstStyle/>
          <a:p>
            <a:r>
              <a:rPr lang="ru-RU" sz="1800" b="1" dirty="0" smtClean="0">
                <a:latin typeface="Candara" pitchFamily="34" charset="0"/>
              </a:rPr>
              <a:t>Ось так </a:t>
            </a:r>
            <a:r>
              <a:rPr lang="ru-RU" sz="1800" b="1" dirty="0" err="1" smtClean="0">
                <a:latin typeface="Candara" pitchFamily="34" charset="0"/>
              </a:rPr>
              <a:t>виглядає</a:t>
            </a:r>
            <a:r>
              <a:rPr lang="ru-RU" sz="1800" b="1" dirty="0" smtClean="0">
                <a:latin typeface="Candara" pitchFamily="34" charset="0"/>
              </a:rPr>
              <a:t> хата </a:t>
            </a:r>
            <a:r>
              <a:rPr lang="ru-RU" sz="1800" b="1" dirty="0" err="1" smtClean="0">
                <a:latin typeface="Candara" pitchFamily="34" charset="0"/>
              </a:rPr>
              <a:t>зсередини</a:t>
            </a:r>
            <a:r>
              <a:rPr lang="ru-RU" sz="1800" b="1" dirty="0" smtClean="0">
                <a:latin typeface="Candara" pitchFamily="34" charset="0"/>
              </a:rPr>
              <a:t>. Спали на лавках, </a:t>
            </a:r>
            <a:r>
              <a:rPr lang="ru-RU" sz="1800" b="1" dirty="0" err="1" smtClean="0">
                <a:latin typeface="Candara" pitchFamily="34" charset="0"/>
              </a:rPr>
              <a:t>розставлених</a:t>
            </a:r>
            <a:r>
              <a:rPr lang="ru-RU" sz="1800" b="1" dirty="0" smtClean="0">
                <a:latin typeface="Candara" pitchFamily="34" charset="0"/>
              </a:rPr>
              <a:t> </a:t>
            </a:r>
            <a:r>
              <a:rPr lang="ru-RU" sz="1800" b="1" dirty="0" err="1" smtClean="0">
                <a:latin typeface="Candara" pitchFamily="34" charset="0"/>
              </a:rPr>
              <a:t>уздовж</a:t>
            </a:r>
            <a:r>
              <a:rPr lang="ru-RU" sz="1800" b="1" dirty="0" smtClean="0">
                <a:latin typeface="Candara" pitchFamily="34" charset="0"/>
              </a:rPr>
              <a:t> </a:t>
            </a:r>
            <a:r>
              <a:rPr lang="ru-RU" sz="1800" b="1" dirty="0" err="1" smtClean="0">
                <a:latin typeface="Candara" pitchFamily="34" charset="0"/>
              </a:rPr>
              <a:t>стін</a:t>
            </a:r>
            <a:r>
              <a:rPr lang="ru-RU" sz="1800" b="1" dirty="0" smtClean="0">
                <a:latin typeface="Candara" pitchFamily="34" charset="0"/>
              </a:rPr>
              <a:t>, на них же </a:t>
            </a:r>
            <a:r>
              <a:rPr lang="ru-RU" sz="1800" b="1" dirty="0" err="1" smtClean="0">
                <a:latin typeface="Candara" pitchFamily="34" charset="0"/>
              </a:rPr>
              <a:t>сиділи</a:t>
            </a:r>
            <a:r>
              <a:rPr lang="ru-RU" sz="1800" b="1" dirty="0" smtClean="0">
                <a:latin typeface="Candara" pitchFamily="34" charset="0"/>
              </a:rPr>
              <a:t> </a:t>
            </a:r>
            <a:r>
              <a:rPr lang="ru-RU" sz="1800" b="1" dirty="0" err="1" smtClean="0">
                <a:latin typeface="Candara" pitchFamily="34" charset="0"/>
              </a:rPr>
              <a:t>під</a:t>
            </a:r>
            <a:r>
              <a:rPr lang="ru-RU" sz="1800" b="1" dirty="0" smtClean="0">
                <a:latin typeface="Candara" pitchFamily="34" charset="0"/>
              </a:rPr>
              <a:t> час </a:t>
            </a:r>
            <a:r>
              <a:rPr lang="ru-RU" sz="1800" b="1" dirty="0" err="1" smtClean="0">
                <a:latin typeface="Candara" pitchFamily="34" charset="0"/>
              </a:rPr>
              <a:t>їжі</a:t>
            </a:r>
            <a:r>
              <a:rPr lang="ru-RU" sz="1800" b="1" dirty="0" smtClean="0">
                <a:latin typeface="Candara" pitchFamily="34" charset="0"/>
              </a:rPr>
              <a:t>. </a:t>
            </a:r>
            <a:r>
              <a:rPr lang="ru-RU" sz="1800" b="1" dirty="0" err="1" smtClean="0">
                <a:latin typeface="Candara" pitchFamily="34" charset="0"/>
              </a:rPr>
              <a:t>Діти</a:t>
            </a:r>
            <a:r>
              <a:rPr lang="ru-RU" sz="1800" b="1" dirty="0" smtClean="0">
                <a:latin typeface="Candara" pitchFamily="34" charset="0"/>
              </a:rPr>
              <a:t> спали на </a:t>
            </a:r>
            <a:r>
              <a:rPr lang="ru-RU" sz="1800" b="1" dirty="0" err="1" smtClean="0">
                <a:latin typeface="Candara" pitchFamily="34" charset="0"/>
              </a:rPr>
              <a:t>полатах</a:t>
            </a:r>
            <a:r>
              <a:rPr lang="ru-RU" sz="1800" b="1" dirty="0" smtClean="0">
                <a:latin typeface="Candara" pitchFamily="34" charset="0"/>
              </a:rPr>
              <a:t>, на </a:t>
            </a:r>
            <a:r>
              <a:rPr lang="ru-RU" sz="1800" b="1" dirty="0" err="1" smtClean="0">
                <a:latin typeface="Candara" pitchFamily="34" charset="0"/>
              </a:rPr>
              <a:t>цій</a:t>
            </a:r>
            <a:r>
              <a:rPr lang="ru-RU" sz="1800" b="1" dirty="0" smtClean="0">
                <a:latin typeface="Candara" pitchFamily="34" charset="0"/>
              </a:rPr>
              <a:t> </a:t>
            </a:r>
            <a:r>
              <a:rPr lang="ru-RU" sz="1800" b="1" dirty="0" err="1" smtClean="0">
                <a:latin typeface="Candara" pitchFamily="34" charset="0"/>
              </a:rPr>
              <a:t>фотографії</a:t>
            </a:r>
            <a:r>
              <a:rPr lang="ru-RU" sz="1800" b="1" dirty="0" smtClean="0">
                <a:latin typeface="Candara" pitchFamily="34" charset="0"/>
              </a:rPr>
              <a:t> </a:t>
            </a:r>
            <a:r>
              <a:rPr lang="ru-RU" sz="1800" b="1" dirty="0" err="1" smtClean="0">
                <a:latin typeface="Candara" pitchFamily="34" charset="0"/>
              </a:rPr>
              <a:t>їх</a:t>
            </a:r>
            <a:r>
              <a:rPr lang="ru-RU" sz="1800" b="1" dirty="0" smtClean="0">
                <a:latin typeface="Candara" pitchFamily="34" charset="0"/>
              </a:rPr>
              <a:t> не видно, вони </a:t>
            </a:r>
            <a:r>
              <a:rPr lang="ru-RU" sz="1800" b="1" dirty="0" err="1" smtClean="0">
                <a:latin typeface="Candara" pitchFamily="34" charset="0"/>
              </a:rPr>
              <a:t>зверху</a:t>
            </a:r>
            <a:r>
              <a:rPr lang="ru-RU" sz="1800" b="1" dirty="0" smtClean="0">
                <a:latin typeface="Candara" pitchFamily="34" charset="0"/>
              </a:rPr>
              <a:t>, над головою. У зимовий час у хату брали молодняк </a:t>
            </a:r>
            <a:r>
              <a:rPr lang="ru-RU" sz="1800" b="1" dirty="0" err="1" smtClean="0">
                <a:latin typeface="Candara" pitchFamily="34" charset="0"/>
              </a:rPr>
              <a:t>домашньої</a:t>
            </a:r>
            <a:r>
              <a:rPr lang="ru-RU" sz="1800" b="1" dirty="0" smtClean="0">
                <a:latin typeface="Candara" pitchFamily="34" charset="0"/>
              </a:rPr>
              <a:t> </a:t>
            </a:r>
            <a:r>
              <a:rPr lang="ru-RU" sz="1800" b="1" dirty="0" err="1" smtClean="0">
                <a:latin typeface="Candara" pitchFamily="34" charset="0"/>
              </a:rPr>
              <a:t>худоби</a:t>
            </a:r>
            <a:r>
              <a:rPr lang="ru-RU" sz="1800" b="1" dirty="0" smtClean="0">
                <a:latin typeface="Candara" pitchFamily="34" charset="0"/>
              </a:rPr>
              <a:t>, </a:t>
            </a:r>
            <a:r>
              <a:rPr lang="ru-RU" sz="1800" b="1" dirty="0" err="1" smtClean="0">
                <a:latin typeface="Candara" pitchFamily="34" charset="0"/>
              </a:rPr>
              <a:t>щоб</a:t>
            </a:r>
            <a:r>
              <a:rPr lang="ru-RU" sz="1800" b="1" dirty="0" smtClean="0">
                <a:latin typeface="Candara" pitchFamily="34" charset="0"/>
              </a:rPr>
              <a:t> </a:t>
            </a:r>
            <a:r>
              <a:rPr lang="ru-RU" sz="1800" b="1" dirty="0" err="1" smtClean="0">
                <a:latin typeface="Candara" pitchFamily="34" charset="0"/>
              </a:rPr>
              <a:t>він</a:t>
            </a:r>
            <a:r>
              <a:rPr lang="ru-RU" sz="1800" b="1" dirty="0" smtClean="0">
                <a:latin typeface="Candara" pitchFamily="34" charset="0"/>
              </a:rPr>
              <a:t> не </a:t>
            </a:r>
            <a:r>
              <a:rPr lang="ru-RU" sz="1800" b="1" dirty="0" err="1" smtClean="0">
                <a:latin typeface="Candara" pitchFamily="34" charset="0"/>
              </a:rPr>
              <a:t>загинув</a:t>
            </a:r>
            <a:r>
              <a:rPr lang="ru-RU" sz="1800" b="1" dirty="0" smtClean="0">
                <a:latin typeface="Candara" pitchFamily="34" charset="0"/>
              </a:rPr>
              <a:t> </a:t>
            </a:r>
            <a:r>
              <a:rPr lang="ru-RU" sz="1800" b="1" dirty="0" err="1" smtClean="0">
                <a:latin typeface="Candara" pitchFamily="34" charset="0"/>
              </a:rPr>
              <a:t>від</a:t>
            </a:r>
            <a:r>
              <a:rPr lang="ru-RU" sz="1800" b="1" dirty="0" smtClean="0">
                <a:latin typeface="Candara" pitchFamily="34" charset="0"/>
              </a:rPr>
              <a:t> морозу. У </a:t>
            </a:r>
            <a:r>
              <a:rPr lang="ru-RU" sz="1800" b="1" dirty="0" err="1" smtClean="0">
                <a:latin typeface="Candara" pitchFamily="34" charset="0"/>
              </a:rPr>
              <a:t>хаті</a:t>
            </a:r>
            <a:r>
              <a:rPr lang="ru-RU" sz="1800" b="1" dirty="0" smtClean="0">
                <a:latin typeface="Candara" pitchFamily="34" charset="0"/>
              </a:rPr>
              <a:t> </a:t>
            </a:r>
            <a:r>
              <a:rPr lang="ru-RU" sz="1800" b="1" dirty="0" err="1" smtClean="0">
                <a:latin typeface="Candara" pitchFamily="34" charset="0"/>
              </a:rPr>
              <a:t>також</a:t>
            </a:r>
            <a:r>
              <a:rPr lang="ru-RU" sz="1800" b="1" dirty="0" smtClean="0">
                <a:latin typeface="Candara" pitchFamily="34" charset="0"/>
              </a:rPr>
              <a:t> </a:t>
            </a:r>
            <a:r>
              <a:rPr lang="ru-RU" sz="1800" b="1" dirty="0" err="1" smtClean="0">
                <a:latin typeface="Candara" pitchFamily="34" charset="0"/>
              </a:rPr>
              <a:t>і</a:t>
            </a:r>
            <a:r>
              <a:rPr lang="ru-RU" sz="1800" b="1" dirty="0" smtClean="0">
                <a:latin typeface="Candara" pitchFamily="34" charset="0"/>
              </a:rPr>
              <a:t> </a:t>
            </a:r>
            <a:r>
              <a:rPr lang="ru-RU" sz="1800" b="1" dirty="0" err="1" smtClean="0">
                <a:latin typeface="Candara" pitchFamily="34" charset="0"/>
              </a:rPr>
              <a:t>милися</a:t>
            </a:r>
            <a:r>
              <a:rPr lang="ru-RU" sz="1800" b="1" dirty="0" smtClean="0">
                <a:latin typeface="Candara" pitchFamily="34" charset="0"/>
              </a:rPr>
              <a:t>. </a:t>
            </a:r>
            <a:r>
              <a:rPr lang="ru-RU" sz="1800" b="1" dirty="0" err="1" smtClean="0">
                <a:latin typeface="Candara" pitchFamily="34" charset="0"/>
              </a:rPr>
              <a:t>Можна</a:t>
            </a:r>
            <a:r>
              <a:rPr lang="ru-RU" sz="1800" b="1" dirty="0" smtClean="0">
                <a:latin typeface="Candara" pitchFamily="34" charset="0"/>
              </a:rPr>
              <a:t> </a:t>
            </a:r>
            <a:r>
              <a:rPr lang="ru-RU" sz="1800" b="1" dirty="0" err="1" smtClean="0">
                <a:latin typeface="Candara" pitchFamily="34" charset="0"/>
              </a:rPr>
              <a:t>уявити</a:t>
            </a:r>
            <a:r>
              <a:rPr lang="ru-RU" sz="1800" b="1" dirty="0" smtClean="0">
                <a:latin typeface="Candara" pitchFamily="34" charset="0"/>
              </a:rPr>
              <a:t>, яке </a:t>
            </a:r>
            <a:r>
              <a:rPr lang="ru-RU" sz="1800" b="1" dirty="0" err="1" smtClean="0">
                <a:latin typeface="Candara" pitchFamily="34" charset="0"/>
              </a:rPr>
              <a:t>повітря</a:t>
            </a:r>
            <a:r>
              <a:rPr lang="ru-RU" sz="1800" b="1" dirty="0" smtClean="0">
                <a:latin typeface="Candara" pitchFamily="34" charset="0"/>
              </a:rPr>
              <a:t> </a:t>
            </a:r>
            <a:r>
              <a:rPr lang="ru-RU" sz="1800" b="1" dirty="0" err="1" smtClean="0">
                <a:latin typeface="Candara" pitchFamily="34" charset="0"/>
              </a:rPr>
              <a:t>був</a:t>
            </a:r>
            <a:r>
              <a:rPr lang="ru-RU" sz="1800" b="1" dirty="0" smtClean="0">
                <a:latin typeface="Candara" pitchFamily="34" charset="0"/>
              </a:rPr>
              <a:t> там, </a:t>
            </a:r>
            <a:r>
              <a:rPr lang="ru-RU" sz="1800" b="1" dirty="0" err="1" smtClean="0">
                <a:latin typeface="Candara" pitchFamily="34" charset="0"/>
              </a:rPr>
              <a:t>наскільки</a:t>
            </a:r>
            <a:r>
              <a:rPr lang="ru-RU" sz="1800" b="1" dirty="0" smtClean="0">
                <a:latin typeface="Candara" pitchFamily="34" charset="0"/>
              </a:rPr>
              <a:t> там </a:t>
            </a:r>
            <a:r>
              <a:rPr lang="ru-RU" sz="1800" b="1" dirty="0" err="1" smtClean="0">
                <a:latin typeface="Candara" pitchFamily="34" charset="0"/>
              </a:rPr>
              <a:t>було</a:t>
            </a:r>
            <a:r>
              <a:rPr lang="ru-RU" sz="1800" b="1" dirty="0" smtClean="0">
                <a:latin typeface="Candara" pitchFamily="34" charset="0"/>
              </a:rPr>
              <a:t> тепло </a:t>
            </a:r>
            <a:r>
              <a:rPr lang="ru-RU" sz="1800" b="1" dirty="0" err="1" smtClean="0">
                <a:latin typeface="Candara" pitchFamily="34" charset="0"/>
              </a:rPr>
              <a:t>і</a:t>
            </a:r>
            <a:r>
              <a:rPr lang="ru-RU" sz="1800" b="1" dirty="0" smtClean="0">
                <a:latin typeface="Candara" pitchFamily="34" charset="0"/>
              </a:rPr>
              <a:t> комфортно. </a:t>
            </a:r>
            <a:r>
              <a:rPr lang="ru-RU" sz="1800" b="1" dirty="0" err="1" smtClean="0">
                <a:latin typeface="Candara" pitchFamily="34" charset="0"/>
              </a:rPr>
              <a:t>Відразу</a:t>
            </a:r>
            <a:r>
              <a:rPr lang="ru-RU" sz="1800" b="1" dirty="0" smtClean="0">
                <a:latin typeface="Candara" pitchFamily="34" charset="0"/>
              </a:rPr>
              <a:t> </a:t>
            </a:r>
            <a:r>
              <a:rPr lang="ru-RU" sz="1800" b="1" dirty="0" err="1" smtClean="0">
                <a:latin typeface="Candara" pitchFamily="34" charset="0"/>
              </a:rPr>
              <a:t>стає</a:t>
            </a:r>
            <a:r>
              <a:rPr lang="ru-RU" sz="1800" b="1" dirty="0" smtClean="0">
                <a:latin typeface="Candara" pitchFamily="34" charset="0"/>
              </a:rPr>
              <a:t> ясно, </a:t>
            </a:r>
            <a:r>
              <a:rPr lang="ru-RU" sz="1800" b="1" dirty="0" err="1" smtClean="0">
                <a:latin typeface="Candara" pitchFamily="34" charset="0"/>
              </a:rPr>
              <a:t>чому</a:t>
            </a:r>
            <a:r>
              <a:rPr lang="ru-RU" sz="1800" b="1" dirty="0" smtClean="0">
                <a:latin typeface="Candara" pitchFamily="34" charset="0"/>
              </a:rPr>
              <a:t> </a:t>
            </a:r>
            <a:r>
              <a:rPr lang="ru-RU" sz="1800" b="1" dirty="0" err="1" smtClean="0">
                <a:latin typeface="Candara" pitchFamily="34" charset="0"/>
              </a:rPr>
              <a:t>тривалість</a:t>
            </a:r>
            <a:r>
              <a:rPr lang="ru-RU" sz="1800" b="1" dirty="0" smtClean="0">
                <a:latin typeface="Candara" pitchFamily="34" charset="0"/>
              </a:rPr>
              <a:t> </a:t>
            </a:r>
            <a:r>
              <a:rPr lang="ru-RU" sz="1800" b="1" dirty="0" err="1" smtClean="0">
                <a:latin typeface="Candara" pitchFamily="34" charset="0"/>
              </a:rPr>
              <a:t>життя</a:t>
            </a:r>
            <a:r>
              <a:rPr lang="ru-RU" sz="1800" b="1" dirty="0" smtClean="0">
                <a:latin typeface="Candara" pitchFamily="34" charset="0"/>
              </a:rPr>
              <a:t> </a:t>
            </a:r>
            <a:r>
              <a:rPr lang="ru-RU" sz="1800" b="1" dirty="0" err="1" smtClean="0">
                <a:latin typeface="Candara" pitchFamily="34" charset="0"/>
              </a:rPr>
              <a:t>була</a:t>
            </a:r>
            <a:r>
              <a:rPr lang="ru-RU" sz="1800" b="1" dirty="0" smtClean="0">
                <a:latin typeface="Candara" pitchFamily="34" charset="0"/>
              </a:rPr>
              <a:t> такою </a:t>
            </a:r>
            <a:r>
              <a:rPr lang="ru-RU" sz="1800" b="1" dirty="0" err="1" smtClean="0">
                <a:latin typeface="Candara" pitchFamily="34" charset="0"/>
              </a:rPr>
              <a:t>слабкий</a:t>
            </a:r>
            <a:r>
              <a:rPr lang="ru-RU" sz="1800" b="1" dirty="0" smtClean="0">
                <a:latin typeface="Candara" pitchFamily="34" charset="0"/>
              </a:rPr>
              <a:t>.</a:t>
            </a:r>
            <a:r>
              <a:rPr lang="ru-RU" sz="1600" dirty="0" smtClean="0"/>
              <a:t/>
            </a:r>
            <a:br>
              <a:rPr lang="ru-RU" sz="1600" dirty="0" smtClean="0"/>
            </a:br>
            <a:endParaRPr lang="uk-UA" sz="1600" b="1" dirty="0">
              <a:latin typeface="Candara" pitchFamily="34" charset="0"/>
            </a:endParaRPr>
          </a:p>
        </p:txBody>
      </p:sp>
      <p:pic>
        <p:nvPicPr>
          <p:cNvPr id="4" name="Содержимое 3" descr="Древнерусская деревня">
            <a:hlinkClick r:id="rId2" tgtFrame="&quot;_blank&quot;"/>
          </p:cNvPr>
          <p:cNvPicPr>
            <a:picLocks noGrp="1"/>
          </p:cNvPicPr>
          <p:nvPr>
            <p:ph idx="1"/>
          </p:nvPr>
        </p:nvPicPr>
        <p:blipFill>
          <a:blip r:embed="rId3" cstate="print"/>
          <a:srcRect/>
          <a:stretch>
            <a:fillRect/>
          </a:stretch>
        </p:blipFill>
        <p:spPr bwMode="auto">
          <a:xfrm>
            <a:off x="755576" y="1988840"/>
            <a:ext cx="7488832" cy="4680520"/>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100</TotalTime>
  <Words>752</Words>
  <Application>Microsoft Office PowerPoint</Application>
  <PresentationFormat>Экран (4:3)</PresentationFormat>
  <Paragraphs>24</Paragraphs>
  <Slides>17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Тема Office</vt:lpstr>
      <vt:lpstr>Життя древних славян  10 століття</vt:lpstr>
      <vt:lpstr>Слайд 2</vt:lpstr>
      <vt:lpstr>Якщо ви думаєте, що наші предки жили в просторих, приємно пахнуть сіном будинках, спали на теплій російській печі і жили довго і щасливо, то ви помиляєтеся. ? Так, як ви думали, селяни стали жити сто, може сто п'ятдесят або від сили двісті років тому. </vt:lpstr>
      <vt:lpstr>   Звичайна слов'янська хата.  Хата рубана з колод і покрита берестою і дерном. У деяких регіонах даху таких же хат крили соломою, а десь тріскою.? Дивно, але термін служби такого даху лише трохи менше терміну служби всього будинку, 25-30 років, а сам будинок служив років 40. Враховуючи час життя в той час, будинку якраз на життя людини і вистачало.  </vt:lpstr>
      <vt:lpstr>Топиться хата по чорному, тобто димової труби піч не має, дим виходить через маленьке віконце під дахом і через двері. Нормальних вікон теж немає, а двері висотою всього лише близько метра. Це зроблено для того, щоб не випускати тепло з хати.? При топці печі сажа осідає на стінах і даху. У топці "по чорному" є один великий плюс - у такому будинку немає гризунів і комах</vt:lpstr>
      <vt:lpstr>Зрозуміло, будинок стоїть на землі без всякого фундаменту, нижні вінці просто спирають на кілька великих каменів.</vt:lpstr>
      <vt:lpstr>Ось так зроблено покрівлю </vt:lpstr>
      <vt:lpstr>Встановлений на постаменті з обмазаних глиною колод кам'яний вогнище. Топили піч з раннього ранку. Коли піч топиться, перебувати в хаті неможливо, там залишалася тільки господиня, що готувала їжу, всі інші йшли на вулицю займатися справами, в будь-яку погоду. Після того, як піч протоплювати, камені віддавали тепло до наступного ранку. У печі і готували їжу. </vt:lpstr>
      <vt:lpstr>Ось так виглядає хата зсередини. Спали на лавках, розставлених уздовж стін, на них же сиділи під час їжі. Діти спали на полатах, на цій фотографії їх не видно, вони зверху, над головою. У зимовий час у хату брали молодняк домашньої худоби, щоб він не загинув від морозу. У хаті також і милися. Можна уявити, яке повітря був там, наскільки там було тепло і комфортно. Відразу стає ясно, чому тривалість життя була такою слабкий. </vt:lpstr>
      <vt:lpstr>Щоб не топити хату влітку, коли в цьому немає необхідності, в селі було окреме невелика будівля - хлібна піч. Там пекли хліб і готували. </vt:lpstr>
      <vt:lpstr>Зерно зберігали в коморі - споруді, піднятої на стовпах від поверхні землі, щоб захистити продукти від гризунів. </vt:lpstr>
      <vt:lpstr>У коморі були влаштовані засіки, пам'ятайте - "по засіках поскребла ..."? Це спеціальні дощаті ящики, в які зерно засипали зверху, а брали його знизу. Так зерно не залежується. </vt:lpstr>
      <vt:lpstr>Також у селі був потроєний льодовик - льох, у який навесні укладався лід, пересипався сіном і лежав там майже до наступної зими.? Одяг, шкури, не потрібну в даний момент начиння і зброя зберігали в кліті. Також кліть використовувалася, коли чоловікові і дружині треба було усамітнитися. </vt:lpstr>
      <vt:lpstr>Стодолу - ця споруда служила для сушіння снопів, і обмолоту зерна. Нагріті камені складалися у вогнище, на жердини вкладалися снопи, і селянин сушив їх, постійно перевертаючи. Потім зерна обмолочувалися і веялісь.</vt:lpstr>
      <vt:lpstr>Приготування їжі в печі передбачає особливий температурний режим - томління. Так, наприклад, готуються сірі щі. Сірими вони звуться через свого сірого кольору. Як їх готувати?? Для початку беруться зелені капустяне листя, ті, що не ввійшли в качан, дрібно січеться, підсолювати і укладаються під гніт на тиждень, для заквашування.? Ще для щей потрібна перлова крупа, м'ясо, цибулю, морквина. Інгредієнти укладаються в горщик, і він ставиться в піч, де проведе кілька годин. До вечора дуже ситне і густе блюдо буде готово.</vt:lpstr>
      <vt:lpstr>Ось так жили наші предки. Життя було нелегким. Часто траплялися неврожаї, ще частіше - набіги татар, вікінгів, просто бандитів. Основним видом експорту були хутра, мед, шкури. Селяни збирали гриби і ягоди, всілякі трави, ловили рибу.? При обороні від ворога основою екіпіровкою воїна була кольчуга, шитий, шолом. Зі зброї - спис, топірець, меч.</vt:lpstr>
      <vt:lpstr> Інформаційні джерела:  1. http://images.yandex.ua/yandsearch?like 2. http://festival.1september.ru/articles/521031/    3. http://www.inomir.ru/civilization/ancient_slavs/55882.html        </vt:lpstr>
    </vt:vector>
  </TitlesOfParts>
  <Company>Reanimator Extreme Edition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Если вы думаете, что наши предки жили в просторных, приятно пахнущих сеном домах, спали на теплой русской печке и жили долго и счастливо, то вы ошибаетесь. Так, как вы думали, крестьяне стали жить сто, может сто пятьдесят или от силы двести лет назад.</dc:title>
  <dc:creator>Света</dc:creator>
  <cp:lastModifiedBy>Света</cp:lastModifiedBy>
  <cp:revision>12</cp:revision>
  <dcterms:created xsi:type="dcterms:W3CDTF">2013-10-19T08:49:57Z</dcterms:created>
  <dcterms:modified xsi:type="dcterms:W3CDTF">2014-09-06T15:25:16Z</dcterms:modified>
</cp:coreProperties>
</file>