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handoutMasterIdLst>
    <p:handoutMasterId r:id="rId16"/>
  </p:handoutMasterIdLst>
  <p:sldIdLst>
    <p:sldId id="256" r:id="rId2"/>
    <p:sldId id="258" r:id="rId3"/>
    <p:sldId id="264" r:id="rId4"/>
    <p:sldId id="261" r:id="rId5"/>
    <p:sldId id="262" r:id="rId6"/>
    <p:sldId id="263" r:id="rId7"/>
    <p:sldId id="266" r:id="rId8"/>
    <p:sldId id="265" r:id="rId9"/>
    <p:sldId id="267" r:id="rId10"/>
    <p:sldId id="268" r:id="rId11"/>
    <p:sldId id="269" r:id="rId12"/>
    <p:sldId id="270" r:id="rId13"/>
    <p:sldId id="27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31B79F4-B1CF-4095-ACF0-BE584EA58B75}" type="datetimeFigureOut">
              <a:rPr lang="ru-RU" smtClean="0"/>
              <a:pPr/>
              <a:t>08.11.2015</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FA8189-30DC-49AE-9905-E854320367A9}"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677620-9F77-40A0-AE8F-E970C5E257B5}" type="datetimeFigureOut">
              <a:rPr lang="ru-RU" smtClean="0"/>
              <a:pPr/>
              <a:t>08.11.2015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97F24E-E9F8-4CB1-A6CF-55FCA7BCF12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697F24E-E9F8-4CB1-A6CF-55FCA7BCF120}"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81D3F6B1-5283-497D-B8C6-6AEE3D379E3A}" type="datetime1">
              <a:rPr lang="ru-RU" smtClean="0"/>
              <a:pPr/>
              <a:t>08.11.2015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618911AB-6496-4FE3-A833-777901B2FB9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spd="slow">
    <p:pull dir="l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9D66621-2E39-4646-8629-CF75E3C465E1}" type="datetime1">
              <a:rPr lang="ru-RU" smtClean="0"/>
              <a:pPr/>
              <a:t>08.11.2015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8911AB-6496-4FE3-A833-777901B2FB92}" type="slidenum">
              <a:rPr lang="ru-RU" smtClean="0"/>
              <a:pPr/>
              <a:t>‹#›</a:t>
            </a:fld>
            <a:endParaRPr lang="ru-RU"/>
          </a:p>
        </p:txBody>
      </p:sp>
    </p:spTree>
  </p:cSld>
  <p:clrMapOvr>
    <a:masterClrMapping/>
  </p:clrMapOvr>
  <p:transition spd="slow">
    <p:pull dir="l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C4DAA41-6B37-405B-B0F8-9612C2B5A51F}" type="datetime1">
              <a:rPr lang="ru-RU" smtClean="0"/>
              <a:pPr/>
              <a:t>08.11.2015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18911AB-6496-4FE3-A833-777901B2FB92}" type="slidenum">
              <a:rPr lang="ru-RU" smtClean="0"/>
              <a:pPr/>
              <a:t>‹#›</a:t>
            </a:fld>
            <a:endParaRPr lang="ru-RU"/>
          </a:p>
        </p:txBody>
      </p:sp>
    </p:spTree>
  </p:cSld>
  <p:clrMapOvr>
    <a:masterClrMapping/>
  </p:clrMapOvr>
  <p:transition spd="slow">
    <p:pull dir="l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ABB311B0-49BB-4DDE-AE3E-E9EFD03BD214}" type="datetime1">
              <a:rPr lang="ru-RU" smtClean="0"/>
              <a:pPr/>
              <a:t>08.11.2015</a:t>
            </a:fld>
            <a:endParaRPr lang="ru-RU"/>
          </a:p>
        </p:txBody>
      </p:sp>
      <p:sp>
        <p:nvSpPr>
          <p:cNvPr id="9" name="Номер слайда 8"/>
          <p:cNvSpPr>
            <a:spLocks noGrp="1"/>
          </p:cNvSpPr>
          <p:nvPr>
            <p:ph type="sldNum" sz="quarter" idx="15"/>
          </p:nvPr>
        </p:nvSpPr>
        <p:spPr/>
        <p:txBody>
          <a:bodyPr rtlCol="0"/>
          <a:lstStyle/>
          <a:p>
            <a:fld id="{618911AB-6496-4FE3-A833-777901B2FB92}"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transition spd="slow">
    <p:pull dir="l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65269513-D6B7-481E-BA94-38B6D8227A7A}" type="datetime1">
              <a:rPr lang="ru-RU" smtClean="0"/>
              <a:pPr/>
              <a:t>08.11.2015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618911AB-6496-4FE3-A833-777901B2FB92}"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slow">
    <p:pull dir="l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275557D9-F0F0-4B40-A145-89FE7BC44AC9}" type="datetime1">
              <a:rPr lang="ru-RU" smtClean="0"/>
              <a:pPr/>
              <a:t>08.11.2015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18911AB-6496-4FE3-A833-777901B2FB92}"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spd="slow">
    <p:pull dir="l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202365C2-7C06-41E6-A342-7FBD2237D5ED}" type="datetime1">
              <a:rPr lang="ru-RU" smtClean="0"/>
              <a:pPr/>
              <a:t>08.11.2015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18911AB-6496-4FE3-A833-777901B2FB92}"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transition spd="slow">
    <p:pull dir="l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EA8D456-D65A-4CBD-9D9F-86819AEBDB3C}" type="datetime1">
              <a:rPr lang="ru-RU" smtClean="0"/>
              <a:pPr/>
              <a:t>08.11.2015</a:t>
            </a:fld>
            <a:endParaRPr lang="ru-RU"/>
          </a:p>
        </p:txBody>
      </p:sp>
      <p:sp>
        <p:nvSpPr>
          <p:cNvPr id="7" name="Номер слайда 6"/>
          <p:cNvSpPr>
            <a:spLocks noGrp="1"/>
          </p:cNvSpPr>
          <p:nvPr>
            <p:ph type="sldNum" sz="quarter" idx="11"/>
          </p:nvPr>
        </p:nvSpPr>
        <p:spPr/>
        <p:txBody>
          <a:bodyPr rtlCol="0"/>
          <a:lstStyle/>
          <a:p>
            <a:fld id="{618911AB-6496-4FE3-A833-777901B2FB92}"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transition spd="slow">
    <p:pull dir="l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D81B5A5-3BF4-41F2-9479-B3C764A389F6}" type="datetime1">
              <a:rPr lang="ru-RU" smtClean="0"/>
              <a:pPr/>
              <a:t>08.11.2015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18911AB-6496-4FE3-A833-777901B2FB92}" type="slidenum">
              <a:rPr lang="ru-RU" smtClean="0"/>
              <a:pPr/>
              <a:t>‹#›</a:t>
            </a:fld>
            <a:endParaRPr lang="ru-RU"/>
          </a:p>
        </p:txBody>
      </p:sp>
    </p:spTree>
  </p:cSld>
  <p:clrMapOvr>
    <a:masterClrMapping/>
  </p:clrMapOvr>
  <p:transition spd="slow">
    <p:pull dir="l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A6C17F99-0BE9-475F-8643-2FC96C0B3EA5}" type="datetime1">
              <a:rPr lang="ru-RU" smtClean="0"/>
              <a:pPr/>
              <a:t>08.11.2015</a:t>
            </a:fld>
            <a:endParaRPr lang="ru-RU"/>
          </a:p>
        </p:txBody>
      </p:sp>
      <p:sp>
        <p:nvSpPr>
          <p:cNvPr id="22" name="Номер слайда 21"/>
          <p:cNvSpPr>
            <a:spLocks noGrp="1"/>
          </p:cNvSpPr>
          <p:nvPr>
            <p:ph type="sldNum" sz="quarter" idx="15"/>
          </p:nvPr>
        </p:nvSpPr>
        <p:spPr/>
        <p:txBody>
          <a:bodyPr rtlCol="0"/>
          <a:lstStyle/>
          <a:p>
            <a:fld id="{618911AB-6496-4FE3-A833-777901B2FB92}"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transition spd="slow">
    <p:pull dir="l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6A675A57-FFF1-4EA4-BA49-60BE397A7A8C}" type="datetime1">
              <a:rPr lang="ru-RU" smtClean="0"/>
              <a:pPr/>
              <a:t>08.11.2015</a:t>
            </a:fld>
            <a:endParaRPr lang="ru-RU"/>
          </a:p>
        </p:txBody>
      </p:sp>
      <p:sp>
        <p:nvSpPr>
          <p:cNvPr id="18" name="Номер слайда 17"/>
          <p:cNvSpPr>
            <a:spLocks noGrp="1"/>
          </p:cNvSpPr>
          <p:nvPr>
            <p:ph type="sldNum" sz="quarter" idx="11"/>
          </p:nvPr>
        </p:nvSpPr>
        <p:spPr/>
        <p:txBody>
          <a:bodyPr rtlCol="0"/>
          <a:lstStyle/>
          <a:p>
            <a:fld id="{618911AB-6496-4FE3-A833-777901B2FB92}"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transition spd="slow">
    <p:pull dir="l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5293CF-BF20-4D2A-9E57-6EAEBE4083EA}" type="datetime1">
              <a:rPr lang="ru-RU" smtClean="0"/>
              <a:pPr/>
              <a:t>08.11.2015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18911AB-6496-4FE3-A833-777901B2FB9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pull dir="lu"/>
  </p:transition>
  <p:timing>
    <p:tnLst>
      <p:par>
        <p:cTn id="1" dur="indefinite" restart="never" nodeType="tmRoot"/>
      </p:par>
    </p:tnLst>
  </p:timing>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3.xml"/><Relationship Id="rId5" Type="http://schemas.openxmlformats.org/officeDocument/2006/relationships/image" Target="../media/image32.jpeg"/><Relationship Id="rId4" Type="http://schemas.openxmlformats.org/officeDocument/2006/relationships/image" Target="../media/image31.png"/></Relationships>
</file>

<file path=ppt/slides/_rels/slide11.xml.rels><?xml version="1.0" encoding="UTF-8" standalone="yes"?>
<Relationships xmlns="http://schemas.openxmlformats.org/package/2006/relationships"><Relationship Id="rId3" Type="http://schemas.openxmlformats.org/officeDocument/2006/relationships/image" Target="../media/image34.jpeg"/><Relationship Id="rId7" Type="http://schemas.openxmlformats.org/officeDocument/2006/relationships/image" Target="../media/image38.jpeg"/><Relationship Id="rId2" Type="http://schemas.openxmlformats.org/officeDocument/2006/relationships/image" Target="../media/image33.jpeg"/><Relationship Id="rId1" Type="http://schemas.openxmlformats.org/officeDocument/2006/relationships/slideLayout" Target="../slideLayouts/slideLayout3.xml"/><Relationship Id="rId6" Type="http://schemas.openxmlformats.org/officeDocument/2006/relationships/image" Target="../media/image37.jpeg"/><Relationship Id="rId5" Type="http://schemas.openxmlformats.org/officeDocument/2006/relationships/image" Target="../media/image36.jpeg"/><Relationship Id="rId4" Type="http://schemas.openxmlformats.org/officeDocument/2006/relationships/image" Target="../media/image3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6.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3.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_rels/slide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 Id="rId6" Type="http://schemas.openxmlformats.org/officeDocument/2006/relationships/image" Target="../media/image26.jpeg"/><Relationship Id="rId5" Type="http://schemas.openxmlformats.org/officeDocument/2006/relationships/image" Target="../media/image25.jpeg"/><Relationship Id="rId4" Type="http://schemas.openxmlformats.org/officeDocument/2006/relationships/image" Target="../media/image24.jpeg"/></Relationships>
</file>

<file path=ppt/slides/_rels/slide9.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14532" y="3071810"/>
            <a:ext cx="7229468" cy="785818"/>
          </a:xfrm>
        </p:spPr>
        <p:txBody>
          <a:bodyPr/>
          <a:lstStyle/>
          <a:p>
            <a:r>
              <a:rPr lang="uk-UA" dirty="0" smtClean="0">
                <a:solidFill>
                  <a:schemeClr val="accent1">
                    <a:lumMod val="75000"/>
                  </a:schemeClr>
                </a:solidFill>
              </a:rPr>
              <a:t>Паркова культура</a:t>
            </a:r>
            <a:endParaRPr lang="ru-RU" dirty="0">
              <a:solidFill>
                <a:schemeClr val="accent1">
                  <a:lumMod val="75000"/>
                </a:schemeClr>
              </a:solidFill>
            </a:endParaRPr>
          </a:p>
        </p:txBody>
      </p:sp>
      <p:sp>
        <p:nvSpPr>
          <p:cNvPr id="3" name="Подзаголовок 2"/>
          <p:cNvSpPr>
            <a:spLocks noGrp="1"/>
          </p:cNvSpPr>
          <p:nvPr>
            <p:ph type="subTitle" idx="1"/>
          </p:nvPr>
        </p:nvSpPr>
        <p:spPr>
          <a:xfrm>
            <a:off x="1285852" y="714356"/>
            <a:ext cx="6400800" cy="857256"/>
          </a:xfrm>
        </p:spPr>
        <p:txBody>
          <a:bodyPr/>
          <a:lstStyle/>
          <a:p>
            <a:r>
              <a:rPr lang="uk-UA" sz="3600" dirty="0" smtClean="0"/>
              <a:t>Художня культура</a:t>
            </a:r>
          </a:p>
          <a:p>
            <a:endParaRPr lang="ru-RU" sz="2400" dirty="0">
              <a:latin typeface="Arial" pitchFamily="34" charset="0"/>
              <a:cs typeface="Arial" pitchFamily="34" charset="0"/>
            </a:endParaRPr>
          </a:p>
        </p:txBody>
      </p:sp>
    </p:spTree>
  </p:cSld>
  <p:clrMapOvr>
    <a:masterClrMapping/>
  </p:clrMapOvr>
  <p:transition spd="slow">
    <p:pull dir="l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14290"/>
            <a:ext cx="8043890" cy="1143008"/>
          </a:xfrm>
        </p:spPr>
        <p:txBody>
          <a:bodyPr>
            <a:noAutofit/>
          </a:bodyPr>
          <a:lstStyle/>
          <a:p>
            <a:pPr algn="ctr"/>
            <a:r>
              <a:rPr lang="uk-UA" sz="4000" b="1" dirty="0" smtClean="0">
                <a:solidFill>
                  <a:schemeClr val="accent1">
                    <a:lumMod val="75000"/>
                  </a:schemeClr>
                </a:solidFill>
              </a:rPr>
              <a:t>Духовне начало японського </a:t>
            </a:r>
            <a:br>
              <a:rPr lang="uk-UA" sz="4000" b="1" dirty="0" smtClean="0">
                <a:solidFill>
                  <a:schemeClr val="accent1">
                    <a:lumMod val="75000"/>
                  </a:schemeClr>
                </a:solidFill>
              </a:rPr>
            </a:br>
            <a:r>
              <a:rPr lang="uk-UA" sz="4000" b="1" dirty="0" smtClean="0">
                <a:solidFill>
                  <a:schemeClr val="accent1">
                    <a:lumMod val="75000"/>
                  </a:schemeClr>
                </a:solidFill>
              </a:rPr>
              <a:t>ландшафтного саду</a:t>
            </a:r>
            <a:endParaRPr lang="ru-RU" sz="4000" dirty="0"/>
          </a:p>
        </p:txBody>
      </p:sp>
      <p:sp>
        <p:nvSpPr>
          <p:cNvPr id="3" name="Текст 2"/>
          <p:cNvSpPr>
            <a:spLocks noGrp="1"/>
          </p:cNvSpPr>
          <p:nvPr>
            <p:ph type="body" idx="1"/>
          </p:nvPr>
        </p:nvSpPr>
        <p:spPr>
          <a:xfrm>
            <a:off x="428596" y="857232"/>
            <a:ext cx="8258204" cy="2786082"/>
          </a:xfrm>
        </p:spPr>
        <p:txBody>
          <a:bodyPr>
            <a:normAutofit fontScale="92500" lnSpcReduction="10000"/>
          </a:bodyPr>
          <a:lstStyle/>
          <a:p>
            <a:endParaRPr lang="uk-UA" sz="2000" b="1" dirty="0" smtClean="0"/>
          </a:p>
          <a:p>
            <a:endParaRPr lang="uk-UA" sz="2000" b="1" dirty="0" smtClean="0"/>
          </a:p>
          <a:p>
            <a:r>
              <a:rPr lang="uk-UA" sz="2600" b="1" dirty="0" smtClean="0">
                <a:solidFill>
                  <a:schemeClr val="bg1"/>
                </a:solidFill>
              </a:rPr>
              <a:t>Трійкою найвідоміших  садів Японії  вважають</a:t>
            </a:r>
          </a:p>
          <a:p>
            <a:r>
              <a:rPr lang="uk-UA" sz="3800" b="1" dirty="0" smtClean="0">
                <a:solidFill>
                  <a:schemeClr val="bg1"/>
                </a:solidFill>
              </a:rPr>
              <a:t>Кенрокуен</a:t>
            </a:r>
          </a:p>
          <a:p>
            <a:r>
              <a:rPr lang="uk-UA" sz="3800" b="1" dirty="0" smtClean="0">
                <a:solidFill>
                  <a:schemeClr val="bg1"/>
                </a:solidFill>
              </a:rPr>
              <a:t>Горакуен</a:t>
            </a:r>
          </a:p>
          <a:p>
            <a:r>
              <a:rPr lang="uk-UA" sz="3800" b="1" dirty="0" smtClean="0">
                <a:solidFill>
                  <a:schemeClr val="bg1"/>
                </a:solidFill>
              </a:rPr>
              <a:t>Кайракуен </a:t>
            </a:r>
            <a:endParaRPr lang="ru-RU" sz="3800" b="1" dirty="0">
              <a:solidFill>
                <a:schemeClr val="bg1"/>
              </a:solidFill>
            </a:endParaRPr>
          </a:p>
        </p:txBody>
      </p:sp>
      <p:pic>
        <p:nvPicPr>
          <p:cNvPr id="1027" name="Picture 3" descr="C:\Users\Админ\Pictures\0.bmp"/>
          <p:cNvPicPr>
            <a:picLocks noGrp="1" noChangeAspect="1" noChangeArrowheads="1"/>
          </p:cNvPicPr>
          <p:nvPr>
            <p:ph sz="half" idx="4294967295"/>
          </p:nvPr>
        </p:nvPicPr>
        <p:blipFill>
          <a:blip r:embed="rId2" cstate="print"/>
          <a:srcRect/>
          <a:stretch>
            <a:fillRect/>
          </a:stretch>
        </p:blipFill>
        <p:spPr bwMode="auto">
          <a:xfrm rot="331663">
            <a:off x="6224561" y="2131345"/>
            <a:ext cx="2824162" cy="2114550"/>
          </a:xfrm>
          <a:prstGeom prst="rect">
            <a:avLst/>
          </a:prstGeom>
          <a:noFill/>
          <a:effectLst>
            <a:glow rad="101600">
              <a:schemeClr val="accent1">
                <a:satMod val="175000"/>
                <a:alpha val="40000"/>
              </a:schemeClr>
            </a:glow>
          </a:effectLst>
        </p:spPr>
      </p:pic>
      <p:pic>
        <p:nvPicPr>
          <p:cNvPr id="1028" name="Picture 4" descr="C:\Users\Админ\Pictures\02.bmp"/>
          <p:cNvPicPr>
            <a:picLocks noChangeAspect="1" noChangeArrowheads="1"/>
          </p:cNvPicPr>
          <p:nvPr/>
        </p:nvPicPr>
        <p:blipFill>
          <a:blip r:embed="rId3" cstate="print"/>
          <a:srcRect/>
          <a:stretch>
            <a:fillRect/>
          </a:stretch>
        </p:blipFill>
        <p:spPr bwMode="auto">
          <a:xfrm>
            <a:off x="3071802" y="2071678"/>
            <a:ext cx="2837267" cy="2125212"/>
          </a:xfrm>
          <a:prstGeom prst="rect">
            <a:avLst/>
          </a:prstGeom>
          <a:noFill/>
          <a:effectLst>
            <a:glow rad="63500">
              <a:schemeClr val="accent1">
                <a:satMod val="175000"/>
                <a:alpha val="40000"/>
              </a:schemeClr>
            </a:glow>
          </a:effectLst>
        </p:spPr>
      </p:pic>
      <p:pic>
        <p:nvPicPr>
          <p:cNvPr id="1029" name="Picture 5" descr="C:\Users\Админ\Pictures\01.bmp"/>
          <p:cNvPicPr>
            <a:picLocks noChangeAspect="1" noChangeArrowheads="1"/>
          </p:cNvPicPr>
          <p:nvPr/>
        </p:nvPicPr>
        <p:blipFill>
          <a:blip r:embed="rId4" cstate="print"/>
          <a:srcRect/>
          <a:stretch>
            <a:fillRect/>
          </a:stretch>
        </p:blipFill>
        <p:spPr bwMode="auto">
          <a:xfrm rot="298457">
            <a:off x="5155452" y="4667530"/>
            <a:ext cx="3122407" cy="2058978"/>
          </a:xfrm>
          <a:prstGeom prst="rect">
            <a:avLst/>
          </a:prstGeom>
          <a:noFill/>
          <a:effectLst>
            <a:glow rad="101600">
              <a:schemeClr val="accent1">
                <a:satMod val="175000"/>
                <a:alpha val="40000"/>
              </a:schemeClr>
            </a:glow>
          </a:effectLst>
        </p:spPr>
      </p:pic>
      <p:pic>
        <p:nvPicPr>
          <p:cNvPr id="1030" name="Picture 6" descr="C:\Users\Админ\Pictures\3.jpg"/>
          <p:cNvPicPr>
            <a:picLocks noChangeAspect="1" noChangeArrowheads="1"/>
          </p:cNvPicPr>
          <p:nvPr/>
        </p:nvPicPr>
        <p:blipFill>
          <a:blip r:embed="rId5" cstate="print"/>
          <a:srcRect/>
          <a:stretch>
            <a:fillRect/>
          </a:stretch>
        </p:blipFill>
        <p:spPr bwMode="auto">
          <a:xfrm rot="21339190">
            <a:off x="577433" y="4394723"/>
            <a:ext cx="2943902" cy="2154075"/>
          </a:xfrm>
          <a:prstGeom prst="rect">
            <a:avLst/>
          </a:prstGeom>
          <a:noFill/>
          <a:effectLst>
            <a:glow rad="101600">
              <a:schemeClr val="accent1">
                <a:satMod val="175000"/>
                <a:alpha val="40000"/>
              </a:schemeClr>
            </a:glow>
          </a:effectLst>
        </p:spPr>
      </p:pic>
    </p:spTree>
  </p:cSld>
  <p:clrMapOvr>
    <a:masterClrMapping/>
  </p:clrMapOvr>
  <p:transition spd="slow" advClick="0" advTm="5000">
    <p:pull dir="l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186766" cy="1214422"/>
          </a:xfrm>
        </p:spPr>
        <p:txBody>
          <a:bodyPr>
            <a:normAutofit/>
          </a:bodyPr>
          <a:lstStyle/>
          <a:p>
            <a:pPr algn="ctr"/>
            <a:r>
              <a:rPr lang="uk-UA" sz="3600" dirty="0" smtClean="0">
                <a:solidFill>
                  <a:schemeClr val="accent1">
                    <a:lumMod val="75000"/>
                  </a:schemeClr>
                </a:solidFill>
              </a:rPr>
              <a:t>Духовне начало японського </a:t>
            </a:r>
            <a:br>
              <a:rPr lang="uk-UA" sz="3600" dirty="0" smtClean="0">
                <a:solidFill>
                  <a:schemeClr val="accent1">
                    <a:lumMod val="75000"/>
                  </a:schemeClr>
                </a:solidFill>
              </a:rPr>
            </a:br>
            <a:r>
              <a:rPr lang="uk-UA" sz="3600" dirty="0" smtClean="0">
                <a:solidFill>
                  <a:schemeClr val="accent1">
                    <a:lumMod val="75000"/>
                  </a:schemeClr>
                </a:solidFill>
              </a:rPr>
              <a:t>ландшафтного саду</a:t>
            </a:r>
            <a:endParaRPr lang="ru-RU" sz="3600" dirty="0"/>
          </a:p>
        </p:txBody>
      </p:sp>
      <p:sp>
        <p:nvSpPr>
          <p:cNvPr id="3" name="Текст 2"/>
          <p:cNvSpPr>
            <a:spLocks noGrp="1"/>
          </p:cNvSpPr>
          <p:nvPr>
            <p:ph type="body" idx="1"/>
          </p:nvPr>
        </p:nvSpPr>
        <p:spPr>
          <a:xfrm>
            <a:off x="928662" y="1214422"/>
            <a:ext cx="8043890" cy="2731638"/>
          </a:xfrm>
        </p:spPr>
        <p:txBody>
          <a:bodyPr>
            <a:normAutofit/>
          </a:bodyPr>
          <a:lstStyle/>
          <a:p>
            <a:pPr algn="ctr"/>
            <a:r>
              <a:rPr lang="uk-UA" sz="2800" dirty="0" smtClean="0"/>
              <a:t>Окремою групою парків і садів Японії виступають монастирські </a:t>
            </a:r>
            <a:r>
              <a:rPr lang="uk-UA" sz="2800" b="1" dirty="0" smtClean="0"/>
              <a:t>сади каменів</a:t>
            </a:r>
            <a:endParaRPr lang="ru-RU" sz="2800" b="1" dirty="0"/>
          </a:p>
        </p:txBody>
      </p:sp>
      <p:pic>
        <p:nvPicPr>
          <p:cNvPr id="3074" name="Picture 2" descr="C:\Users\Админ\Pictures\25.jpg"/>
          <p:cNvPicPr>
            <a:picLocks noChangeAspect="1" noChangeArrowheads="1"/>
          </p:cNvPicPr>
          <p:nvPr/>
        </p:nvPicPr>
        <p:blipFill>
          <a:blip r:embed="rId2" cstate="print"/>
          <a:srcRect/>
          <a:stretch>
            <a:fillRect/>
          </a:stretch>
        </p:blipFill>
        <p:spPr bwMode="auto">
          <a:xfrm>
            <a:off x="571472" y="2500306"/>
            <a:ext cx="2428887" cy="1651643"/>
          </a:xfrm>
          <a:prstGeom prst="rect">
            <a:avLst/>
          </a:prstGeom>
          <a:noFill/>
          <a:effectLst>
            <a:glow rad="63500">
              <a:schemeClr val="accent1">
                <a:satMod val="175000"/>
                <a:alpha val="40000"/>
              </a:schemeClr>
            </a:glow>
          </a:effectLst>
        </p:spPr>
      </p:pic>
      <p:pic>
        <p:nvPicPr>
          <p:cNvPr id="3075" name="Picture 3" descr="C:\Users\Админ\Pictures\28.jpg"/>
          <p:cNvPicPr>
            <a:picLocks noChangeAspect="1" noChangeArrowheads="1"/>
          </p:cNvPicPr>
          <p:nvPr/>
        </p:nvPicPr>
        <p:blipFill>
          <a:blip r:embed="rId3" cstate="print"/>
          <a:srcRect/>
          <a:stretch>
            <a:fillRect/>
          </a:stretch>
        </p:blipFill>
        <p:spPr bwMode="auto">
          <a:xfrm>
            <a:off x="3500430" y="2357430"/>
            <a:ext cx="2573221" cy="1681171"/>
          </a:xfrm>
          <a:prstGeom prst="rect">
            <a:avLst/>
          </a:prstGeom>
          <a:noFill/>
          <a:effectLst>
            <a:glow rad="63500">
              <a:schemeClr val="accent1">
                <a:satMod val="175000"/>
                <a:alpha val="40000"/>
              </a:schemeClr>
            </a:glow>
          </a:effectLst>
        </p:spPr>
      </p:pic>
      <p:pic>
        <p:nvPicPr>
          <p:cNvPr id="3076" name="Picture 4" descr="C:\Users\Админ\Pictures\250px-RyoanJi-Dry_garden.jpg"/>
          <p:cNvPicPr>
            <a:picLocks noChangeAspect="1" noChangeArrowheads="1"/>
          </p:cNvPicPr>
          <p:nvPr/>
        </p:nvPicPr>
        <p:blipFill>
          <a:blip r:embed="rId4" cstate="print"/>
          <a:srcRect/>
          <a:stretch>
            <a:fillRect/>
          </a:stretch>
        </p:blipFill>
        <p:spPr bwMode="auto">
          <a:xfrm rot="21080903">
            <a:off x="702915" y="4469399"/>
            <a:ext cx="2581956" cy="1942922"/>
          </a:xfrm>
          <a:prstGeom prst="rect">
            <a:avLst/>
          </a:prstGeom>
          <a:noFill/>
          <a:effectLst>
            <a:glow rad="101600">
              <a:schemeClr val="accent1">
                <a:satMod val="175000"/>
                <a:alpha val="40000"/>
              </a:schemeClr>
            </a:glow>
          </a:effectLst>
        </p:spPr>
      </p:pic>
      <p:pic>
        <p:nvPicPr>
          <p:cNvPr id="3077" name="Picture 5" descr="C:\Users\Админ\Pictures\i1.jpg"/>
          <p:cNvPicPr>
            <a:picLocks noChangeAspect="1" noChangeArrowheads="1"/>
          </p:cNvPicPr>
          <p:nvPr/>
        </p:nvPicPr>
        <p:blipFill>
          <a:blip r:embed="rId5" cstate="print"/>
          <a:srcRect/>
          <a:stretch>
            <a:fillRect/>
          </a:stretch>
        </p:blipFill>
        <p:spPr bwMode="auto">
          <a:xfrm rot="21307170">
            <a:off x="3588480" y="4356732"/>
            <a:ext cx="2471876" cy="2175251"/>
          </a:xfrm>
          <a:prstGeom prst="rect">
            <a:avLst/>
          </a:prstGeom>
          <a:noFill/>
          <a:effectLst>
            <a:glow rad="101600">
              <a:schemeClr val="accent1">
                <a:satMod val="175000"/>
                <a:alpha val="40000"/>
              </a:schemeClr>
            </a:glow>
          </a:effectLst>
        </p:spPr>
      </p:pic>
      <p:pic>
        <p:nvPicPr>
          <p:cNvPr id="3078" name="Picture 6" descr="C:\Users\Админ\Pictures\120px-Ryogen-in.jpg"/>
          <p:cNvPicPr>
            <a:picLocks noChangeAspect="1" noChangeArrowheads="1"/>
          </p:cNvPicPr>
          <p:nvPr/>
        </p:nvPicPr>
        <p:blipFill>
          <a:blip r:embed="rId6" cstate="print"/>
          <a:srcRect/>
          <a:stretch>
            <a:fillRect/>
          </a:stretch>
        </p:blipFill>
        <p:spPr bwMode="auto">
          <a:xfrm rot="581971">
            <a:off x="6416304" y="2404824"/>
            <a:ext cx="2386290" cy="1789718"/>
          </a:xfrm>
          <a:prstGeom prst="rect">
            <a:avLst/>
          </a:prstGeom>
          <a:noFill/>
          <a:effectLst>
            <a:glow rad="101600">
              <a:schemeClr val="accent1">
                <a:satMod val="175000"/>
                <a:alpha val="40000"/>
              </a:schemeClr>
            </a:glow>
          </a:effectLst>
        </p:spPr>
      </p:pic>
      <p:pic>
        <p:nvPicPr>
          <p:cNvPr id="3079" name="Picture 7" descr="C:\Users\Админ\Pictures\120px-Portland_Japanese_gardens_zen_garden.jpg"/>
          <p:cNvPicPr>
            <a:picLocks noChangeAspect="1" noChangeArrowheads="1"/>
          </p:cNvPicPr>
          <p:nvPr/>
        </p:nvPicPr>
        <p:blipFill>
          <a:blip r:embed="rId7" cstate="print"/>
          <a:srcRect/>
          <a:stretch>
            <a:fillRect/>
          </a:stretch>
        </p:blipFill>
        <p:spPr bwMode="auto">
          <a:xfrm rot="520683">
            <a:off x="6209452" y="4522285"/>
            <a:ext cx="2591971" cy="1943979"/>
          </a:xfrm>
          <a:prstGeom prst="rect">
            <a:avLst/>
          </a:prstGeom>
          <a:noFill/>
          <a:effectLst>
            <a:glow rad="101600">
              <a:schemeClr val="accent1">
                <a:satMod val="175000"/>
                <a:alpha val="40000"/>
              </a:schemeClr>
            </a:glow>
          </a:effectLst>
        </p:spPr>
      </p:pic>
    </p:spTree>
  </p:cSld>
  <p:clrMapOvr>
    <a:masterClrMapping/>
  </p:clrMapOvr>
  <p:transition spd="slow" advClick="0" advTm="5000">
    <p:pull dir="l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186766" cy="1500198"/>
          </a:xfrm>
        </p:spPr>
        <p:txBody>
          <a:bodyPr/>
          <a:lstStyle/>
          <a:p>
            <a:pPr algn="ctr"/>
            <a:r>
              <a:rPr lang="uk-UA" dirty="0" smtClean="0">
                <a:solidFill>
                  <a:schemeClr val="accent1">
                    <a:lumMod val="75000"/>
                  </a:schemeClr>
                </a:solidFill>
              </a:rPr>
              <a:t>Висновок</a:t>
            </a:r>
            <a:br>
              <a:rPr lang="uk-UA" dirty="0" smtClean="0">
                <a:solidFill>
                  <a:schemeClr val="accent1">
                    <a:lumMod val="75000"/>
                  </a:schemeClr>
                </a:solidFill>
              </a:rPr>
            </a:br>
            <a:endParaRPr lang="ru-RU" dirty="0">
              <a:solidFill>
                <a:schemeClr val="accent1">
                  <a:lumMod val="75000"/>
                </a:schemeClr>
              </a:solidFill>
            </a:endParaRPr>
          </a:p>
        </p:txBody>
      </p:sp>
      <p:sp>
        <p:nvSpPr>
          <p:cNvPr id="3" name="Текст 2"/>
          <p:cNvSpPr>
            <a:spLocks noGrp="1"/>
          </p:cNvSpPr>
          <p:nvPr>
            <p:ph type="body" idx="1"/>
          </p:nvPr>
        </p:nvSpPr>
        <p:spPr>
          <a:xfrm>
            <a:off x="1600200" y="2285992"/>
            <a:ext cx="7086600" cy="2500330"/>
          </a:xfrm>
        </p:spPr>
        <p:txBody>
          <a:bodyPr>
            <a:noAutofit/>
          </a:bodyPr>
          <a:lstStyle/>
          <a:p>
            <a:r>
              <a:rPr lang="uk-UA" sz="2800" dirty="0" smtClean="0"/>
              <a:t>Ландшафтна архітектура, паркове мистецтво  створювалися для королів та герцогів, були доступними лише людям знатного походження. А в наш час ці парки і сади стали центром відпочинку для кожного бажаючого.</a:t>
            </a:r>
            <a:endParaRPr lang="ru-RU" sz="2800" dirty="0"/>
          </a:p>
        </p:txBody>
      </p:sp>
    </p:spTree>
  </p:cSld>
  <p:clrMapOvr>
    <a:masterClrMapping/>
  </p:clrMapOvr>
  <p:transition spd="slow">
    <p:pull dir="l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solidFill>
                  <a:schemeClr val="accent1">
                    <a:lumMod val="75000"/>
                  </a:schemeClr>
                </a:solidFill>
              </a:rPr>
              <a:t>Список використаної літератури</a:t>
            </a:r>
            <a:endParaRPr lang="ru-RU" dirty="0">
              <a:solidFill>
                <a:schemeClr val="accent1">
                  <a:lumMod val="75000"/>
                </a:schemeClr>
              </a:solidFill>
            </a:endParaRPr>
          </a:p>
        </p:txBody>
      </p:sp>
      <p:sp>
        <p:nvSpPr>
          <p:cNvPr id="3" name="Содержимое 2"/>
          <p:cNvSpPr>
            <a:spLocks noGrp="1"/>
          </p:cNvSpPr>
          <p:nvPr>
            <p:ph sz="quarter" idx="1"/>
          </p:nvPr>
        </p:nvSpPr>
        <p:spPr>
          <a:xfrm>
            <a:off x="457200" y="1857364"/>
            <a:ext cx="8229600" cy="4451996"/>
          </a:xfrm>
        </p:spPr>
        <p:txBody>
          <a:bodyPr/>
          <a:lstStyle/>
          <a:p>
            <a:r>
              <a:rPr lang="uk-UA" dirty="0" smtClean="0">
                <a:latin typeface="Arial" pitchFamily="34" charset="0"/>
                <a:cs typeface="Arial" pitchFamily="34" charset="0"/>
              </a:rPr>
              <a:t>Н.В.Кондратюк. Усі уроки художньої культури. 11 клас. – Х.: Вид. група </a:t>
            </a:r>
            <a:r>
              <a:rPr lang="uk-UA" dirty="0" err="1" smtClean="0">
                <a:latin typeface="Arial" pitchFamily="34" charset="0"/>
                <a:cs typeface="Arial" pitchFamily="34" charset="0"/>
              </a:rPr>
              <a:t>“Основа”</a:t>
            </a:r>
            <a:r>
              <a:rPr lang="uk-UA" dirty="0" smtClean="0">
                <a:latin typeface="Arial" pitchFamily="34" charset="0"/>
                <a:cs typeface="Arial" pitchFamily="34" charset="0"/>
              </a:rPr>
              <a:t>, 2011. – 223, (1) с.: табл., схеми. – (Серія </a:t>
            </a:r>
            <a:r>
              <a:rPr lang="uk-UA" dirty="0" err="1" smtClean="0">
                <a:latin typeface="Arial" pitchFamily="34" charset="0"/>
                <a:cs typeface="Arial" pitchFamily="34" charset="0"/>
              </a:rPr>
              <a:t>“Усі</a:t>
            </a:r>
            <a:r>
              <a:rPr lang="uk-UA" dirty="0" smtClean="0">
                <a:latin typeface="Arial" pitchFamily="34" charset="0"/>
                <a:cs typeface="Arial" pitchFamily="34" charset="0"/>
              </a:rPr>
              <a:t> </a:t>
            </a:r>
            <a:r>
              <a:rPr lang="uk-UA" dirty="0" err="1" smtClean="0">
                <a:latin typeface="Arial" pitchFamily="34" charset="0"/>
                <a:cs typeface="Arial" pitchFamily="34" charset="0"/>
              </a:rPr>
              <a:t>уроки”</a:t>
            </a:r>
            <a:r>
              <a:rPr lang="uk-UA" dirty="0" smtClean="0">
                <a:latin typeface="Arial" pitchFamily="34" charset="0"/>
                <a:cs typeface="Arial" pitchFamily="34" charset="0"/>
              </a:rPr>
              <a:t>)</a:t>
            </a:r>
          </a:p>
          <a:p>
            <a:r>
              <a:rPr lang="en-US" dirty="0" smtClean="0">
                <a:latin typeface="Arial" pitchFamily="34" charset="0"/>
                <a:cs typeface="Arial" pitchFamily="34" charset="0"/>
              </a:rPr>
              <a:t>http</a:t>
            </a:r>
            <a:r>
              <a:rPr lang="uk-UA" dirty="0" smtClean="0">
                <a:latin typeface="Arial" pitchFamily="34" charset="0"/>
                <a:cs typeface="Arial" pitchFamily="34" charset="0"/>
              </a:rPr>
              <a:t>://</a:t>
            </a:r>
            <a:r>
              <a:rPr lang="en-US" dirty="0" smtClean="0">
                <a:latin typeface="Arial" pitchFamily="34" charset="0"/>
                <a:cs typeface="Arial" pitchFamily="34" charset="0"/>
              </a:rPr>
              <a:t>ru.wikipedia.org</a:t>
            </a:r>
            <a:endParaRPr lang="ru-RU" dirty="0">
              <a:latin typeface="Arial" pitchFamily="34" charset="0"/>
              <a:cs typeface="Arial" pitchFamily="34" charset="0"/>
            </a:endParaRPr>
          </a:p>
        </p:txBody>
      </p:sp>
    </p:spTree>
  </p:cSld>
  <p:clrMapOvr>
    <a:masterClrMapping/>
  </p:clrMapOvr>
  <p:transition spd="slow">
    <p:pull dir="l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1071546"/>
            <a:ext cx="7086600" cy="928694"/>
          </a:xfrm>
        </p:spPr>
        <p:txBody>
          <a:bodyPr anchor="b">
            <a:normAutofit fontScale="90000"/>
          </a:bodyPr>
          <a:lstStyle/>
          <a:p>
            <a:r>
              <a:rPr lang="uk-UA" dirty="0" smtClean="0"/>
              <a:t/>
            </a:r>
            <a:br>
              <a:rPr lang="uk-UA" dirty="0" smtClean="0"/>
            </a:br>
            <a:r>
              <a:rPr lang="uk-UA" dirty="0" smtClean="0"/>
              <a:t/>
            </a:r>
            <a:br>
              <a:rPr lang="uk-UA" dirty="0" smtClean="0"/>
            </a:br>
            <a:r>
              <a:rPr lang="uk-UA" dirty="0" smtClean="0"/>
              <a:t/>
            </a:r>
            <a:br>
              <a:rPr lang="uk-UA" dirty="0" smtClean="0"/>
            </a:br>
            <a:r>
              <a:rPr lang="uk-UA" dirty="0" smtClean="0"/>
              <a:t/>
            </a:r>
            <a:br>
              <a:rPr lang="uk-UA" dirty="0" smtClean="0"/>
            </a:br>
            <a:r>
              <a:rPr lang="uk-UA" dirty="0" smtClean="0"/>
              <a:t>   </a:t>
            </a:r>
            <a:br>
              <a:rPr lang="uk-UA" dirty="0" smtClean="0"/>
            </a:br>
            <a:r>
              <a:rPr lang="uk-UA" dirty="0" smtClean="0"/>
              <a:t>     </a:t>
            </a:r>
            <a:br>
              <a:rPr lang="uk-UA" dirty="0" smtClean="0"/>
            </a:br>
            <a:r>
              <a:rPr lang="uk-UA" dirty="0" smtClean="0"/>
              <a:t/>
            </a:r>
            <a:br>
              <a:rPr lang="uk-UA" dirty="0" smtClean="0"/>
            </a:br>
            <a:r>
              <a:rPr lang="uk-UA" dirty="0" smtClean="0"/>
              <a:t>     </a:t>
            </a:r>
            <a:br>
              <a:rPr lang="uk-UA" dirty="0" smtClean="0"/>
            </a:br>
            <a:r>
              <a:rPr lang="uk-UA" dirty="0" smtClean="0"/>
              <a:t/>
            </a:r>
            <a:br>
              <a:rPr lang="uk-UA" dirty="0" smtClean="0"/>
            </a:br>
            <a:r>
              <a:rPr lang="uk-UA" dirty="0" smtClean="0">
                <a:effectLst>
                  <a:outerShdw blurRad="38100" dist="38100" dir="2700000" algn="tl">
                    <a:srgbClr val="000000">
                      <a:alpha val="43137"/>
                    </a:srgbClr>
                  </a:outerShdw>
                </a:effectLst>
              </a:rPr>
              <a:t> </a:t>
            </a:r>
            <a:r>
              <a:rPr lang="uk-UA" sz="5400" dirty="0" smtClean="0">
                <a:solidFill>
                  <a:schemeClr val="accent1">
                    <a:lumMod val="75000"/>
                  </a:schemeClr>
                </a:solidFill>
                <a:effectLst>
                  <a:outerShdw blurRad="38100" dist="38100" dir="2700000" algn="tl">
                    <a:srgbClr val="000000">
                      <a:alpha val="43137"/>
                    </a:srgbClr>
                  </a:outerShdw>
                </a:effectLst>
              </a:rPr>
              <a:t>Паркове мистецтво</a:t>
            </a:r>
            <a:endParaRPr lang="ru-RU" sz="5400" dirty="0">
              <a:solidFill>
                <a:schemeClr val="accent1">
                  <a:lumMod val="75000"/>
                </a:schemeClr>
              </a:solidFill>
            </a:endParaRPr>
          </a:p>
        </p:txBody>
      </p:sp>
      <p:sp>
        <p:nvSpPr>
          <p:cNvPr id="7" name="Текст 6"/>
          <p:cNvSpPr>
            <a:spLocks noGrp="1"/>
          </p:cNvSpPr>
          <p:nvPr>
            <p:ph type="body" idx="1"/>
          </p:nvPr>
        </p:nvSpPr>
        <p:spPr>
          <a:xfrm>
            <a:off x="1785918" y="2143116"/>
            <a:ext cx="7086600" cy="3429024"/>
          </a:xfrm>
        </p:spPr>
        <p:txBody>
          <a:bodyPr>
            <a:normAutofit/>
          </a:bodyPr>
          <a:lstStyle/>
          <a:p>
            <a:r>
              <a:rPr lang="uk-UA" sz="2400" dirty="0" smtClean="0"/>
              <a:t>Мистецтво створення садів, скверів, парків та озеленених територій. </a:t>
            </a:r>
          </a:p>
          <a:p>
            <a:r>
              <a:rPr lang="uk-UA" sz="2400" dirty="0" smtClean="0"/>
              <a:t>Містить планування територій, обрання рослин, їх групування та розміщення, будівництво форм і декоративних елементів – сходів, каскадів, фонтанів, огорож тощо.</a:t>
            </a:r>
            <a:endParaRPr lang="ru-RU" sz="2400" dirty="0"/>
          </a:p>
        </p:txBody>
      </p:sp>
    </p:spTree>
  </p:cSld>
  <p:clrMapOvr>
    <a:masterClrMapping/>
  </p:clrMapOvr>
  <p:transition spd="slow" advClick="0" advTm="5000">
    <p:pull dir="l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4186238" cy="1162050"/>
          </a:xfrm>
        </p:spPr>
        <p:txBody>
          <a:bodyPr>
            <a:normAutofit fontScale="90000"/>
          </a:bodyPr>
          <a:lstStyle/>
          <a:p>
            <a:r>
              <a:rPr lang="uk-UA" sz="3200" b="1" dirty="0" smtClean="0">
                <a:solidFill>
                  <a:schemeClr val="accent1">
                    <a:lumMod val="75000"/>
                  </a:schemeClr>
                </a:solidFill>
              </a:rPr>
              <a:t>Версальський парк</a:t>
            </a:r>
            <a:r>
              <a:rPr lang="uk-UA" sz="2400" b="1" dirty="0" smtClean="0">
                <a:solidFill>
                  <a:schemeClr val="accent1"/>
                </a:solidFill>
              </a:rPr>
              <a:t/>
            </a:r>
            <a:br>
              <a:rPr lang="uk-UA" sz="2400" b="1" dirty="0" smtClean="0">
                <a:solidFill>
                  <a:schemeClr val="accent1"/>
                </a:solidFill>
              </a:rPr>
            </a:br>
            <a:endParaRPr lang="ru-RU" sz="2400" b="1" dirty="0">
              <a:solidFill>
                <a:schemeClr val="accent1"/>
              </a:solidFill>
            </a:endParaRPr>
          </a:p>
        </p:txBody>
      </p:sp>
      <p:sp>
        <p:nvSpPr>
          <p:cNvPr id="3" name="Текст 2"/>
          <p:cNvSpPr>
            <a:spLocks noGrp="1"/>
          </p:cNvSpPr>
          <p:nvPr>
            <p:ph type="body" idx="2"/>
          </p:nvPr>
        </p:nvSpPr>
        <p:spPr>
          <a:xfrm>
            <a:off x="457200" y="1524000"/>
            <a:ext cx="4329114" cy="4602163"/>
          </a:xfrm>
        </p:spPr>
        <p:txBody>
          <a:bodyPr>
            <a:noAutofit/>
          </a:bodyPr>
          <a:lstStyle/>
          <a:p>
            <a:r>
              <a:rPr lang="uk-UA" sz="1600" dirty="0" smtClean="0"/>
              <a:t>       На початку Х</a:t>
            </a:r>
            <a:r>
              <a:rPr lang="en-US" sz="1600" dirty="0" smtClean="0"/>
              <a:t>V</a:t>
            </a:r>
            <a:r>
              <a:rPr lang="uk-UA" sz="1600" dirty="0" smtClean="0"/>
              <a:t>ІІ ст. там, де нині розташоване місто Версаль, була заболочена місцевість, де полювали французькі королі, для яких було  споруджено мисливський будиночок (1624). Згодом на вимогу Людовіка ХІІІ архітектор Жак </a:t>
            </a:r>
            <a:r>
              <a:rPr lang="uk-UA" sz="1600" dirty="0" err="1" smtClean="0"/>
              <a:t>Лемерсьє</a:t>
            </a:r>
            <a:r>
              <a:rPr lang="uk-UA" sz="1600" dirty="0" smtClean="0"/>
              <a:t> побудував тут невеликий палац.</a:t>
            </a:r>
          </a:p>
          <a:p>
            <a:r>
              <a:rPr lang="uk-UA" sz="1600" dirty="0" smtClean="0"/>
              <a:t>       1669 року Андре </a:t>
            </a:r>
            <a:r>
              <a:rPr lang="uk-UA" sz="1600" dirty="0" err="1" smtClean="0"/>
              <a:t>Ленотр</a:t>
            </a:r>
            <a:r>
              <a:rPr lang="uk-UA" sz="1600" dirty="0" smtClean="0"/>
              <a:t> (1613-1700), син головного  садівника </a:t>
            </a:r>
            <a:r>
              <a:rPr lang="uk-UA" sz="1600" dirty="0" err="1" smtClean="0"/>
              <a:t>Тюїльрі</a:t>
            </a:r>
            <a:r>
              <a:rPr lang="uk-UA" sz="1600" dirty="0" smtClean="0"/>
              <a:t> за часів Луї ХІІІ розпочав будівництво парку Версаля, а згодом розробив принципи планування так званих французьких регулярних парків.</a:t>
            </a:r>
          </a:p>
          <a:p>
            <a:r>
              <a:rPr lang="uk-UA" sz="1600" dirty="0" smtClean="0"/>
              <a:t>         Версаль – один із найбільших та видатніших парків Європи. Це – безліч  терас, клумби, газони, оранжерея, алеї, майданчики з альтанками, басейни, фонтани, численні скульптури.</a:t>
            </a:r>
            <a:endParaRPr lang="ru-RU" sz="1600" dirty="0"/>
          </a:p>
        </p:txBody>
      </p:sp>
      <p:pic>
        <p:nvPicPr>
          <p:cNvPr id="1026" name="Picture 2" descr="D:\Художня культура\11 клас\Паркова культура\Версаль\versales-12[1].jpg"/>
          <p:cNvPicPr>
            <a:picLocks noGrp="1" noChangeAspect="1" noChangeArrowheads="1"/>
          </p:cNvPicPr>
          <p:nvPr>
            <p:ph sz="quarter" idx="1"/>
          </p:nvPr>
        </p:nvPicPr>
        <p:blipFill>
          <a:blip r:embed="rId2" cstate="email"/>
          <a:srcRect/>
          <a:stretch>
            <a:fillRect/>
          </a:stretch>
        </p:blipFill>
        <p:spPr bwMode="auto">
          <a:xfrm>
            <a:off x="4929190" y="214291"/>
            <a:ext cx="4000496" cy="3214710"/>
          </a:xfrm>
          <a:prstGeom prst="rect">
            <a:avLst/>
          </a:prstGeom>
          <a:noFill/>
          <a:effectLst>
            <a:glow rad="101600">
              <a:schemeClr val="accent1">
                <a:satMod val="175000"/>
                <a:alpha val="40000"/>
              </a:schemeClr>
            </a:glow>
          </a:effectLst>
        </p:spPr>
      </p:pic>
      <p:pic>
        <p:nvPicPr>
          <p:cNvPr id="1027" name="Picture 3" descr="D:\Художня культура\11 клас\Паркова культура\Версаль\Versailles_pri_starom_rejime.jpg"/>
          <p:cNvPicPr>
            <a:picLocks noChangeAspect="1" noChangeArrowheads="1"/>
          </p:cNvPicPr>
          <p:nvPr/>
        </p:nvPicPr>
        <p:blipFill>
          <a:blip r:embed="rId3" cstate="email"/>
          <a:srcRect/>
          <a:stretch>
            <a:fillRect/>
          </a:stretch>
        </p:blipFill>
        <p:spPr bwMode="auto">
          <a:xfrm>
            <a:off x="4857752" y="3714752"/>
            <a:ext cx="4025906" cy="2936171"/>
          </a:xfrm>
          <a:prstGeom prst="rect">
            <a:avLst/>
          </a:prstGeom>
          <a:noFill/>
          <a:effectLst>
            <a:glow rad="101600">
              <a:schemeClr val="accent1">
                <a:satMod val="175000"/>
                <a:alpha val="40000"/>
              </a:schemeClr>
            </a:glow>
          </a:effectLst>
        </p:spPr>
      </p:pic>
    </p:spTree>
  </p:cSld>
  <p:clrMapOvr>
    <a:masterClrMapping/>
  </p:clrMapOvr>
  <p:transition spd="slow" advClick="0" advTm="10000">
    <p:pull dir="l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714348" y="214290"/>
            <a:ext cx="7467600" cy="654032"/>
          </a:xfrm>
        </p:spPr>
        <p:txBody>
          <a:bodyPr>
            <a:normAutofit fontScale="90000"/>
          </a:bodyPr>
          <a:lstStyle/>
          <a:p>
            <a:r>
              <a:rPr lang="uk-UA" dirty="0" smtClean="0">
                <a:solidFill>
                  <a:schemeClr val="accent1">
                    <a:lumMod val="75000"/>
                  </a:schemeClr>
                </a:solidFill>
              </a:rPr>
              <a:t>Версаль – зразок європейського парку</a:t>
            </a:r>
            <a:endParaRPr lang="ru-RU" dirty="0">
              <a:solidFill>
                <a:schemeClr val="accent1">
                  <a:lumMod val="75000"/>
                </a:schemeClr>
              </a:solidFill>
            </a:endParaRPr>
          </a:p>
        </p:txBody>
      </p:sp>
      <p:pic>
        <p:nvPicPr>
          <p:cNvPr id="4098" name="Picture 2" descr="D:\Художня культура\11 клас\Паркова культура\Версаль\250px-Chateau_de_versailles30.jpg"/>
          <p:cNvPicPr>
            <a:picLocks noChangeAspect="1" noChangeArrowheads="1"/>
          </p:cNvPicPr>
          <p:nvPr/>
        </p:nvPicPr>
        <p:blipFill>
          <a:blip r:embed="rId2" cstate="print"/>
          <a:srcRect/>
          <a:stretch>
            <a:fillRect/>
          </a:stretch>
        </p:blipFill>
        <p:spPr bwMode="auto">
          <a:xfrm>
            <a:off x="500034" y="1500174"/>
            <a:ext cx="2643206" cy="1987691"/>
          </a:xfrm>
          <a:prstGeom prst="rect">
            <a:avLst/>
          </a:prstGeom>
          <a:noFill/>
          <a:effectLst>
            <a:glow rad="101600">
              <a:schemeClr val="accent1">
                <a:satMod val="175000"/>
                <a:alpha val="40000"/>
              </a:schemeClr>
            </a:glow>
          </a:effectLst>
        </p:spPr>
      </p:pic>
      <p:pic>
        <p:nvPicPr>
          <p:cNvPr id="4099" name="Picture 3" descr="D:\Художня культура\11 клас\Паркова культура\Версаль\versalle.jpg"/>
          <p:cNvPicPr>
            <a:picLocks noChangeAspect="1" noChangeArrowheads="1"/>
          </p:cNvPicPr>
          <p:nvPr/>
        </p:nvPicPr>
        <p:blipFill>
          <a:blip r:embed="rId3" cstate="email"/>
          <a:srcRect/>
          <a:stretch>
            <a:fillRect/>
          </a:stretch>
        </p:blipFill>
        <p:spPr bwMode="auto">
          <a:xfrm>
            <a:off x="3428992" y="2357430"/>
            <a:ext cx="2625627" cy="1928826"/>
          </a:xfrm>
          <a:prstGeom prst="rect">
            <a:avLst/>
          </a:prstGeom>
          <a:noFill/>
          <a:effectLst>
            <a:glow rad="101600">
              <a:schemeClr val="accent1">
                <a:satMod val="175000"/>
                <a:alpha val="40000"/>
              </a:schemeClr>
            </a:glow>
          </a:effectLst>
        </p:spPr>
      </p:pic>
      <p:pic>
        <p:nvPicPr>
          <p:cNvPr id="6" name="Рисунок 5" descr="Versales_13"/>
          <p:cNvPicPr/>
          <p:nvPr/>
        </p:nvPicPr>
        <p:blipFill>
          <a:blip r:embed="rId4" cstate="email"/>
          <a:srcRect/>
          <a:stretch>
            <a:fillRect/>
          </a:stretch>
        </p:blipFill>
        <p:spPr bwMode="auto">
          <a:xfrm>
            <a:off x="428596" y="4000504"/>
            <a:ext cx="2928958" cy="1928826"/>
          </a:xfrm>
          <a:prstGeom prst="rect">
            <a:avLst/>
          </a:prstGeom>
          <a:noFill/>
          <a:ln w="9525">
            <a:noFill/>
            <a:miter lim="800000"/>
            <a:headEnd/>
            <a:tailEnd/>
          </a:ln>
          <a:effectLst>
            <a:glow rad="101600">
              <a:schemeClr val="accent1">
                <a:satMod val="175000"/>
                <a:alpha val="40000"/>
              </a:schemeClr>
            </a:glow>
          </a:effectLst>
        </p:spPr>
      </p:pic>
      <p:pic>
        <p:nvPicPr>
          <p:cNvPr id="7" name="Рисунок 6" descr="Версаль_парк_7"/>
          <p:cNvPicPr/>
          <p:nvPr/>
        </p:nvPicPr>
        <p:blipFill>
          <a:blip r:embed="rId5" cstate="email"/>
          <a:srcRect/>
          <a:stretch>
            <a:fillRect/>
          </a:stretch>
        </p:blipFill>
        <p:spPr bwMode="auto">
          <a:xfrm>
            <a:off x="6286512" y="3643314"/>
            <a:ext cx="2500298" cy="1847555"/>
          </a:xfrm>
          <a:prstGeom prst="rect">
            <a:avLst/>
          </a:prstGeom>
          <a:noFill/>
          <a:ln w="9525">
            <a:noFill/>
            <a:miter lim="800000"/>
            <a:headEnd/>
            <a:tailEnd/>
          </a:ln>
          <a:effectLst>
            <a:glow rad="101600">
              <a:schemeClr val="accent1">
                <a:satMod val="175000"/>
                <a:alpha val="40000"/>
              </a:schemeClr>
            </a:glow>
          </a:effectLst>
        </p:spPr>
      </p:pic>
      <p:pic>
        <p:nvPicPr>
          <p:cNvPr id="4100" name="Picture 4" descr="D:\Художня культура\11 клас\Паркова культура\Версаль\1280px-Versailles-Chateau-Jardins[1].jpg"/>
          <p:cNvPicPr>
            <a:picLocks noChangeAspect="1" noChangeArrowheads="1"/>
          </p:cNvPicPr>
          <p:nvPr/>
        </p:nvPicPr>
        <p:blipFill>
          <a:blip r:embed="rId6" cstate="email"/>
          <a:srcRect/>
          <a:stretch>
            <a:fillRect/>
          </a:stretch>
        </p:blipFill>
        <p:spPr bwMode="auto">
          <a:xfrm rot="20228250">
            <a:off x="6205804" y="1195745"/>
            <a:ext cx="2500330" cy="1928826"/>
          </a:xfrm>
          <a:prstGeom prst="rect">
            <a:avLst/>
          </a:prstGeom>
          <a:noFill/>
          <a:effectLst>
            <a:glow rad="101600">
              <a:schemeClr val="accent1">
                <a:satMod val="175000"/>
                <a:alpha val="40000"/>
              </a:schemeClr>
            </a:glow>
          </a:effectLst>
        </p:spPr>
      </p:pic>
      <p:pic>
        <p:nvPicPr>
          <p:cNvPr id="9" name="Рисунок 8" descr="Versales_09"/>
          <p:cNvPicPr/>
          <p:nvPr/>
        </p:nvPicPr>
        <p:blipFill>
          <a:blip r:embed="rId7" cstate="email"/>
          <a:srcRect/>
          <a:stretch>
            <a:fillRect/>
          </a:stretch>
        </p:blipFill>
        <p:spPr bwMode="auto">
          <a:xfrm>
            <a:off x="3500430" y="4500570"/>
            <a:ext cx="2640965" cy="1976121"/>
          </a:xfrm>
          <a:prstGeom prst="rect">
            <a:avLst/>
          </a:prstGeom>
          <a:noFill/>
          <a:ln w="9525">
            <a:noFill/>
            <a:miter lim="800000"/>
            <a:headEnd/>
            <a:tailEnd/>
          </a:ln>
          <a:effectLst>
            <a:glow rad="101600">
              <a:schemeClr val="accent1">
                <a:satMod val="175000"/>
                <a:alpha val="40000"/>
              </a:schemeClr>
            </a:glow>
          </a:effectLst>
        </p:spPr>
      </p:pic>
    </p:spTree>
  </p:cSld>
  <p:clrMapOvr>
    <a:masterClrMapping/>
  </p:clrMapOvr>
  <p:transition spd="slow" advClick="0" advTm="5000">
    <p:pull dir="l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868346"/>
          </a:xfrm>
        </p:spPr>
        <p:txBody>
          <a:bodyPr>
            <a:normAutofit fontScale="90000"/>
          </a:bodyPr>
          <a:lstStyle/>
          <a:p>
            <a:r>
              <a:rPr lang="uk-UA" dirty="0" smtClean="0">
                <a:solidFill>
                  <a:schemeClr val="accent1">
                    <a:lumMod val="75000"/>
                  </a:schemeClr>
                </a:solidFill>
              </a:rPr>
              <a:t>Версаль – зразок європейського парку</a:t>
            </a:r>
            <a:endParaRPr lang="ru-RU" dirty="0">
              <a:solidFill>
                <a:schemeClr val="accent1">
                  <a:lumMod val="75000"/>
                </a:schemeClr>
              </a:solidFill>
            </a:endParaRPr>
          </a:p>
        </p:txBody>
      </p:sp>
      <p:pic>
        <p:nvPicPr>
          <p:cNvPr id="7" name="Рисунок 6" descr="Versales_11"/>
          <p:cNvPicPr/>
          <p:nvPr/>
        </p:nvPicPr>
        <p:blipFill>
          <a:blip r:embed="rId2" cstate="email"/>
          <a:srcRect/>
          <a:stretch>
            <a:fillRect/>
          </a:stretch>
        </p:blipFill>
        <p:spPr bwMode="auto">
          <a:xfrm rot="21118129">
            <a:off x="3500430" y="2857496"/>
            <a:ext cx="2714644" cy="1643074"/>
          </a:xfrm>
          <a:prstGeom prst="rect">
            <a:avLst/>
          </a:prstGeom>
          <a:noFill/>
          <a:ln w="9525">
            <a:noFill/>
            <a:miter lim="800000"/>
            <a:headEnd/>
            <a:tailEnd/>
          </a:ln>
          <a:effectLst>
            <a:glow rad="101600">
              <a:schemeClr val="accent1">
                <a:satMod val="175000"/>
                <a:alpha val="40000"/>
              </a:schemeClr>
            </a:glow>
          </a:effectLst>
        </p:spPr>
      </p:pic>
      <p:pic>
        <p:nvPicPr>
          <p:cNvPr id="1028" name="Picture 4" descr="D:\Художня культура\11 клас\Паркова культура\Версаль\Детская аллея.jpg"/>
          <p:cNvPicPr>
            <a:picLocks noChangeAspect="1" noChangeArrowheads="1"/>
          </p:cNvPicPr>
          <p:nvPr/>
        </p:nvPicPr>
        <p:blipFill>
          <a:blip r:embed="rId3" cstate="email"/>
          <a:srcRect/>
          <a:stretch>
            <a:fillRect/>
          </a:stretch>
        </p:blipFill>
        <p:spPr bwMode="auto">
          <a:xfrm rot="19995479">
            <a:off x="280006" y="1616080"/>
            <a:ext cx="2878773" cy="1928826"/>
          </a:xfrm>
          <a:prstGeom prst="rect">
            <a:avLst/>
          </a:prstGeom>
          <a:noFill/>
          <a:effectLst>
            <a:glow rad="101600">
              <a:schemeClr val="accent1">
                <a:satMod val="175000"/>
                <a:alpha val="40000"/>
              </a:schemeClr>
            </a:glow>
          </a:effectLst>
        </p:spPr>
      </p:pic>
      <p:pic>
        <p:nvPicPr>
          <p:cNvPr id="1029" name="Picture 5" descr="D:\Художня культура\11 клас\Паркова культура\Версаль\09[1].jpg"/>
          <p:cNvPicPr>
            <a:picLocks noChangeAspect="1" noChangeArrowheads="1"/>
          </p:cNvPicPr>
          <p:nvPr/>
        </p:nvPicPr>
        <p:blipFill>
          <a:blip r:embed="rId4" cstate="email"/>
          <a:srcRect/>
          <a:stretch>
            <a:fillRect/>
          </a:stretch>
        </p:blipFill>
        <p:spPr bwMode="auto">
          <a:xfrm rot="665422">
            <a:off x="428596" y="4357694"/>
            <a:ext cx="2635629" cy="1866904"/>
          </a:xfrm>
          <a:prstGeom prst="rect">
            <a:avLst/>
          </a:prstGeom>
          <a:noFill/>
          <a:effectLst>
            <a:glow rad="101600">
              <a:schemeClr val="accent1">
                <a:satMod val="175000"/>
                <a:alpha val="40000"/>
              </a:schemeClr>
            </a:glow>
          </a:effectLst>
        </p:spPr>
      </p:pic>
      <p:pic>
        <p:nvPicPr>
          <p:cNvPr id="15" name="Рисунок 14" descr="Versales_04"/>
          <p:cNvPicPr/>
          <p:nvPr/>
        </p:nvPicPr>
        <p:blipFill>
          <a:blip r:embed="rId5" cstate="email"/>
          <a:srcRect/>
          <a:stretch>
            <a:fillRect/>
          </a:stretch>
        </p:blipFill>
        <p:spPr bwMode="auto">
          <a:xfrm rot="20799815">
            <a:off x="5594810" y="4465088"/>
            <a:ext cx="2998155" cy="1785950"/>
          </a:xfrm>
          <a:prstGeom prst="rect">
            <a:avLst/>
          </a:prstGeom>
          <a:noFill/>
          <a:ln w="9525">
            <a:noFill/>
            <a:miter lim="800000"/>
            <a:headEnd/>
            <a:tailEnd/>
          </a:ln>
          <a:effectLst>
            <a:glow rad="101600">
              <a:schemeClr val="accent1">
                <a:satMod val="175000"/>
                <a:alpha val="40000"/>
              </a:schemeClr>
            </a:glow>
          </a:effectLst>
        </p:spPr>
      </p:pic>
      <p:pic>
        <p:nvPicPr>
          <p:cNvPr id="16" name="Рисунок 15" descr="Версаль-парк_5"/>
          <p:cNvPicPr/>
          <p:nvPr/>
        </p:nvPicPr>
        <p:blipFill>
          <a:blip r:embed="rId6" cstate="email"/>
          <a:srcRect/>
          <a:stretch>
            <a:fillRect/>
          </a:stretch>
        </p:blipFill>
        <p:spPr bwMode="auto">
          <a:xfrm rot="2340454">
            <a:off x="6002350" y="1683241"/>
            <a:ext cx="2500330" cy="1571636"/>
          </a:xfrm>
          <a:prstGeom prst="rect">
            <a:avLst/>
          </a:prstGeom>
          <a:noFill/>
          <a:ln w="9525">
            <a:noFill/>
            <a:miter lim="800000"/>
            <a:headEnd/>
            <a:tailEnd/>
          </a:ln>
          <a:effectLst>
            <a:glow rad="101600">
              <a:schemeClr val="accent1">
                <a:satMod val="175000"/>
                <a:alpha val="40000"/>
              </a:schemeClr>
            </a:glow>
          </a:effectLst>
        </p:spPr>
      </p:pic>
    </p:spTree>
  </p:cSld>
  <p:clrMapOvr>
    <a:masterClrMapping/>
  </p:clrMapOvr>
  <p:transition spd="slow" advClick="0" advTm="5000">
    <p:pull dir="l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3008313" cy="1162050"/>
          </a:xfrm>
        </p:spPr>
        <p:txBody>
          <a:bodyPr>
            <a:normAutofit fontScale="90000"/>
          </a:bodyPr>
          <a:lstStyle/>
          <a:p>
            <a:r>
              <a:rPr lang="uk-UA" sz="2400" b="1" dirty="0" smtClean="0">
                <a:solidFill>
                  <a:schemeClr val="accent1">
                    <a:lumMod val="75000"/>
                  </a:schemeClr>
                </a:solidFill>
              </a:rPr>
              <a:t>Природні парки Великої Британії</a:t>
            </a:r>
            <a:r>
              <a:rPr lang="uk-UA" b="1" dirty="0" smtClean="0">
                <a:solidFill>
                  <a:schemeClr val="accent1"/>
                </a:solidFill>
              </a:rPr>
              <a:t/>
            </a:r>
            <a:br>
              <a:rPr lang="uk-UA" b="1" dirty="0" smtClean="0">
                <a:solidFill>
                  <a:schemeClr val="accent1"/>
                </a:solidFill>
              </a:rPr>
            </a:br>
            <a:endParaRPr lang="ru-RU" b="1" dirty="0">
              <a:solidFill>
                <a:schemeClr val="accent1"/>
              </a:solidFill>
            </a:endParaRPr>
          </a:p>
        </p:txBody>
      </p:sp>
      <p:sp>
        <p:nvSpPr>
          <p:cNvPr id="10" name="Текст 9"/>
          <p:cNvSpPr>
            <a:spLocks noGrp="1"/>
          </p:cNvSpPr>
          <p:nvPr>
            <p:ph type="body" idx="2"/>
          </p:nvPr>
        </p:nvSpPr>
        <p:spPr>
          <a:xfrm>
            <a:off x="457200" y="1142984"/>
            <a:ext cx="4614866" cy="4983179"/>
          </a:xfrm>
        </p:spPr>
        <p:txBody>
          <a:bodyPr>
            <a:noAutofit/>
          </a:bodyPr>
          <a:lstStyle/>
          <a:p>
            <a:r>
              <a:rPr lang="uk-UA" sz="1600" dirty="0" smtClean="0"/>
              <a:t>     Острівна відокремленість Англії сприяла появі місцевих законів планування парків, незважаючи на запозичені зразки парків Голландії чи Франції. Великі парки на зразок Версаля розташовувалися лише поблизу королівських замків. Значний вплив культури Середньовіччя виявився і в садівництві: у планування парків часто вводили різні лабіринти. Геометричні форми регулярних парків тут швидко набридли, почалося втілення принципу: “ Уся земля – сад ”. Виник англійський пейзажний парк. Він був дешевшим, ніж парк французького зразка, не потребував садівників. Не відмовлялися від будівництва окремих павільйонів, мостів, штучних ставків. Неможливо уявити випас худоби в регулярному французькому парку, а в пейзажному парку Англії – це звичайна річ. Монотонні галявини пейзажних парків зі свійськими та дикими тваринами були схожими на краєвиди по той бік паркової огорожі.</a:t>
            </a:r>
            <a:endParaRPr lang="ru-RU" sz="1600" dirty="0"/>
          </a:p>
        </p:txBody>
      </p:sp>
      <p:pic>
        <p:nvPicPr>
          <p:cNvPr id="2050" name="Picture 2" descr="D:\Художня культура\11 клас\Паркова культура\Ріджентс-парк\44554_PhotoNews.jpg"/>
          <p:cNvPicPr>
            <a:picLocks noGrp="1" noChangeAspect="1" noChangeArrowheads="1"/>
          </p:cNvPicPr>
          <p:nvPr>
            <p:ph sz="quarter" idx="1"/>
          </p:nvPr>
        </p:nvPicPr>
        <p:blipFill>
          <a:blip r:embed="rId2" cstate="email"/>
          <a:srcRect/>
          <a:stretch>
            <a:fillRect/>
          </a:stretch>
        </p:blipFill>
        <p:spPr bwMode="auto">
          <a:xfrm>
            <a:off x="4857752" y="571480"/>
            <a:ext cx="3979596" cy="2688969"/>
          </a:xfrm>
          <a:prstGeom prst="rect">
            <a:avLst/>
          </a:prstGeom>
          <a:noFill/>
          <a:effectLst>
            <a:glow rad="101600">
              <a:schemeClr val="accent1">
                <a:satMod val="175000"/>
                <a:alpha val="40000"/>
              </a:schemeClr>
            </a:glow>
          </a:effectLst>
        </p:spPr>
      </p:pic>
      <p:pic>
        <p:nvPicPr>
          <p:cNvPr id="2051" name="Picture 3" descr="D:\Художня культура\11 клас\Паркова культура\Ріджентс-парк\ridzhents-park-03.jpg"/>
          <p:cNvPicPr>
            <a:picLocks noChangeAspect="1" noChangeArrowheads="1"/>
          </p:cNvPicPr>
          <p:nvPr/>
        </p:nvPicPr>
        <p:blipFill>
          <a:blip r:embed="rId3" cstate="email"/>
          <a:srcRect/>
          <a:stretch>
            <a:fillRect/>
          </a:stretch>
        </p:blipFill>
        <p:spPr bwMode="auto">
          <a:xfrm>
            <a:off x="5000628" y="3643314"/>
            <a:ext cx="3810005" cy="2857504"/>
          </a:xfrm>
          <a:prstGeom prst="rect">
            <a:avLst/>
          </a:prstGeom>
          <a:noFill/>
          <a:effectLst>
            <a:glow rad="101600">
              <a:schemeClr val="accent1">
                <a:satMod val="175000"/>
                <a:alpha val="40000"/>
              </a:schemeClr>
            </a:glow>
          </a:effectLst>
        </p:spPr>
      </p:pic>
    </p:spTree>
  </p:cSld>
  <p:clrMapOvr>
    <a:masterClrMapping/>
  </p:clrMapOvr>
  <p:transition spd="slow" advClick="0" advTm="10000">
    <p:pull dir="l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42852"/>
            <a:ext cx="8186766" cy="714380"/>
          </a:xfrm>
        </p:spPr>
        <p:txBody>
          <a:bodyPr>
            <a:normAutofit fontScale="90000"/>
          </a:bodyPr>
          <a:lstStyle/>
          <a:p>
            <a:r>
              <a:rPr lang="uk-UA" sz="3600" dirty="0" smtClean="0">
                <a:solidFill>
                  <a:schemeClr val="accent1">
                    <a:lumMod val="75000"/>
                  </a:schemeClr>
                </a:solidFill>
              </a:rPr>
              <a:t>Природні парки Великої Британії</a:t>
            </a:r>
            <a:endParaRPr lang="ru-RU" sz="3600" dirty="0">
              <a:solidFill>
                <a:schemeClr val="accent1">
                  <a:lumMod val="75000"/>
                </a:schemeClr>
              </a:solidFill>
            </a:endParaRPr>
          </a:p>
        </p:txBody>
      </p:sp>
      <p:sp>
        <p:nvSpPr>
          <p:cNvPr id="4" name="Прямоугольник 3"/>
          <p:cNvSpPr/>
          <p:nvPr/>
        </p:nvSpPr>
        <p:spPr>
          <a:xfrm rot="21079122">
            <a:off x="624356" y="1099064"/>
            <a:ext cx="3687859" cy="707886"/>
          </a:xfrm>
          <a:prstGeom prst="rect">
            <a:avLst/>
          </a:prstGeom>
        </p:spPr>
        <p:txBody>
          <a:bodyPr wrap="square">
            <a:spAutoFit/>
          </a:bodyPr>
          <a:lstStyle/>
          <a:p>
            <a:r>
              <a:rPr lang="uk-UA" sz="4000" dirty="0" smtClean="0"/>
              <a:t>Ріджентс-парк</a:t>
            </a:r>
            <a:endParaRPr lang="ru-RU" sz="4000" dirty="0"/>
          </a:p>
        </p:txBody>
      </p:sp>
      <p:pic>
        <p:nvPicPr>
          <p:cNvPr id="4098" name="Picture 2" descr="D:\Художня культура\11 клас\Паркова культура\Ріджентс-парк\park1.jpg"/>
          <p:cNvPicPr>
            <a:picLocks noChangeAspect="1" noChangeArrowheads="1"/>
          </p:cNvPicPr>
          <p:nvPr/>
        </p:nvPicPr>
        <p:blipFill>
          <a:blip r:embed="rId2" cstate="email"/>
          <a:srcRect/>
          <a:stretch>
            <a:fillRect/>
          </a:stretch>
        </p:blipFill>
        <p:spPr bwMode="auto">
          <a:xfrm rot="586430">
            <a:off x="6066797" y="1151211"/>
            <a:ext cx="2780651" cy="1857388"/>
          </a:xfrm>
          <a:prstGeom prst="rect">
            <a:avLst/>
          </a:prstGeom>
          <a:noFill/>
          <a:effectLst>
            <a:glow rad="101600">
              <a:schemeClr val="accent1">
                <a:satMod val="175000"/>
                <a:alpha val="40000"/>
              </a:schemeClr>
            </a:glow>
          </a:effectLst>
        </p:spPr>
      </p:pic>
      <p:pic>
        <p:nvPicPr>
          <p:cNvPr id="4099" name="Picture 3" descr="D:\Художня культура\11 клас\Паркова культура\Ріджентс-парк\ridzhents-park-02 (1).jpg"/>
          <p:cNvPicPr>
            <a:picLocks noChangeAspect="1" noChangeArrowheads="1"/>
          </p:cNvPicPr>
          <p:nvPr/>
        </p:nvPicPr>
        <p:blipFill>
          <a:blip r:embed="rId3" cstate="email"/>
          <a:srcRect/>
          <a:stretch>
            <a:fillRect/>
          </a:stretch>
        </p:blipFill>
        <p:spPr bwMode="auto">
          <a:xfrm rot="21071567">
            <a:off x="351689" y="1978307"/>
            <a:ext cx="2667019" cy="2000264"/>
          </a:xfrm>
          <a:prstGeom prst="rect">
            <a:avLst/>
          </a:prstGeom>
          <a:noFill/>
          <a:effectLst>
            <a:glow rad="101600">
              <a:schemeClr val="accent1">
                <a:satMod val="175000"/>
                <a:alpha val="40000"/>
              </a:schemeClr>
            </a:glow>
          </a:effectLst>
        </p:spPr>
      </p:pic>
      <p:pic>
        <p:nvPicPr>
          <p:cNvPr id="4100" name="Picture 4" descr="D:\Художня культура\11 клас\Паркова культура\Ріджентс-парк\ridzhents-park-04.jpg"/>
          <p:cNvPicPr>
            <a:picLocks noChangeAspect="1" noChangeArrowheads="1"/>
          </p:cNvPicPr>
          <p:nvPr/>
        </p:nvPicPr>
        <p:blipFill>
          <a:blip r:embed="rId4" cstate="email"/>
          <a:srcRect/>
          <a:stretch>
            <a:fillRect/>
          </a:stretch>
        </p:blipFill>
        <p:spPr bwMode="auto">
          <a:xfrm>
            <a:off x="3214678" y="2285992"/>
            <a:ext cx="2595559" cy="1946669"/>
          </a:xfrm>
          <a:prstGeom prst="rect">
            <a:avLst/>
          </a:prstGeom>
          <a:noFill/>
          <a:effectLst>
            <a:glow rad="101600">
              <a:schemeClr val="accent1">
                <a:satMod val="175000"/>
                <a:alpha val="40000"/>
              </a:schemeClr>
            </a:glow>
          </a:effectLst>
        </p:spPr>
      </p:pic>
      <p:pic>
        <p:nvPicPr>
          <p:cNvPr id="4101" name="Picture 5" descr="D:\Художня культура\11 клас\Паркова культура\Ріджентс-парк\ridzhents-park-06.jpg"/>
          <p:cNvPicPr>
            <a:picLocks noChangeAspect="1" noChangeArrowheads="1"/>
          </p:cNvPicPr>
          <p:nvPr/>
        </p:nvPicPr>
        <p:blipFill>
          <a:blip r:embed="rId5" cstate="email"/>
          <a:srcRect/>
          <a:stretch>
            <a:fillRect/>
          </a:stretch>
        </p:blipFill>
        <p:spPr bwMode="auto">
          <a:xfrm>
            <a:off x="6000760" y="4143380"/>
            <a:ext cx="2857499" cy="2143124"/>
          </a:xfrm>
          <a:prstGeom prst="rect">
            <a:avLst/>
          </a:prstGeom>
          <a:noFill/>
          <a:effectLst>
            <a:glow rad="101600">
              <a:schemeClr val="accent1">
                <a:satMod val="175000"/>
                <a:alpha val="40000"/>
              </a:schemeClr>
            </a:glow>
          </a:effectLst>
        </p:spPr>
      </p:pic>
      <p:pic>
        <p:nvPicPr>
          <p:cNvPr id="4102" name="Picture 6" descr="D:\Художня культура\11 клас\Паркова культура\Ріджентс-парк\3.jpg"/>
          <p:cNvPicPr>
            <a:picLocks noChangeAspect="1" noChangeArrowheads="1"/>
          </p:cNvPicPr>
          <p:nvPr/>
        </p:nvPicPr>
        <p:blipFill>
          <a:blip r:embed="rId6" cstate="email"/>
          <a:srcRect/>
          <a:stretch>
            <a:fillRect/>
          </a:stretch>
        </p:blipFill>
        <p:spPr bwMode="auto">
          <a:xfrm>
            <a:off x="928662" y="4429132"/>
            <a:ext cx="3056606" cy="2028822"/>
          </a:xfrm>
          <a:prstGeom prst="rect">
            <a:avLst/>
          </a:prstGeom>
          <a:noFill/>
          <a:effectLst>
            <a:glow rad="101600">
              <a:schemeClr val="accent1">
                <a:satMod val="175000"/>
                <a:alpha val="40000"/>
              </a:schemeClr>
            </a:glow>
          </a:effectLst>
        </p:spPr>
      </p:pic>
    </p:spTree>
  </p:cSld>
  <p:clrMapOvr>
    <a:masterClrMapping/>
  </p:clrMapOvr>
  <p:transition spd="slow" advClick="0" advTm="5000">
    <p:pull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14290"/>
            <a:ext cx="8115328" cy="714380"/>
          </a:xfrm>
        </p:spPr>
        <p:txBody>
          <a:bodyPr>
            <a:normAutofit fontScale="90000"/>
          </a:bodyPr>
          <a:lstStyle/>
          <a:p>
            <a:r>
              <a:rPr lang="uk-UA" sz="3600" dirty="0" smtClean="0">
                <a:solidFill>
                  <a:schemeClr val="accent1">
                    <a:lumMod val="75000"/>
                  </a:schemeClr>
                </a:solidFill>
              </a:rPr>
              <a:t>Природні парки Великої Британії</a:t>
            </a:r>
            <a:endParaRPr lang="ru-RU" sz="3600" dirty="0">
              <a:solidFill>
                <a:schemeClr val="accent1">
                  <a:lumMod val="75000"/>
                </a:schemeClr>
              </a:solidFill>
            </a:endParaRPr>
          </a:p>
        </p:txBody>
      </p:sp>
      <p:sp>
        <p:nvSpPr>
          <p:cNvPr id="3" name="Текст 2"/>
          <p:cNvSpPr>
            <a:spLocks noGrp="1"/>
          </p:cNvSpPr>
          <p:nvPr>
            <p:ph type="body" idx="1"/>
          </p:nvPr>
        </p:nvSpPr>
        <p:spPr>
          <a:xfrm rot="21141028">
            <a:off x="1365186" y="911069"/>
            <a:ext cx="3090971" cy="984467"/>
          </a:xfrm>
        </p:spPr>
        <p:txBody>
          <a:bodyPr>
            <a:normAutofit fontScale="92500"/>
          </a:bodyPr>
          <a:lstStyle/>
          <a:p>
            <a:r>
              <a:rPr lang="uk-UA" sz="4000" dirty="0" err="1" smtClean="0"/>
              <a:t>Гайд</a:t>
            </a:r>
            <a:r>
              <a:rPr lang="uk-UA" sz="4000" dirty="0" smtClean="0"/>
              <a:t> - парк</a:t>
            </a:r>
            <a:endParaRPr lang="ru-RU" sz="4000" dirty="0"/>
          </a:p>
        </p:txBody>
      </p:sp>
      <p:pic>
        <p:nvPicPr>
          <p:cNvPr id="3074" name="Picture 2" descr="D:\Художня культура\11 клас\Паркова культура\Гайд-парк\hidepark.jpg"/>
          <p:cNvPicPr>
            <a:picLocks noChangeAspect="1" noChangeArrowheads="1"/>
          </p:cNvPicPr>
          <p:nvPr/>
        </p:nvPicPr>
        <p:blipFill>
          <a:blip r:embed="rId2" cstate="email"/>
          <a:srcRect/>
          <a:stretch>
            <a:fillRect/>
          </a:stretch>
        </p:blipFill>
        <p:spPr bwMode="auto">
          <a:xfrm rot="670160">
            <a:off x="5731758" y="1361672"/>
            <a:ext cx="2982386" cy="1939716"/>
          </a:xfrm>
          <a:prstGeom prst="rect">
            <a:avLst/>
          </a:prstGeom>
          <a:noFill/>
          <a:effectLst>
            <a:glow rad="101600">
              <a:schemeClr val="accent1">
                <a:satMod val="175000"/>
                <a:alpha val="40000"/>
              </a:schemeClr>
            </a:glow>
          </a:effectLst>
        </p:spPr>
      </p:pic>
      <p:pic>
        <p:nvPicPr>
          <p:cNvPr id="3076" name="Picture 4" descr="D:\Художня культура\11 клас\Паркова культура\Гайд-парк\england-hyde-park.jpg"/>
          <p:cNvPicPr>
            <a:picLocks noChangeAspect="1" noChangeArrowheads="1"/>
          </p:cNvPicPr>
          <p:nvPr/>
        </p:nvPicPr>
        <p:blipFill>
          <a:blip r:embed="rId3" cstate="email"/>
          <a:srcRect/>
          <a:stretch>
            <a:fillRect/>
          </a:stretch>
        </p:blipFill>
        <p:spPr bwMode="auto">
          <a:xfrm rot="21403823">
            <a:off x="428596" y="4429132"/>
            <a:ext cx="2857493" cy="2143120"/>
          </a:xfrm>
          <a:prstGeom prst="rect">
            <a:avLst/>
          </a:prstGeom>
          <a:noFill/>
          <a:effectLst>
            <a:glow rad="101600">
              <a:schemeClr val="accent1">
                <a:satMod val="175000"/>
                <a:alpha val="40000"/>
              </a:schemeClr>
            </a:glow>
          </a:effectLst>
        </p:spPr>
      </p:pic>
      <p:pic>
        <p:nvPicPr>
          <p:cNvPr id="3077" name="Picture 5" descr="D:\Художня культура\11 клас\Паркова культура\Гайд-парк\park.jpg"/>
          <p:cNvPicPr>
            <a:picLocks noChangeAspect="1" noChangeArrowheads="1"/>
          </p:cNvPicPr>
          <p:nvPr/>
        </p:nvPicPr>
        <p:blipFill>
          <a:blip r:embed="rId4" cstate="email"/>
          <a:srcRect/>
          <a:stretch>
            <a:fillRect/>
          </a:stretch>
        </p:blipFill>
        <p:spPr bwMode="auto">
          <a:xfrm rot="391568">
            <a:off x="6415396" y="4057949"/>
            <a:ext cx="2405063" cy="2405063"/>
          </a:xfrm>
          <a:prstGeom prst="rect">
            <a:avLst/>
          </a:prstGeom>
          <a:noFill/>
          <a:effectLst>
            <a:glow rad="101600">
              <a:schemeClr val="accent1">
                <a:satMod val="175000"/>
                <a:alpha val="40000"/>
              </a:schemeClr>
            </a:glow>
          </a:effectLst>
        </p:spPr>
      </p:pic>
      <p:pic>
        <p:nvPicPr>
          <p:cNvPr id="3078" name="Picture 6" descr="D:\Художня культура\11 клас\Паркова культура\Гайд-парк\3.jpg"/>
          <p:cNvPicPr>
            <a:picLocks noChangeAspect="1" noChangeArrowheads="1"/>
          </p:cNvPicPr>
          <p:nvPr/>
        </p:nvPicPr>
        <p:blipFill>
          <a:blip r:embed="rId5" cstate="email"/>
          <a:srcRect/>
          <a:stretch>
            <a:fillRect/>
          </a:stretch>
        </p:blipFill>
        <p:spPr bwMode="auto">
          <a:xfrm rot="21228351">
            <a:off x="309858" y="1865631"/>
            <a:ext cx="2905953" cy="1928826"/>
          </a:xfrm>
          <a:prstGeom prst="rect">
            <a:avLst/>
          </a:prstGeom>
          <a:noFill/>
          <a:effectLst>
            <a:glow rad="101600">
              <a:schemeClr val="accent1">
                <a:satMod val="175000"/>
                <a:alpha val="40000"/>
              </a:schemeClr>
            </a:glow>
          </a:effectLst>
        </p:spPr>
      </p:pic>
      <p:pic>
        <p:nvPicPr>
          <p:cNvPr id="3079" name="Picture 7" descr="D:\Художня культура\11 клас\Паркова культура\Гайд-парк\x_fcac7f36.jpg"/>
          <p:cNvPicPr>
            <a:picLocks noChangeAspect="1" noChangeArrowheads="1"/>
          </p:cNvPicPr>
          <p:nvPr/>
        </p:nvPicPr>
        <p:blipFill>
          <a:blip r:embed="rId6" cstate="email"/>
          <a:srcRect/>
          <a:stretch>
            <a:fillRect/>
          </a:stretch>
        </p:blipFill>
        <p:spPr bwMode="auto">
          <a:xfrm>
            <a:off x="3428992" y="3214686"/>
            <a:ext cx="2890846" cy="1928826"/>
          </a:xfrm>
          <a:prstGeom prst="rect">
            <a:avLst/>
          </a:prstGeom>
          <a:noFill/>
          <a:effectLst>
            <a:glow rad="101600">
              <a:schemeClr val="accent1">
                <a:satMod val="175000"/>
                <a:alpha val="40000"/>
              </a:schemeClr>
            </a:glow>
          </a:effectLst>
        </p:spPr>
      </p:pic>
    </p:spTree>
  </p:cSld>
  <p:clrMapOvr>
    <a:masterClrMapping/>
  </p:clrMapOvr>
  <p:transition spd="slow" advClick="0" advTm="5000">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4471990" cy="869934"/>
          </a:xfrm>
        </p:spPr>
        <p:txBody>
          <a:bodyPr>
            <a:normAutofit fontScale="90000"/>
          </a:bodyPr>
          <a:lstStyle/>
          <a:p>
            <a:pPr algn="ctr"/>
            <a:r>
              <a:rPr lang="uk-UA" sz="2400" b="1" dirty="0" smtClean="0">
                <a:solidFill>
                  <a:schemeClr val="accent1">
                    <a:lumMod val="75000"/>
                  </a:schemeClr>
                </a:solidFill>
              </a:rPr>
              <a:t>Духовне начало японського ландшафтного саду</a:t>
            </a:r>
            <a:endParaRPr lang="ru-RU" sz="2400" b="1" dirty="0">
              <a:solidFill>
                <a:schemeClr val="accent1">
                  <a:lumMod val="75000"/>
                </a:schemeClr>
              </a:solidFill>
            </a:endParaRPr>
          </a:p>
        </p:txBody>
      </p:sp>
      <p:sp>
        <p:nvSpPr>
          <p:cNvPr id="4" name="Текст 3"/>
          <p:cNvSpPr>
            <a:spLocks noGrp="1"/>
          </p:cNvSpPr>
          <p:nvPr>
            <p:ph type="body" idx="2"/>
          </p:nvPr>
        </p:nvSpPr>
        <p:spPr>
          <a:xfrm>
            <a:off x="457200" y="1214422"/>
            <a:ext cx="4614866" cy="4911741"/>
          </a:xfrm>
        </p:spPr>
        <p:txBody>
          <a:bodyPr>
            <a:noAutofit/>
          </a:bodyPr>
          <a:lstStyle/>
          <a:p>
            <a:r>
              <a:rPr lang="uk-UA" sz="1600" dirty="0" smtClean="0"/>
              <a:t>    Японський сад – це дуже тонка й суперечлива філософія. Правило тут зводиться у ранг догми і водночас руйнується іншим правилом, даючи зрозуміти, що ніколи не можна бездумно дотримуватися встановлених зразків. Однією з особливостей, властивих усім японським садам, є їх закритість від зовнішнього світу. Сад є моделлю світу в мініатюрі, у якому відсутні печалі й переживання. </a:t>
            </a:r>
          </a:p>
          <a:p>
            <a:r>
              <a:rPr lang="uk-UA" sz="1600" dirty="0" smtClean="0"/>
              <a:t>     Японські сади і парки зовсім не схожі на європейські. У центрі уваги опиняються інші елементи – пісок, галька, карликові рослини, сухі струмки, камені. Характерними елементами композиції є штучні гори і пагорби, ставки і острови, струмки і водоспади, доріжки і ділянки піску чи гравію, прикрашені камінням незвичайних обрисів, </a:t>
            </a:r>
            <a:r>
              <a:rPr lang="uk-UA" sz="1600" dirty="0" err="1" smtClean="0"/>
              <a:t>кам</a:t>
            </a:r>
            <a:r>
              <a:rPr lang="en-US" sz="1600" dirty="0" smtClean="0"/>
              <a:t>’</a:t>
            </a:r>
            <a:r>
              <a:rPr lang="uk-UA" sz="1600" dirty="0" err="1" smtClean="0"/>
              <a:t>яні</a:t>
            </a:r>
            <a:r>
              <a:rPr lang="uk-UA" sz="1600" dirty="0" smtClean="0"/>
              <a:t> ліхтарі, альтанки або чайні будиночки. Пейзаж саду формується  за допомогою дерев, кущів, бамбука, трав, квітів і моху. </a:t>
            </a:r>
            <a:endParaRPr lang="ru-RU" sz="1600" dirty="0"/>
          </a:p>
        </p:txBody>
      </p:sp>
      <p:pic>
        <p:nvPicPr>
          <p:cNvPr id="2050" name="Picture 2" descr="C:\Users\Админ\Pictures\imagesCAUCQUFU.jpg"/>
          <p:cNvPicPr>
            <a:picLocks noGrp="1" noChangeAspect="1" noChangeArrowheads="1"/>
          </p:cNvPicPr>
          <p:nvPr>
            <p:ph sz="quarter" idx="1"/>
          </p:nvPr>
        </p:nvPicPr>
        <p:blipFill>
          <a:blip r:embed="rId2" cstate="print"/>
          <a:srcRect/>
          <a:stretch>
            <a:fillRect/>
          </a:stretch>
        </p:blipFill>
        <p:spPr bwMode="auto">
          <a:xfrm>
            <a:off x="5072066" y="428604"/>
            <a:ext cx="3709621" cy="2767948"/>
          </a:xfrm>
          <a:prstGeom prst="rect">
            <a:avLst/>
          </a:prstGeom>
          <a:noFill/>
          <a:effectLst>
            <a:glow rad="101600">
              <a:schemeClr val="accent1">
                <a:satMod val="175000"/>
                <a:alpha val="40000"/>
              </a:schemeClr>
            </a:glow>
          </a:effectLst>
        </p:spPr>
      </p:pic>
      <p:pic>
        <p:nvPicPr>
          <p:cNvPr id="2055" name="Picture 7" descr="C:\Users\Админ\Pictures\08.jpg"/>
          <p:cNvPicPr>
            <a:picLocks noChangeAspect="1" noChangeArrowheads="1"/>
          </p:cNvPicPr>
          <p:nvPr/>
        </p:nvPicPr>
        <p:blipFill>
          <a:blip r:embed="rId3" cstate="print"/>
          <a:srcRect/>
          <a:stretch>
            <a:fillRect/>
          </a:stretch>
        </p:blipFill>
        <p:spPr bwMode="auto">
          <a:xfrm>
            <a:off x="5072066" y="3643314"/>
            <a:ext cx="3752859" cy="2811022"/>
          </a:xfrm>
          <a:prstGeom prst="rect">
            <a:avLst/>
          </a:prstGeom>
          <a:noFill/>
          <a:effectLst>
            <a:glow rad="101600">
              <a:schemeClr val="accent1">
                <a:satMod val="175000"/>
                <a:alpha val="40000"/>
              </a:schemeClr>
            </a:glow>
          </a:effectLst>
        </p:spPr>
      </p:pic>
    </p:spTree>
  </p:cSld>
  <p:clrMapOvr>
    <a:masterClrMapping/>
  </p:clrMapOvr>
  <p:transition spd="slow" advClick="0" advTm="10000">
    <p:pull dir="l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945</TotalTime>
  <Words>579</Words>
  <Application>Microsoft Office PowerPoint</Application>
  <PresentationFormat>Экран (4:3)</PresentationFormat>
  <Paragraphs>35</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Эркер</vt:lpstr>
      <vt:lpstr>Паркова культура</vt:lpstr>
      <vt:lpstr>                       Паркове мистецтво</vt:lpstr>
      <vt:lpstr>Версальський парк </vt:lpstr>
      <vt:lpstr>Версаль – зразок європейського парку</vt:lpstr>
      <vt:lpstr>Версаль – зразок європейського парку</vt:lpstr>
      <vt:lpstr>Природні парки Великої Британії </vt:lpstr>
      <vt:lpstr>Природні парки Великої Британії</vt:lpstr>
      <vt:lpstr>Природні парки Великої Британії</vt:lpstr>
      <vt:lpstr>Духовне начало японського ландшафтного саду</vt:lpstr>
      <vt:lpstr>Духовне начало японського  ландшафтного саду</vt:lpstr>
      <vt:lpstr>Духовне начало японського  ландшафтного саду</vt:lpstr>
      <vt:lpstr>Висновок </vt:lpstr>
      <vt:lpstr>Список використаної літератури</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Паркова культура</dc:title>
  <dc:creator>Наташа</dc:creator>
  <cp:lastModifiedBy>Sveta</cp:lastModifiedBy>
  <cp:revision>81</cp:revision>
  <dcterms:created xsi:type="dcterms:W3CDTF">2012-02-08T06:36:18Z</dcterms:created>
  <dcterms:modified xsi:type="dcterms:W3CDTF">2015-11-08T18:39:27Z</dcterms:modified>
</cp:coreProperties>
</file>