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836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08.11.2015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08.11.2015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08.11.2015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08.11.2015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08.11.2015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08.11.2015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08.11.2015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08.11.2015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08.11.2015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08.11.2015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08.11.2015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08.11.2015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studentam.net.ua/content/view/4172/123/" TargetMode="External"/><Relationship Id="rId2" Type="http://schemas.openxmlformats.org/officeDocument/2006/relationships/hyperlink" Target="http://naprikoli.com/dyferentsiatsiya-klityn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uk.wikipedia.org/wiki/%D0%94%D0%B8%D1%84%D0%B5%D1%80%D0%B5%D0%BD%D1%86%D1%96%D0%B0%D1%86%D1%96%D1%8F_%D0%BA%D0%BB%D1%96%D1%82%D0%B8%D0%BD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2060990"/>
          </a:xfrm>
        </p:spPr>
        <p:txBody>
          <a:bodyPr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4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ДИФЕРЕНЦІАЦІЯ</a:t>
            </a:r>
            <a:r>
              <a:rPr lang="uk-UA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КЛІТИН</a:t>
            </a:r>
            <a:endParaRPr lang="uk-UA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912031558"/>
      </p:ext>
    </p:extLst>
  </p:cSld>
  <p:clrMapOvr>
    <a:masterClrMapping/>
  </p:clrMapOvr>
  <p:transition spd="slow" advTm="3000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4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ДЖЕРЕЛА</a:t>
            </a:r>
            <a:endParaRPr lang="uk-UA" sz="4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39496" indent="-457200">
              <a:buAutoNum type="arabicPeriod"/>
            </a:pPr>
            <a:r>
              <a:rPr lang="en-US" sz="2400" dirty="0" smtClean="0">
                <a:hlinkClick r:id="rId2"/>
              </a:rPr>
              <a:t>http</a:t>
            </a:r>
            <a:r>
              <a:rPr lang="en-US" sz="2400" dirty="0">
                <a:hlinkClick r:id="rId2"/>
              </a:rPr>
              <a:t>://</a:t>
            </a:r>
            <a:r>
              <a:rPr lang="en-US" sz="2400" dirty="0" smtClean="0">
                <a:hlinkClick r:id="rId2"/>
              </a:rPr>
              <a:t>naprikoli.com/dyferentsiatsiya-klityn.html</a:t>
            </a:r>
            <a:r>
              <a:rPr lang="uk-UA" sz="2400" dirty="0" smtClean="0"/>
              <a:t>;</a:t>
            </a:r>
          </a:p>
          <a:p>
            <a:pPr marL="539496" indent="-457200">
              <a:buAutoNum type="arabicPeriod"/>
            </a:pPr>
            <a:r>
              <a:rPr lang="en-US" sz="2400" dirty="0">
                <a:hlinkClick r:id="rId3"/>
              </a:rPr>
              <a:t>http://studentam.net.ua/content/view/4172/123</a:t>
            </a:r>
            <a:r>
              <a:rPr lang="en-US" sz="2400" dirty="0" smtClean="0">
                <a:hlinkClick r:id="rId3"/>
              </a:rPr>
              <a:t>/</a:t>
            </a:r>
            <a:r>
              <a:rPr lang="uk-UA" sz="2400" dirty="0" smtClean="0"/>
              <a:t>;</a:t>
            </a:r>
          </a:p>
          <a:p>
            <a:pPr marL="539496" indent="-457200">
              <a:buAutoNum type="arabicPeriod"/>
            </a:pPr>
            <a:r>
              <a:rPr lang="en-US" sz="2400" dirty="0">
                <a:hlinkClick r:id="rId4"/>
              </a:rPr>
              <a:t>http://uk.wikipedia.org/wiki/%D0%94%D0%B8%D1%84%D0%B5%D1%80%D0%B5%D0%BD%D1%86%D1%96%D0%B0%D1%86%D1%96%D1%8F_%</a:t>
            </a:r>
            <a:r>
              <a:rPr lang="en-US" sz="2400" dirty="0" smtClean="0">
                <a:hlinkClick r:id="rId4"/>
              </a:rPr>
              <a:t>D0%BA%D0%BB%D1%96%D1%82%D0%B8%D0%BD</a:t>
            </a:r>
            <a:r>
              <a:rPr lang="uk-UA" sz="2400" dirty="0" smtClean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xmlns="" val="746270952"/>
      </p:ext>
    </p:extLst>
  </p:cSld>
  <p:clrMapOvr>
    <a:masterClrMapping/>
  </p:clrMapOvr>
  <p:transition spd="slow" advTm="3000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4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ЩО ТАКЕ ДИФЕРЕНЦІАЦІЯ</a:t>
            </a:r>
            <a:br>
              <a:rPr lang="uk-UA" sz="4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</a:br>
            <a:r>
              <a:rPr lang="uk-UA" sz="4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КЛІТИН?</a:t>
            </a:r>
            <a:endParaRPr lang="uk-UA" sz="4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uk-UA" sz="2400" b="1" dirty="0" smtClean="0"/>
              <a:t>	</a:t>
            </a:r>
            <a:r>
              <a:rPr lang="uk-UA" sz="2400" b="1" spc="-100" dirty="0" smtClean="0"/>
              <a:t>Диференціація клітин </a:t>
            </a:r>
            <a:r>
              <a:rPr lang="uk-UA" sz="2400" spc="-100" dirty="0" smtClean="0"/>
              <a:t>– це процес, </a:t>
            </a:r>
            <a:r>
              <a:rPr lang="ru-RU" sz="2400" spc="-100" dirty="0"/>
              <a:t> у </a:t>
            </a:r>
            <a:r>
              <a:rPr lang="ru-RU" sz="2400" spc="-100" dirty="0" err="1"/>
              <a:t>якому</a:t>
            </a:r>
            <a:r>
              <a:rPr lang="ru-RU" sz="2400" spc="-100" dirty="0"/>
              <a:t> </a:t>
            </a:r>
            <a:r>
              <a:rPr lang="ru-RU" sz="2400" spc="-100" dirty="0" err="1" smtClean="0"/>
              <a:t>клітини</a:t>
            </a:r>
            <a:r>
              <a:rPr lang="ru-RU" sz="2400" spc="-100" dirty="0" smtClean="0"/>
              <a:t> </a:t>
            </a:r>
            <a:r>
              <a:rPr lang="ru-RU" sz="2400" spc="-100" dirty="0" err="1" smtClean="0"/>
              <a:t>отримують</a:t>
            </a:r>
            <a:r>
              <a:rPr lang="ru-RU" sz="2400" spc="-100" dirty="0" smtClean="0"/>
              <a:t> </a:t>
            </a:r>
            <a:r>
              <a:rPr lang="ru-RU" sz="2400" spc="-100" dirty="0" err="1" smtClean="0"/>
              <a:t>певний</a:t>
            </a:r>
            <a:r>
              <a:rPr lang="ru-RU" sz="2400" spc="-100" dirty="0" smtClean="0"/>
              <a:t> тип</a:t>
            </a:r>
            <a:r>
              <a:rPr lang="ru-RU" sz="2400" spc="-100" dirty="0"/>
              <a:t> </a:t>
            </a:r>
            <a:r>
              <a:rPr lang="ru-RU" sz="2400" spc="-100" dirty="0" err="1"/>
              <a:t>або</a:t>
            </a:r>
            <a:r>
              <a:rPr lang="ru-RU" sz="2400" spc="-100" dirty="0"/>
              <a:t>  </a:t>
            </a:r>
            <a:r>
              <a:rPr lang="ru-RU" sz="2400" spc="-100" dirty="0" smtClean="0"/>
              <a:t>«фенотип».</a:t>
            </a:r>
            <a:endParaRPr lang="uk-UA" sz="2400" spc="-1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660232" y="1882017"/>
            <a:ext cx="2095500" cy="4191000"/>
          </a:xfrm>
          <a:prstGeom prst="rect">
            <a:avLst/>
          </a:prstGeom>
        </p:spPr>
      </p:pic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1671642" y="2564904"/>
            <a:ext cx="4464496" cy="3744416"/>
          </a:xfrm>
          <a:prstGeom prst="round2Diag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uk-UA" dirty="0" smtClean="0"/>
              <a:t>Диференціація </a:t>
            </a:r>
            <a:r>
              <a:rPr lang="uk-UA" dirty="0"/>
              <a:t>клітин із стовбурових (</a:t>
            </a:r>
            <a:r>
              <a:rPr lang="en-US" dirty="0"/>
              <a:t>A) </a:t>
            </a:r>
            <a:r>
              <a:rPr lang="uk-UA" dirty="0" err="1"/>
              <a:t>у </a:t>
            </a:r>
            <a:r>
              <a:rPr lang="uk-UA" dirty="0" err="1" smtClean="0"/>
              <a:t>прогенітор</a:t>
            </a:r>
            <a:r>
              <a:rPr lang="uk-UA" dirty="0" smtClean="0"/>
              <a:t>ні</a:t>
            </a:r>
            <a:r>
              <a:rPr lang="uk-UA" dirty="0"/>
              <a:t> (</a:t>
            </a:r>
            <a:r>
              <a:rPr lang="en-US" dirty="0"/>
              <a:t>B) </a:t>
            </a:r>
            <a:r>
              <a:rPr lang="uk-UA" dirty="0"/>
              <a:t>і в решті решт у зрілі диференційовані клітини (</a:t>
            </a:r>
            <a:r>
              <a:rPr lang="en-US" dirty="0"/>
              <a:t>C). </a:t>
            </a:r>
            <a:endParaRPr lang="uk-UA" dirty="0" smtClean="0"/>
          </a:p>
          <a:p>
            <a:pPr algn="just"/>
            <a:endParaRPr lang="uk-UA" dirty="0" smtClean="0"/>
          </a:p>
          <a:p>
            <a:pPr algn="just"/>
            <a:r>
              <a:rPr lang="uk-UA" dirty="0" smtClean="0"/>
              <a:t> 1.симетричний </a:t>
            </a:r>
            <a:r>
              <a:rPr lang="uk-UA" dirty="0"/>
              <a:t>поділ </a:t>
            </a:r>
            <a:r>
              <a:rPr lang="uk-UA" dirty="0" smtClean="0"/>
              <a:t>(мітоз);</a:t>
            </a:r>
          </a:p>
          <a:p>
            <a:pPr algn="just"/>
            <a:r>
              <a:rPr lang="uk-UA" dirty="0" smtClean="0"/>
              <a:t> </a:t>
            </a:r>
            <a:r>
              <a:rPr lang="uk-UA" dirty="0"/>
              <a:t>2 </a:t>
            </a:r>
            <a:r>
              <a:rPr lang="uk-UA" dirty="0" smtClean="0"/>
              <a:t>. </a:t>
            </a:r>
            <a:r>
              <a:rPr lang="uk-UA" dirty="0"/>
              <a:t>асиметричний поділ </a:t>
            </a:r>
            <a:r>
              <a:rPr lang="uk-UA" dirty="0" smtClean="0"/>
              <a:t>клітин;</a:t>
            </a:r>
          </a:p>
          <a:p>
            <a:pPr algn="just"/>
            <a:r>
              <a:rPr lang="uk-UA" dirty="0" smtClean="0"/>
              <a:t> 3</a:t>
            </a:r>
            <a:r>
              <a:rPr lang="uk-UA" dirty="0"/>
              <a:t>.</a:t>
            </a:r>
            <a:r>
              <a:rPr lang="uk-UA" dirty="0" smtClean="0"/>
              <a:t> </a:t>
            </a:r>
            <a:r>
              <a:rPr lang="uk-UA" dirty="0" err="1"/>
              <a:t>прогеніторний</a:t>
            </a:r>
            <a:r>
              <a:rPr lang="uk-UA" dirty="0"/>
              <a:t> </a:t>
            </a:r>
            <a:r>
              <a:rPr lang="uk-UA" dirty="0" smtClean="0"/>
              <a:t>поділ;</a:t>
            </a:r>
          </a:p>
          <a:p>
            <a:pPr algn="just"/>
            <a:r>
              <a:rPr lang="uk-UA" dirty="0" smtClean="0"/>
              <a:t> 4</a:t>
            </a:r>
            <a:r>
              <a:rPr lang="uk-UA" dirty="0"/>
              <a:t>.</a:t>
            </a:r>
            <a:r>
              <a:rPr lang="uk-UA" dirty="0" smtClean="0"/>
              <a:t>кінцевий </a:t>
            </a:r>
            <a:r>
              <a:rPr lang="uk-UA" dirty="0"/>
              <a:t>поділ клітин, які виходять </a:t>
            </a:r>
            <a:r>
              <a:rPr lang="uk-UA" dirty="0" smtClean="0"/>
              <a:t>у </a:t>
            </a:r>
            <a:r>
              <a:rPr lang="en-US" dirty="0" smtClean="0"/>
              <a:t>G0</a:t>
            </a:r>
            <a:r>
              <a:rPr lang="en-US" dirty="0"/>
              <a:t> </a:t>
            </a:r>
            <a:r>
              <a:rPr lang="uk-UA" dirty="0"/>
              <a:t>фазу </a:t>
            </a:r>
            <a:r>
              <a:rPr lang="uk-UA" u="sng" dirty="0" smtClean="0"/>
              <a:t>клітинного циклу</a:t>
            </a:r>
            <a:r>
              <a:rPr lang="uk-UA" dirty="0" smtClean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xmlns="" val="1388473977"/>
      </p:ext>
    </p:extLst>
  </p:cSld>
  <p:clrMapOvr>
    <a:masterClrMapping/>
  </p:clrMapOvr>
  <p:transition spd="slow" advTm="11000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4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СТОВБУРОВІ КЛІТИНИ</a:t>
            </a:r>
            <a:endParaRPr lang="uk-UA" sz="4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uk-UA" sz="2400" dirty="0" smtClean="0"/>
              <a:t>	</a:t>
            </a:r>
            <a:r>
              <a:rPr lang="uk-UA" sz="2400" b="1" spc="-100" dirty="0" smtClean="0"/>
              <a:t>Стовбурові клітини </a:t>
            </a:r>
            <a:r>
              <a:rPr lang="uk-UA" sz="2400" spc="-100" dirty="0" smtClean="0"/>
              <a:t>– це </a:t>
            </a:r>
            <a:r>
              <a:rPr lang="uk-UA" sz="2400" spc="-100" dirty="0"/>
              <a:t>найменш диференційовані клітини певної тканини, зі збереженими високими потенціями, які є джерелом розвитку інших клітин тканин</a:t>
            </a:r>
            <a:r>
              <a:rPr lang="uk-UA" sz="2400" spc="-100" dirty="0" smtClean="0"/>
              <a:t>. </a:t>
            </a:r>
            <a:r>
              <a:rPr lang="ru-RU" sz="2400" spc="-100" dirty="0" smtClean="0"/>
              <a:t>Вони </a:t>
            </a:r>
            <a:r>
              <a:rPr lang="ru-RU" sz="2400" spc="-100" dirty="0" err="1"/>
              <a:t>наявні</a:t>
            </a:r>
            <a:r>
              <a:rPr lang="ru-RU" sz="2400" spc="-100" dirty="0"/>
              <a:t> у </a:t>
            </a:r>
            <a:r>
              <a:rPr lang="ru-RU" sz="2400" spc="-100" dirty="0" err="1"/>
              <a:t>всіх</a:t>
            </a:r>
            <a:r>
              <a:rPr lang="ru-RU" sz="2400" spc="-100" dirty="0"/>
              <a:t> тканинах </a:t>
            </a:r>
            <a:r>
              <a:rPr lang="ru-RU" sz="2400" spc="-100" dirty="0" err="1"/>
              <a:t>під</a:t>
            </a:r>
            <a:r>
              <a:rPr lang="ru-RU" sz="2400" spc="-100" dirty="0"/>
              <a:t> час </a:t>
            </a:r>
            <a:r>
              <a:rPr lang="ru-RU" sz="2400" spc="-100" dirty="0" err="1"/>
              <a:t>їх</a:t>
            </a:r>
            <a:r>
              <a:rPr lang="ru-RU" sz="2400" spc="-100" dirty="0"/>
              <a:t> </a:t>
            </a:r>
            <a:r>
              <a:rPr lang="ru-RU" sz="2400" spc="-100" dirty="0" err="1"/>
              <a:t>ембріонального</a:t>
            </a:r>
            <a:r>
              <a:rPr lang="ru-RU" sz="2400" spc="-100" dirty="0"/>
              <a:t> </a:t>
            </a:r>
            <a:r>
              <a:rPr lang="ru-RU" sz="2400" spc="-100" dirty="0" err="1"/>
              <a:t>розвитку</a:t>
            </a:r>
            <a:r>
              <a:rPr lang="ru-RU" sz="2400" spc="-100" dirty="0"/>
              <a:t> і </a:t>
            </a:r>
            <a:r>
              <a:rPr lang="ru-RU" sz="2400" spc="-100" dirty="0" err="1"/>
              <a:t>зберігаються</a:t>
            </a:r>
            <a:r>
              <a:rPr lang="ru-RU" sz="2400" spc="-100" dirty="0"/>
              <a:t> в </a:t>
            </a:r>
            <a:r>
              <a:rPr lang="ru-RU" sz="2400" spc="-100" dirty="0" err="1"/>
              <a:t>багатьох</a:t>
            </a:r>
            <a:r>
              <a:rPr lang="ru-RU" sz="2400" spc="-100" dirty="0"/>
              <a:t> тканинах </a:t>
            </a:r>
            <a:r>
              <a:rPr lang="ru-RU" sz="2400" spc="-100" dirty="0" err="1"/>
              <a:t>зрілих</a:t>
            </a:r>
            <a:r>
              <a:rPr lang="ru-RU" sz="2400" spc="-100" dirty="0"/>
              <a:t> </a:t>
            </a:r>
            <a:r>
              <a:rPr lang="ru-RU" sz="2400" spc="-100" dirty="0" err="1"/>
              <a:t>організмів</a:t>
            </a:r>
            <a:r>
              <a:rPr lang="ru-RU" sz="2400" spc="-100" dirty="0"/>
              <a:t>.</a:t>
            </a:r>
            <a:endParaRPr lang="uk-UA" sz="2400" spc="-1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47664" y="3847850"/>
            <a:ext cx="3456384" cy="2341612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436096" y="3830524"/>
            <a:ext cx="3425245" cy="2376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181819038"/>
      </p:ext>
    </p:extLst>
  </p:cSld>
  <p:clrMapOvr>
    <a:masterClrMapping/>
  </p:clrMapOvr>
  <p:transition spd="slow" advTm="17000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4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ВЛАСТИВОСТІ СТОВБУРОВИХ КЛІТИН</a:t>
            </a:r>
            <a:endParaRPr lang="uk-UA" sz="4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uk-UA" dirty="0"/>
          </a:p>
        </p:txBody>
      </p:sp>
      <p:sp>
        <p:nvSpPr>
          <p:cNvPr id="4" name="Счетверенная стрелка 3"/>
          <p:cNvSpPr/>
          <p:nvPr/>
        </p:nvSpPr>
        <p:spPr>
          <a:xfrm>
            <a:off x="3923928" y="2564904"/>
            <a:ext cx="2160240" cy="2664296"/>
          </a:xfrm>
          <a:prstGeom prst="quadArrow">
            <a:avLst>
              <a:gd name="adj1" fmla="val 5520"/>
              <a:gd name="adj2" fmla="val 10589"/>
              <a:gd name="adj3" fmla="val 14162"/>
            </a:avLst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6" name="Прямоугольник 5"/>
          <p:cNvSpPr/>
          <p:nvPr/>
        </p:nvSpPr>
        <p:spPr>
          <a:xfrm>
            <a:off x="6392416" y="3442692"/>
            <a:ext cx="2088232" cy="9001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/>
              <a:t>утворюють</a:t>
            </a:r>
            <a:r>
              <a:rPr lang="ru-RU" dirty="0"/>
              <a:t> </a:t>
            </a:r>
            <a:r>
              <a:rPr lang="ru-RU" dirty="0" err="1"/>
              <a:t>клітинну</a:t>
            </a:r>
            <a:r>
              <a:rPr lang="ru-RU" dirty="0"/>
              <a:t> </a:t>
            </a:r>
            <a:r>
              <a:rPr lang="ru-RU" dirty="0" err="1" smtClean="0"/>
              <a:t>популяцію</a:t>
            </a:r>
            <a:endParaRPr lang="uk-UA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959932" y="1556792"/>
            <a:ext cx="2088232" cy="86409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/>
              <a:t>рідко діляться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995936" y="5323520"/>
            <a:ext cx="2088232" cy="8367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/>
              <a:t>стійкі</a:t>
            </a:r>
            <a:r>
              <a:rPr lang="ru-RU" dirty="0"/>
              <a:t> до </a:t>
            </a:r>
            <a:r>
              <a:rPr lang="ru-RU" dirty="0" err="1"/>
              <a:t>дії</a:t>
            </a:r>
            <a:r>
              <a:rPr lang="ru-RU" dirty="0"/>
              <a:t> </a:t>
            </a:r>
            <a:r>
              <a:rPr lang="ru-RU" dirty="0" err="1"/>
              <a:t>шкідливих</a:t>
            </a:r>
            <a:r>
              <a:rPr lang="ru-RU" dirty="0"/>
              <a:t> </a:t>
            </a:r>
            <a:r>
              <a:rPr lang="ru-RU" dirty="0" err="1"/>
              <a:t>факторів</a:t>
            </a:r>
            <a:endParaRPr lang="uk-UA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619672" y="3451312"/>
            <a:ext cx="2088232" cy="89148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 у </a:t>
            </a:r>
            <a:r>
              <a:rPr lang="ru-RU" dirty="0" err="1"/>
              <a:t>деяких</a:t>
            </a:r>
            <a:r>
              <a:rPr lang="ru-RU" dirty="0"/>
              <a:t> тканинах вони </a:t>
            </a:r>
            <a:r>
              <a:rPr lang="ru-RU" dirty="0" err="1"/>
              <a:t>плюрипотентні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xmlns="" val="1530046609"/>
      </p:ext>
    </p:extLst>
  </p:cSld>
  <p:clrMapOvr>
    <a:masterClrMapping/>
  </p:clrMapOvr>
  <p:transition spd="slow" advTm="6000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44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ТотипотентнІ</a:t>
            </a:r>
            <a:r>
              <a:rPr lang="uk-UA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КЛІТИНИ</a:t>
            </a:r>
            <a:endParaRPr lang="uk-UA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r>
              <a:rPr lang="uk-UA" sz="2400" dirty="0" smtClean="0"/>
              <a:t>	</a:t>
            </a:r>
            <a:r>
              <a:rPr lang="uk-UA" sz="2400" b="1" dirty="0" err="1" smtClean="0"/>
              <a:t>Тотипотентні</a:t>
            </a:r>
            <a:r>
              <a:rPr lang="uk-UA" sz="2400" b="1" dirty="0" smtClean="0"/>
              <a:t> клітини </a:t>
            </a:r>
            <a:r>
              <a:rPr lang="uk-UA" sz="2400" dirty="0" smtClean="0"/>
              <a:t>– це клітини, які можуть д</a:t>
            </a:r>
            <a:r>
              <a:rPr lang="ru-RU" sz="2400" dirty="0" err="1" smtClean="0"/>
              <a:t>иференціюватися</a:t>
            </a:r>
            <a:r>
              <a:rPr lang="ru-RU" sz="2400" dirty="0" smtClean="0"/>
              <a:t> </a:t>
            </a:r>
            <a:r>
              <a:rPr lang="ru-RU" sz="2400" dirty="0"/>
              <a:t>у </a:t>
            </a:r>
            <a:r>
              <a:rPr lang="ru-RU" sz="2400" dirty="0" err="1"/>
              <a:t>всі</a:t>
            </a:r>
            <a:r>
              <a:rPr lang="ru-RU" sz="2400" dirty="0"/>
              <a:t> </a:t>
            </a:r>
            <a:r>
              <a:rPr lang="ru-RU" sz="2400" dirty="0" err="1"/>
              <a:t>клітинні</a:t>
            </a:r>
            <a:r>
              <a:rPr lang="ru-RU" sz="2400" dirty="0"/>
              <a:t> </a:t>
            </a:r>
            <a:r>
              <a:rPr lang="ru-RU" sz="2400" dirty="0" err="1" smtClean="0"/>
              <a:t>типи</a:t>
            </a:r>
            <a:r>
              <a:rPr lang="ru-RU" sz="2400" dirty="0" smtClean="0"/>
              <a:t>.</a:t>
            </a:r>
          </a:p>
          <a:p>
            <a:pPr marL="82296" indent="0">
              <a:buNone/>
            </a:pPr>
            <a:r>
              <a:rPr lang="ru-RU" sz="2400" dirty="0"/>
              <a:t>	</a:t>
            </a:r>
            <a:r>
              <a:rPr lang="ru-RU" sz="2400" b="1" dirty="0" err="1" smtClean="0"/>
              <a:t>Тотипотентність</a:t>
            </a:r>
            <a:r>
              <a:rPr lang="ru-RU" sz="2400" b="1" dirty="0" smtClean="0"/>
              <a:t> </a:t>
            </a:r>
            <a:r>
              <a:rPr lang="ru-RU" sz="2400" dirty="0" smtClean="0"/>
              <a:t>– </a:t>
            </a:r>
            <a:r>
              <a:rPr lang="ru-RU" sz="2400" dirty="0" err="1" smtClean="0"/>
              <a:t>це</a:t>
            </a:r>
            <a:r>
              <a:rPr lang="ru-RU" sz="2400" dirty="0" smtClean="0"/>
              <a:t> </a:t>
            </a:r>
            <a:r>
              <a:rPr lang="ru-RU" sz="2400" dirty="0" err="1" smtClean="0"/>
              <a:t>здатність</a:t>
            </a:r>
            <a:r>
              <a:rPr lang="ru-RU" sz="2400" dirty="0"/>
              <a:t> </a:t>
            </a:r>
            <a:r>
              <a:rPr lang="ru-RU" sz="2400" dirty="0" err="1" smtClean="0"/>
              <a:t>однієї</a:t>
            </a:r>
            <a:r>
              <a:rPr lang="ru-RU" sz="2400" dirty="0" smtClean="0"/>
              <a:t> </a:t>
            </a:r>
            <a:r>
              <a:rPr lang="ru-RU" sz="2400" dirty="0" err="1" smtClean="0"/>
              <a:t>клітики</a:t>
            </a:r>
            <a:r>
              <a:rPr lang="ru-RU" sz="2400" dirty="0" smtClean="0"/>
              <a:t> </a:t>
            </a:r>
            <a:r>
              <a:rPr lang="ru-RU" sz="2400" dirty="0" err="1" smtClean="0"/>
              <a:t>давати</a:t>
            </a:r>
            <a:r>
              <a:rPr lang="ru-RU" sz="2400" dirty="0" smtClean="0"/>
              <a:t> початок </a:t>
            </a:r>
            <a:r>
              <a:rPr lang="ru-RU" sz="2400" dirty="0" err="1" smtClean="0"/>
              <a:t>цілому</a:t>
            </a:r>
            <a:r>
              <a:rPr lang="ru-RU" sz="2400" dirty="0" smtClean="0"/>
              <a:t> новому </a:t>
            </a:r>
            <a:r>
              <a:rPr lang="ru-RU" sz="2400" dirty="0" err="1" smtClean="0"/>
              <a:t>організму</a:t>
            </a:r>
            <a:r>
              <a:rPr lang="ru-RU" sz="2400" dirty="0" smtClean="0"/>
              <a:t> шляхом </a:t>
            </a:r>
            <a:r>
              <a:rPr lang="ru-RU" sz="2400" dirty="0" err="1" smtClean="0"/>
              <a:t>поділу</a:t>
            </a:r>
            <a:r>
              <a:rPr lang="ru-RU" sz="2400" dirty="0" smtClean="0"/>
              <a:t>.</a:t>
            </a:r>
            <a:endParaRPr lang="uk-UA" sz="24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604976" y="3429000"/>
            <a:ext cx="3441890" cy="3146103"/>
          </a:xfrm>
          <a:prstGeom prst="rect">
            <a:avLst/>
          </a:prstGeom>
        </p:spPr>
      </p:pic>
      <p:sp>
        <p:nvSpPr>
          <p:cNvPr id="5" name="Табличка 4"/>
          <p:cNvSpPr/>
          <p:nvPr/>
        </p:nvSpPr>
        <p:spPr>
          <a:xfrm>
            <a:off x="1835696" y="3717032"/>
            <a:ext cx="2808312" cy="2304256"/>
          </a:xfrm>
          <a:prstGeom prst="plaqu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/>
              <a:t>Тотипотентними</a:t>
            </a:r>
            <a:r>
              <a:rPr lang="ru-RU" dirty="0"/>
              <a:t> в </a:t>
            </a:r>
            <a:r>
              <a:rPr lang="ru-RU" dirty="0" err="1"/>
              <a:t>організмі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 </a:t>
            </a:r>
            <a:r>
              <a:rPr lang="ru-RU" dirty="0" smtClean="0"/>
              <a:t>є зигота</a:t>
            </a:r>
            <a:r>
              <a:rPr lang="ru-RU" dirty="0"/>
              <a:t> та </a:t>
            </a:r>
            <a:r>
              <a:rPr lang="ru-RU" dirty="0" err="1"/>
              <a:t>клітини</a:t>
            </a:r>
            <a:r>
              <a:rPr lang="ru-RU" dirty="0"/>
              <a:t> </a:t>
            </a:r>
            <a:r>
              <a:rPr lang="ru-RU" dirty="0" err="1" smtClean="0"/>
              <a:t>морули</a:t>
            </a:r>
            <a:r>
              <a:rPr lang="ru-RU" dirty="0" smtClean="0"/>
              <a:t>.</a:t>
            </a:r>
            <a:endParaRPr lang="uk-UA" dirty="0"/>
          </a:p>
        </p:txBody>
      </p:sp>
      <p:sp>
        <p:nvSpPr>
          <p:cNvPr id="6" name="Стрелка вправо 5"/>
          <p:cNvSpPr/>
          <p:nvPr/>
        </p:nvSpPr>
        <p:spPr>
          <a:xfrm>
            <a:off x="4788024" y="4725144"/>
            <a:ext cx="816952" cy="432048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181157799"/>
      </p:ext>
    </p:extLst>
  </p:cSld>
  <p:clrMapOvr>
    <a:masterClrMapping/>
  </p:clrMapOvr>
  <p:transition spd="slow" advTm="14000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4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ТЕОРІЇ КЛІТИННОЇ ДИФЕРЕНЦІАЦІЇ</a:t>
            </a:r>
            <a:endParaRPr lang="uk-UA" sz="4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1763688" y="1772816"/>
            <a:ext cx="6912768" cy="4464496"/>
          </a:xfrm>
          <a:prstGeom prst="horizontalScroll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uk-UA" dirty="0" smtClean="0"/>
              <a:t>	</a:t>
            </a:r>
            <a:r>
              <a:rPr lang="uk-UA" b="1" dirty="0" smtClean="0"/>
              <a:t>Диференційовані </a:t>
            </a:r>
            <a:r>
              <a:rPr lang="uk-UA" b="1" dirty="0"/>
              <a:t>клітини </a:t>
            </a:r>
            <a:r>
              <a:rPr lang="uk-UA" dirty="0"/>
              <a:t>містять такий самий набір генів (генотип), як і недиференційовані</a:t>
            </a:r>
            <a:r>
              <a:rPr lang="uk-UA" dirty="0" smtClean="0"/>
              <a:t>. </a:t>
            </a:r>
            <a:r>
              <a:rPr lang="ru-RU" dirty="0" err="1"/>
              <a:t>Проте</a:t>
            </a:r>
            <a:r>
              <a:rPr lang="ru-RU" dirty="0"/>
              <a:t> </a:t>
            </a:r>
            <a:r>
              <a:rPr lang="ru-RU" dirty="0" err="1"/>
              <a:t>переважна</a:t>
            </a:r>
            <a:r>
              <a:rPr lang="ru-RU" dirty="0"/>
              <a:t> </a:t>
            </a:r>
            <a:r>
              <a:rPr lang="ru-RU" dirty="0" err="1"/>
              <a:t>більшість</a:t>
            </a:r>
            <a:r>
              <a:rPr lang="ru-RU" dirty="0"/>
              <a:t> </a:t>
            </a:r>
            <a:r>
              <a:rPr lang="ru-RU" dirty="0" err="1"/>
              <a:t>генів</a:t>
            </a:r>
            <a:r>
              <a:rPr lang="ru-RU" dirty="0"/>
              <a:t> є </a:t>
            </a:r>
            <a:r>
              <a:rPr lang="ru-RU" dirty="0" err="1"/>
              <a:t>неактивними</a:t>
            </a:r>
            <a:r>
              <a:rPr lang="ru-RU" dirty="0"/>
              <a:t>, </a:t>
            </a:r>
            <a:r>
              <a:rPr lang="ru-RU" dirty="0" err="1"/>
              <a:t>заблокованими</a:t>
            </a:r>
            <a:r>
              <a:rPr lang="ru-RU" dirty="0"/>
              <a:t>. </a:t>
            </a:r>
            <a:r>
              <a:rPr lang="ru-RU" dirty="0" smtClean="0"/>
              <a:t> </a:t>
            </a:r>
            <a:r>
              <a:rPr lang="uk-UA" dirty="0"/>
              <a:t>У процесі диференціації, з одного боку, включаються гени, під дією яких клітина має перетворитися в один певний тип, а з другого боку — репресуються (пригнічуються) ті гени, які могли б спрямувати її по іншому шляху диференціації. </a:t>
            </a:r>
            <a:r>
              <a:rPr lang="uk-UA" dirty="0" smtClean="0"/>
              <a:t> </a:t>
            </a:r>
            <a:r>
              <a:rPr lang="uk-UA" dirty="0"/>
              <a:t>Отже, відмінності між клітинами, які мають однаковий набір генів, визначає диференціальна активність генів.</a:t>
            </a:r>
          </a:p>
        </p:txBody>
      </p:sp>
    </p:spTree>
    <p:extLst>
      <p:ext uri="{BB962C8B-B14F-4D97-AF65-F5344CB8AC3E}">
        <p14:creationId xmlns:p14="http://schemas.microsoft.com/office/powerpoint/2010/main" xmlns="" val="2155902100"/>
      </p:ext>
    </p:extLst>
  </p:cSld>
  <p:clrMapOvr>
    <a:masterClrMapping/>
  </p:clrMapOvr>
  <p:transition spd="slow" advTm="21000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4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ВИДИ КЛІТИН</a:t>
            </a:r>
            <a:endParaRPr lang="uk-UA" sz="4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Улыбающееся лицо 3"/>
          <p:cNvSpPr/>
          <p:nvPr/>
        </p:nvSpPr>
        <p:spPr>
          <a:xfrm>
            <a:off x="1403648" y="4847487"/>
            <a:ext cx="2016224" cy="1728192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" name="Прямоугольная выноска 4"/>
          <p:cNvSpPr/>
          <p:nvPr/>
        </p:nvSpPr>
        <p:spPr>
          <a:xfrm>
            <a:off x="1629125" y="1554801"/>
            <a:ext cx="6696744" cy="2376264"/>
          </a:xfrm>
          <a:prstGeom prst="wedgeRectCallout">
            <a:avLst>
              <a:gd name="adj1" fmla="val -36350"/>
              <a:gd name="adj2" fmla="val 84655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uk-UA" dirty="0" smtClean="0"/>
              <a:t>	</a:t>
            </a:r>
            <a:r>
              <a:rPr lang="uk-UA" dirty="0"/>
              <a:t> Серед мільйонів клітин організму вченим вдається визначити під мікроскопом приблизно 100 різних </a:t>
            </a:r>
            <a:r>
              <a:rPr lang="uk-UA" dirty="0" smtClean="0"/>
              <a:t>типів. В </a:t>
            </a:r>
            <a:r>
              <a:rPr lang="ru-RU" dirty="0" err="1" smtClean="0"/>
              <a:t>основі</a:t>
            </a:r>
            <a:r>
              <a:rPr lang="ru-RU" dirty="0" smtClean="0"/>
              <a:t> </a:t>
            </a:r>
            <a:r>
              <a:rPr lang="ru-RU" dirty="0"/>
              <a:t>будь-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диференціації</a:t>
            </a:r>
            <a:r>
              <a:rPr lang="ru-RU" dirty="0"/>
              <a:t> лежать </a:t>
            </a:r>
            <a:r>
              <a:rPr lang="ru-RU" dirty="0" err="1"/>
              <a:t>структурні</a:t>
            </a:r>
            <a:r>
              <a:rPr lang="ru-RU" dirty="0"/>
              <a:t> </a:t>
            </a:r>
            <a:r>
              <a:rPr lang="ru-RU" dirty="0" err="1"/>
              <a:t>зміни</a:t>
            </a:r>
            <a:r>
              <a:rPr lang="ru-RU" dirty="0"/>
              <a:t> </a:t>
            </a:r>
            <a:r>
              <a:rPr lang="ru-RU" dirty="0" err="1" smtClean="0"/>
              <a:t>білків</a:t>
            </a:r>
            <a:r>
              <a:rPr lang="ru-RU" dirty="0" smtClean="0"/>
              <a:t>. </a:t>
            </a:r>
            <a:r>
              <a:rPr lang="uk-UA" dirty="0"/>
              <a:t> Оскільки білковим синтезом керує ДНК, вона й керує диференціацією</a:t>
            </a:r>
            <a:r>
              <a:rPr lang="uk-UA" dirty="0" smtClean="0"/>
              <a:t>. </a:t>
            </a:r>
            <a:r>
              <a:rPr lang="uk-UA" dirty="0"/>
              <a:t>Реалізацію дії структурних генів, які беруть участь у диференціації, здійснюють </a:t>
            </a:r>
            <a:r>
              <a:rPr lang="uk-UA" dirty="0" smtClean="0"/>
              <a:t>гени-регулятори.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xmlns="" val="2112118023"/>
      </p:ext>
    </p:extLst>
  </p:cSld>
  <p:clrMapOvr>
    <a:masterClrMapping/>
  </p:clrMapOvr>
  <p:transition spd="slow" advTm="15000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4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ТИПИ МОРФОЛОГІЧНОЇ ДИФЕРЕНЦІАЦІЇ</a:t>
            </a:r>
            <a:endParaRPr lang="uk-UA" sz="4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Облако 3"/>
          <p:cNvSpPr/>
          <p:nvPr/>
        </p:nvSpPr>
        <p:spPr>
          <a:xfrm>
            <a:off x="1331640" y="1844824"/>
            <a:ext cx="7308304" cy="4680520"/>
          </a:xfrm>
          <a:prstGeom prst="cloud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/>
              <a:t>Диференціація клітин відбувається вже на ранніх стадіях ембріогенезу і триває під час формування тканин. При цьому в цитоплазмі клітин відбуваються зміни внаслідок її взаємодії з ядром. Проте найбільш помітною є морфологічна диференціація.</a:t>
            </a:r>
          </a:p>
        </p:txBody>
      </p:sp>
    </p:spTree>
    <p:extLst>
      <p:ext uri="{BB962C8B-B14F-4D97-AF65-F5344CB8AC3E}">
        <p14:creationId xmlns:p14="http://schemas.microsoft.com/office/powerpoint/2010/main" xmlns="" val="311851002"/>
      </p:ext>
    </p:extLst>
  </p:cSld>
  <p:clrMapOvr>
    <a:masterClrMapping/>
  </p:clrMapOvr>
  <p:transition spd="slow" advTm="12000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4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ЕТАПИ МОРФОЛОГІЧНОЇ ДИФЕРЕНЦІАЦІЇ</a:t>
            </a:r>
            <a:endParaRPr lang="uk-UA" sz="4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691680" y="2060848"/>
            <a:ext cx="2664296" cy="1800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err="1" smtClean="0"/>
              <a:t>Отипічна</a:t>
            </a:r>
            <a:r>
              <a:rPr lang="ru-RU" dirty="0" smtClean="0"/>
              <a:t> - </a:t>
            </a:r>
            <a:r>
              <a:rPr lang="ru-RU" dirty="0" err="1" smtClean="0"/>
              <a:t>проявляється</a:t>
            </a:r>
            <a:r>
              <a:rPr lang="ru-RU" dirty="0" smtClean="0"/>
              <a:t> </a:t>
            </a:r>
            <a:r>
              <a:rPr lang="ru-RU" dirty="0" err="1"/>
              <a:t>вже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запліднення</a:t>
            </a:r>
            <a:r>
              <a:rPr lang="ru-RU" dirty="0"/>
              <a:t>. Особливо наглядно вона </a:t>
            </a:r>
            <a:r>
              <a:rPr lang="ru-RU" dirty="0" err="1"/>
              <a:t>виступає</a:t>
            </a:r>
            <a:r>
              <a:rPr lang="ru-RU" dirty="0"/>
              <a:t> в </a:t>
            </a:r>
            <a:r>
              <a:rPr lang="ru-RU" dirty="0" err="1"/>
              <a:t>зиготі</a:t>
            </a:r>
            <a:r>
              <a:rPr lang="ru-RU" dirty="0"/>
              <a:t> </a:t>
            </a:r>
            <a:r>
              <a:rPr lang="ru-RU" dirty="0" err="1"/>
              <a:t>амфібій</a:t>
            </a:r>
            <a:r>
              <a:rPr lang="ru-RU" dirty="0"/>
              <a:t>.</a:t>
            </a:r>
            <a:endParaRPr lang="uk-UA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691680" y="4293096"/>
            <a:ext cx="2664296" cy="1800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err="1" smtClean="0"/>
              <a:t>Зачаткова</a:t>
            </a:r>
            <a:r>
              <a:rPr lang="ru-RU" dirty="0" smtClean="0"/>
              <a:t> -</a:t>
            </a:r>
            <a:r>
              <a:rPr lang="ru-RU" dirty="0" err="1" smtClean="0"/>
              <a:t>період</a:t>
            </a:r>
            <a:r>
              <a:rPr lang="ru-RU" dirty="0" smtClean="0"/>
              <a:t> </a:t>
            </a:r>
            <a:r>
              <a:rPr lang="ru-RU" dirty="0" err="1"/>
              <a:t>утворення</a:t>
            </a:r>
            <a:r>
              <a:rPr lang="ru-RU" dirty="0"/>
              <a:t> </a:t>
            </a:r>
            <a:r>
              <a:rPr lang="ru-RU" dirty="0" err="1"/>
              <a:t>мезодерми</a:t>
            </a:r>
            <a:r>
              <a:rPr lang="ru-RU" dirty="0"/>
              <a:t> </a:t>
            </a:r>
            <a:r>
              <a:rPr lang="ru-RU" dirty="0" err="1"/>
              <a:t>відзначається</a:t>
            </a:r>
            <a:r>
              <a:rPr lang="ru-RU" dirty="0"/>
              <a:t> </a:t>
            </a:r>
            <a:r>
              <a:rPr lang="ru-RU" dirty="0" err="1"/>
              <a:t>різниця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клітинами</a:t>
            </a:r>
            <a:r>
              <a:rPr lang="ru-RU" dirty="0"/>
              <a:t>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зачатків</a:t>
            </a:r>
            <a:endParaRPr lang="uk-UA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724128" y="2060848"/>
            <a:ext cx="2664296" cy="1800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err="1"/>
              <a:t>Бластомерна</a:t>
            </a:r>
            <a:r>
              <a:rPr lang="ru-RU" dirty="0"/>
              <a:t> — на </a:t>
            </a:r>
            <a:r>
              <a:rPr lang="ru-RU" dirty="0" err="1"/>
              <a:t>рівні</a:t>
            </a:r>
            <a:r>
              <a:rPr lang="ru-RU" dirty="0"/>
              <a:t> перших </a:t>
            </a:r>
            <a:r>
              <a:rPr lang="ru-RU" dirty="0" err="1"/>
              <a:t>кількох</a:t>
            </a:r>
            <a:r>
              <a:rPr lang="ru-RU" dirty="0"/>
              <a:t> </a:t>
            </a:r>
            <a:r>
              <a:rPr lang="ru-RU" dirty="0" err="1"/>
              <a:t>дроблень</a:t>
            </a:r>
            <a:r>
              <a:rPr lang="ru-RU" dirty="0"/>
              <a:t>. У </a:t>
            </a:r>
            <a:r>
              <a:rPr lang="ru-RU" dirty="0" err="1"/>
              <a:t>деяких</a:t>
            </a:r>
            <a:r>
              <a:rPr lang="ru-RU" dirty="0"/>
              <a:t> </a:t>
            </a:r>
            <a:r>
              <a:rPr lang="ru-RU" dirty="0" err="1"/>
              <a:t>тварин</a:t>
            </a:r>
            <a:r>
              <a:rPr lang="ru-RU" dirty="0"/>
              <a:t> </a:t>
            </a:r>
            <a:r>
              <a:rPr lang="ru-RU" dirty="0" err="1"/>
              <a:t>чітко</a:t>
            </a:r>
            <a:r>
              <a:rPr lang="ru-RU" dirty="0"/>
              <a:t> </a:t>
            </a:r>
            <a:r>
              <a:rPr lang="ru-RU" dirty="0" err="1"/>
              <a:t>помітна</a:t>
            </a:r>
            <a:r>
              <a:rPr lang="ru-RU" dirty="0"/>
              <a:t> </a:t>
            </a:r>
            <a:r>
              <a:rPr lang="ru-RU" dirty="0" err="1"/>
              <a:t>різниця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окремими</a:t>
            </a:r>
            <a:r>
              <a:rPr lang="ru-RU" dirty="0"/>
              <a:t> </a:t>
            </a:r>
            <a:r>
              <a:rPr lang="ru-RU" dirty="0" err="1"/>
              <a:t>групами</a:t>
            </a:r>
            <a:r>
              <a:rPr lang="ru-RU" dirty="0"/>
              <a:t> </a:t>
            </a:r>
            <a:r>
              <a:rPr lang="ru-RU" dirty="0" err="1" smtClean="0"/>
              <a:t>бластомерів</a:t>
            </a:r>
            <a:endParaRPr lang="uk-UA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724128" y="4293096"/>
            <a:ext cx="2664296" cy="1800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err="1"/>
              <a:t>Тканинний</a:t>
            </a:r>
            <a:r>
              <a:rPr lang="ru-RU" b="1" dirty="0"/>
              <a:t> </a:t>
            </a:r>
            <a:r>
              <a:rPr lang="ru-RU" b="1" dirty="0" smtClean="0"/>
              <a:t>тип- </a:t>
            </a:r>
            <a:r>
              <a:rPr lang="ru-RU" dirty="0" err="1" smtClean="0"/>
              <a:t>відбувається</a:t>
            </a:r>
            <a:r>
              <a:rPr lang="ru-RU" dirty="0" smtClean="0"/>
              <a:t>  </a:t>
            </a:r>
            <a:r>
              <a:rPr lang="ru-RU" dirty="0" err="1" smtClean="0"/>
              <a:t>протягом</a:t>
            </a:r>
            <a:r>
              <a:rPr lang="ru-RU" dirty="0" smtClean="0"/>
              <a:t> </a:t>
            </a:r>
            <a:r>
              <a:rPr lang="ru-RU" dirty="0" err="1"/>
              <a:t>всього</a:t>
            </a:r>
            <a:r>
              <a:rPr lang="ru-RU" dirty="0"/>
              <a:t> </a:t>
            </a:r>
            <a:r>
              <a:rPr lang="ru-RU" dirty="0" err="1"/>
              <a:t>періоду</a:t>
            </a:r>
            <a:r>
              <a:rPr lang="ru-RU" dirty="0"/>
              <a:t> </a:t>
            </a:r>
            <a:r>
              <a:rPr lang="ru-RU" dirty="0" err="1"/>
              <a:t>ембріонального</a:t>
            </a:r>
            <a:r>
              <a:rPr lang="ru-RU" dirty="0"/>
              <a:t> і </a:t>
            </a:r>
            <a:r>
              <a:rPr lang="ru-RU" dirty="0" err="1" smtClean="0"/>
              <a:t>постембріонального</a:t>
            </a:r>
            <a:r>
              <a:rPr lang="ru-RU" dirty="0" smtClean="0"/>
              <a:t> </a:t>
            </a:r>
            <a:r>
              <a:rPr lang="ru-RU" dirty="0" err="1"/>
              <a:t>розвитку</a:t>
            </a:r>
            <a:r>
              <a:rPr lang="ru-RU" dirty="0"/>
              <a:t>.</a:t>
            </a:r>
            <a:endParaRPr lang="uk-UA" dirty="0"/>
          </a:p>
        </p:txBody>
      </p:sp>
      <p:sp>
        <p:nvSpPr>
          <p:cNvPr id="8" name="Улыбающееся лицо 7"/>
          <p:cNvSpPr/>
          <p:nvPr/>
        </p:nvSpPr>
        <p:spPr>
          <a:xfrm>
            <a:off x="4499992" y="3241964"/>
            <a:ext cx="1080120" cy="1080120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177984780"/>
      </p:ext>
    </p:extLst>
  </p:cSld>
  <p:clrMapOvr>
    <a:masterClrMapping/>
  </p:clrMapOvr>
  <p:transition spd="slow" advTm="14000">
    <p:push dir="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90</TotalTime>
  <Words>156</Words>
  <Application>Microsoft Office PowerPoint</Application>
  <PresentationFormat>Экран (4:3)</PresentationFormat>
  <Paragraphs>35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Солнцестояние</vt:lpstr>
      <vt:lpstr>ДИФЕРЕНЦІАЦІЯ КЛІТИН</vt:lpstr>
      <vt:lpstr>ЩО ТАКЕ ДИФЕРЕНЦІАЦІЯ КЛІТИН?</vt:lpstr>
      <vt:lpstr>СТОВБУРОВІ КЛІТИНИ</vt:lpstr>
      <vt:lpstr>ВЛАСТИВОСТІ СТОВБУРОВИХ КЛІТИН</vt:lpstr>
      <vt:lpstr>ТотипотентнІ КЛІТИНИ</vt:lpstr>
      <vt:lpstr>ТЕОРІЇ КЛІТИННОЇ ДИФЕРЕНЦІАЦІЇ</vt:lpstr>
      <vt:lpstr>ВИДИ КЛІТИН</vt:lpstr>
      <vt:lpstr>ТИПИ МОРФОЛОГІЧНОЇ ДИФЕРЕНЦІАЦІЇ</vt:lpstr>
      <vt:lpstr>ЕТАПИ МОРФОЛОГІЧНОЇ ДИФЕРЕНЦІАЦІЇ</vt:lpstr>
      <vt:lpstr>ДЖЕРЕЛА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ДИФЕРЕНЦІАЦІЯ КЛІТИН</dc:title>
  <dc:creator>lap11</dc:creator>
  <cp:lastModifiedBy>Sveta</cp:lastModifiedBy>
  <cp:revision>19</cp:revision>
  <dcterms:created xsi:type="dcterms:W3CDTF">2015-02-10T08:08:59Z</dcterms:created>
  <dcterms:modified xsi:type="dcterms:W3CDTF">2015-11-08T18:10:17Z</dcterms:modified>
</cp:coreProperties>
</file>