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7" r:id="rId2"/>
    <p:sldId id="408" r:id="rId3"/>
    <p:sldId id="409" r:id="rId4"/>
    <p:sldId id="410" r:id="rId5"/>
    <p:sldId id="358" r:id="rId6"/>
    <p:sldId id="359" r:id="rId7"/>
    <p:sldId id="360" r:id="rId8"/>
    <p:sldId id="362" r:id="rId9"/>
    <p:sldId id="363" r:id="rId10"/>
    <p:sldId id="386" r:id="rId11"/>
    <p:sldId id="388" r:id="rId12"/>
    <p:sldId id="389" r:id="rId13"/>
    <p:sldId id="373" r:id="rId14"/>
    <p:sldId id="415" r:id="rId15"/>
    <p:sldId id="416" r:id="rId16"/>
    <p:sldId id="418" r:id="rId17"/>
    <p:sldId id="41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587"/>
    <a:srgbClr val="006600"/>
    <a:srgbClr val="BB459C"/>
    <a:srgbClr val="66FF66"/>
    <a:srgbClr val="FF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68F435-8362-41F6-BC87-FBAF66C860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75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2C8B-3DDE-4BCB-B66F-DF1BF6706D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238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E921-7BFA-4B82-A171-1338771001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367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5D56-D00D-4F3E-B1D8-603EC2C051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6002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DC68-B10F-478F-96D8-3A91B050B9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060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EF69-8956-4423-A053-5EE8C5E544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3973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7983-56CB-42FE-B0A7-6223B1232A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740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36EBAAE-670B-4E42-AA13-613DB37F86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04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0D79-8F04-4932-A694-3AEAC5DCF9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412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2D26-B376-4C37-AECF-771BC5BA2E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5704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578C079-4079-4ED8-BA88-B7F34AB5E8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4547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E04781A7-6E3B-4280-B705-6768AD2DCF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86801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ED9AB5-5048-4A5B-8D6D-B502238091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793" r:id="rId6"/>
    <p:sldLayoutId id="2147483794" r:id="rId7"/>
    <p:sldLayoutId id="2147483802" r:id="rId8"/>
    <p:sldLayoutId id="2147483803" r:id="rId9"/>
    <p:sldLayoutId id="2147483795" r:id="rId10"/>
    <p:sldLayoutId id="2147483796" r:id="rId11"/>
    <p:sldLayoutId id="2147483804" r:id="rId12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a-pc.com.ua/product/253" TargetMode="External"/><Relationship Id="rId2" Type="http://schemas.openxmlformats.org/officeDocument/2006/relationships/hyperlink" Target="http://uk.wikipedia.org/wiki/%D0%93%D0%B5%D0%BD%D0%B5%D1%82%D0%B8%D0%BA%D0%B0_%D0%BB%D1%8E%D0%B4%D0%B8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kola.ostriv.in.ua/publication/code-A15ACB1A09D2/list-B8AFBC432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0"/>
            <a:ext cx="8015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FF3587"/>
                </a:solidFill>
                <a:latin typeface="Times New Roman" pitchFamily="18" charset="0"/>
                <a:cs typeface="Times New Roman" pitchFamily="18" charset="0"/>
              </a:rPr>
              <a:t>Генетика </a:t>
            </a:r>
            <a:r>
              <a:rPr lang="uk-UA" sz="5400" b="1" dirty="0">
                <a:solidFill>
                  <a:srgbClr val="FF3587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5400" b="1" dirty="0">
                <a:solidFill>
                  <a:srgbClr val="FF35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FF3587"/>
              </a:solidFill>
              <a:latin typeface="Times New Roman" pitchFamily="18" charset="0"/>
            </a:endParaRPr>
          </a:p>
        </p:txBody>
      </p:sp>
      <p:pic>
        <p:nvPicPr>
          <p:cNvPr id="10244" name="Picture 24" descr="http://yak-prosto.com/images/f/8/sho-take-gene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597693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FFCCFF"/>
                </a:solidFill>
              </a:rPr>
              <a:t>Порушення синтезу </a:t>
            </a:r>
            <a:r>
              <a:rPr lang="uk-UA" sz="3200" b="1" i="1" dirty="0" smtClean="0">
                <a:solidFill>
                  <a:schemeClr val="hlink"/>
                </a:solidFill>
              </a:rPr>
              <a:t>гемоглобіна</a:t>
            </a:r>
            <a:r>
              <a:rPr lang="uk-UA" sz="3200" b="1" i="1" dirty="0" smtClean="0">
                <a:solidFill>
                  <a:srgbClr val="FFCCFF"/>
                </a:solidFill>
              </a:rPr>
              <a:t>: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4572000" cy="4824412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b="1" dirty="0" smtClean="0"/>
              <a:t>Таласемія</a:t>
            </a:r>
            <a:r>
              <a:rPr lang="uk-UA" dirty="0" smtClean="0"/>
              <a:t> проявляється анемією (</a:t>
            </a:r>
            <a:r>
              <a:rPr lang="uk-UA" dirty="0" err="1" smtClean="0"/>
              <a:t>малокрів’ям</a:t>
            </a:r>
            <a:r>
              <a:rPr lang="uk-UA" dirty="0" smtClean="0"/>
              <a:t>) різного ступеня важкості, як правило, підвищеним вмістом заліза в організмі, збільшенням печінки і селезінки. 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</p:txBody>
      </p:sp>
      <p:pic>
        <p:nvPicPr>
          <p:cNvPr id="19460" name="Picture 6" descr="http://www.medisvit.com/w3t_download/image/articles/anemija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806825"/>
            <a:ext cx="4584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upload.wikimedia.org/wikipedia/commons/d/d2/Hemoglob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302418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Арахнодактилія (синдром Марфана)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uk-UA" dirty="0" smtClean="0"/>
              <a:t>(від грецького. </a:t>
            </a:r>
            <a:r>
              <a:rPr lang="uk-UA" i="1" dirty="0" err="1" smtClean="0"/>
              <a:t>arachne</a:t>
            </a:r>
            <a:r>
              <a:rPr lang="uk-UA" i="1" dirty="0" smtClean="0"/>
              <a:t> – </a:t>
            </a:r>
            <a:r>
              <a:rPr lang="uk-UA" dirty="0" smtClean="0"/>
              <a:t>павутина і</a:t>
            </a:r>
            <a:r>
              <a:rPr lang="uk-UA" i="1" dirty="0" smtClean="0"/>
              <a:t> </a:t>
            </a:r>
            <a:r>
              <a:rPr lang="uk-UA" i="1" dirty="0" err="1" smtClean="0"/>
              <a:t>daktylos</a:t>
            </a:r>
            <a:r>
              <a:rPr lang="uk-UA" i="1" dirty="0" smtClean="0"/>
              <a:t> – </a:t>
            </a:r>
            <a:r>
              <a:rPr lang="uk-UA" dirty="0" smtClean="0"/>
              <a:t>палець; букв. «павучі пальці»).</a:t>
            </a:r>
          </a:p>
          <a:p>
            <a:endParaRPr lang="uk-UA" dirty="0" smtClean="0"/>
          </a:p>
        </p:txBody>
      </p:sp>
      <p:pic>
        <p:nvPicPr>
          <p:cNvPr id="20484" name="Picture 4" descr="m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99" y="3213100"/>
            <a:ext cx="39957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9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7164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424738" cy="1081088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Арахнодактилія</a:t>
            </a:r>
            <a:b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uk-UA" sz="4000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7" name="Picture 13" descr="http://www.ordodeus.ru/Arahnodaktil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0862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http://savepic.net/1182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773238"/>
            <a:ext cx="36957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7" descr="http://cs311824.vk.me/v311824549/7a83/b82h6flL-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6338"/>
            <a:ext cx="32162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20713"/>
            <a:ext cx="7772400" cy="79216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Галактоземія</a:t>
            </a:r>
            <a:endParaRPr lang="uk-UA" b="1" dirty="0" smtClean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18796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b="1" dirty="0" smtClean="0">
                <a:solidFill>
                  <a:srgbClr val="FFFF66"/>
                </a:solidFill>
              </a:rPr>
              <a:t>Аутосомно - рецесивне захворювання.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b="1" dirty="0" smtClean="0">
                <a:solidFill>
                  <a:srgbClr val="FFFF66"/>
                </a:solidFill>
              </a:rPr>
              <a:t> </a:t>
            </a:r>
            <a:r>
              <a:rPr lang="uk-UA" sz="2000" b="1" i="1" dirty="0" smtClean="0">
                <a:solidFill>
                  <a:srgbClr val="FFFF66"/>
                </a:solidFill>
              </a:rPr>
              <a:t>Причина</a:t>
            </a:r>
            <a:r>
              <a:rPr lang="uk-UA" sz="2000" b="1" dirty="0" smtClean="0">
                <a:solidFill>
                  <a:srgbClr val="FFFF66"/>
                </a:solidFill>
              </a:rPr>
              <a:t> – нестача ферменту галактозо, який розщеплює молочний цукор лактозу.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b="1" dirty="0" smtClean="0">
                <a:solidFill>
                  <a:srgbClr val="FFFF66"/>
                </a:solidFill>
              </a:rPr>
              <a:t>   </a:t>
            </a:r>
            <a:r>
              <a:rPr lang="uk-UA" sz="2000" b="1" i="1" dirty="0" smtClean="0">
                <a:solidFill>
                  <a:srgbClr val="FFFF66"/>
                </a:solidFill>
              </a:rPr>
              <a:t>Симптоми</a:t>
            </a:r>
            <a:r>
              <a:rPr lang="uk-UA" sz="2000" b="1" dirty="0" smtClean="0">
                <a:solidFill>
                  <a:srgbClr val="FFFF66"/>
                </a:solidFill>
              </a:rPr>
              <a:t> захворювання проявляються у новонароджених після прийому молока.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b="1" i="1" dirty="0" smtClean="0">
                <a:solidFill>
                  <a:srgbClr val="FFFF66"/>
                </a:solidFill>
              </a:rPr>
              <a:t>Характеризується</a:t>
            </a:r>
            <a:r>
              <a:rPr lang="uk-UA" sz="2000" b="1" dirty="0" smtClean="0">
                <a:solidFill>
                  <a:srgbClr val="FFFF66"/>
                </a:solidFill>
              </a:rPr>
              <a:t> збільшеною печінкою, блювотою, поносами, розумовою  відсталістю.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b="1" dirty="0" smtClean="0">
                <a:solidFill>
                  <a:srgbClr val="FFFF66"/>
                </a:solidFill>
              </a:rPr>
              <a:t>   Лікування заключається у виключенні</a:t>
            </a:r>
            <a:r>
              <a:rPr lang="uk-UA" sz="2000" dirty="0" smtClean="0"/>
              <a:t> </a:t>
            </a:r>
            <a:r>
              <a:rPr lang="uk-UA" sz="2000" b="1" dirty="0" smtClean="0">
                <a:solidFill>
                  <a:srgbClr val="FFFF66"/>
                </a:solidFill>
              </a:rPr>
              <a:t>молока з їжі.</a:t>
            </a:r>
            <a:endParaRPr lang="uk-UA" sz="2000" dirty="0" smtClean="0">
              <a:solidFill>
                <a:srgbClr val="FFFF66"/>
              </a:solidFill>
            </a:endParaRP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uk-UA" sz="2000" dirty="0" smtClean="0"/>
          </a:p>
        </p:txBody>
      </p:sp>
      <p:pic>
        <p:nvPicPr>
          <p:cNvPr id="22532" name="Picture 9" descr="http://www.medkrug.ru/web/uploaded/image/fenylketonuria/2933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http://www.medweb.ru/upload/enarticles/photo_24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38893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86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Профілактика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0163" y="2205038"/>
            <a:ext cx="8353425" cy="2952750"/>
          </a:xfrm>
        </p:spPr>
        <p:txBody>
          <a:bodyPr/>
          <a:lstStyle/>
          <a:p>
            <a:r>
              <a:rPr lang="uk-UA" dirty="0" smtClean="0"/>
              <a:t>Найбільш поширеним і ефективним підходом до профілактики спадкових хвороб є </a:t>
            </a:r>
            <a:r>
              <a:rPr lang="uk-UA" dirty="0" err="1" smtClean="0"/>
              <a:t>медико</a:t>
            </a:r>
            <a:r>
              <a:rPr lang="uk-UA" dirty="0" smtClean="0"/>
              <a:t> - генетична консультація.. </a:t>
            </a:r>
          </a:p>
        </p:txBody>
      </p:sp>
      <p:pic>
        <p:nvPicPr>
          <p:cNvPr id="23556" name="Picture 2" descr="http://www.mif-ua.com/media/uploads/article_images/vagi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829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lawyers.in.ua/uploaded/pic/Blog/Grazhdanskoe-pravo/genaya%20inzhener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42418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intranet.tdmu.edu.ua/data/kafedra/internal/pediatria_fpo/classes_stud/%D1%84%D0%BF%D0%BE/%D1%96%D0%BD%D1%82%D0%B5%D1%80%D0%BD%D0%B8/%D0%BF%D0%B5%D0%B4%D1%96%D0%B0%D1%82%D1%80%D1%96%D1%8F/2%20%D1%80%D1%96%D0%BA/%D0%BC%D0%B5%D0%B4%D0%B8%D1%87%D0%BD%D0%B0%20%D0%B3%D0%B5%D0%BD%D0%B5%D1%82%D0%B8%D0%BA%D0%B0/%D0%97%D0%B0%D0%BD%D1%8F%D1%82%D1%82%D1%8F%203.%20%D0%A0%D0%BE%D0%B1%D0%BE%D1%82%D0%B0%20%D0%BC%D0%B5%D0%B4%D0%B8%D0%BA%D0%BE-%D0%B3%D0%B5%D0%BD%D0%B5%D1%82%D0%B8%D1%87%D0%BD%D0%BE%D0%B3%D0%BE%20%D1%86%D0%B5%D0%BD%D1%82%D1%80%D1%83,%20%D0%B7%D0%B0%D0%B2%D0%B4%D0%B0%D0%BD%D0%BD%D1%8F%20%D0%BC%D0%B5%D0%B4%D0%B8%D0%BA%D0%BE-%D0%B3%D0%B5%D0%BD%D0%B5%D1%82%D0%B8%D1%87%D0%BD%D0%BE%D1%97%20%D0%BA%D0%BE%D0%BD%D1%81%D1%83%D0%BB%D1%8C%D1%82%D0%B0%D1%86%D1%96%D1%97.files/image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5724525" cy="4032250"/>
          </a:xfrm>
        </p:spPr>
        <p:txBody>
          <a:bodyPr/>
          <a:lstStyle/>
          <a:p>
            <a:pPr marL="65087" indent="0">
              <a:buNone/>
            </a:pPr>
            <a:r>
              <a:rPr lang="ru-RU" dirty="0" smtClean="0"/>
              <a:t>1) </a:t>
            </a:r>
            <a:r>
              <a:rPr lang="uk-UA" dirty="0" smtClean="0"/>
              <a:t>визначення прогнозу народження дитини зі спадковою хворобою; </a:t>
            </a:r>
          </a:p>
          <a:p>
            <a:pPr marL="65087" indent="0">
              <a:buNone/>
            </a:pPr>
            <a:r>
              <a:rPr lang="uk-UA" dirty="0" smtClean="0"/>
              <a:t>2) пояснення ймовірності цієї події консультирующимся; </a:t>
            </a:r>
          </a:p>
          <a:p>
            <a:pPr marL="65087" indent="0">
              <a:buNone/>
            </a:pPr>
            <a:r>
              <a:rPr lang="uk-UA" dirty="0" smtClean="0"/>
              <a:t>3)  дати допомогу сім'ї у прийнятті рішення.</a:t>
            </a:r>
          </a:p>
        </p:txBody>
      </p:sp>
      <p:pic>
        <p:nvPicPr>
          <p:cNvPr id="24579" name="Picture 2" descr="http://academic-mc.ru/d/233399/d/727657801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healthrights.org.ua/uploads/pics/819422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879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http://uk.wikipedia.org/wiki/%D0%93%D0%B5%D0%BD%D0%B5%D1%82%D0%B8%D0%BA%D0%B0_%</a:t>
            </a:r>
            <a:r>
              <a:rPr lang="en-US" dirty="0" smtClean="0">
                <a:hlinkClick r:id="rId2"/>
              </a:rPr>
              <a:t>D0%BB%D1%8E%D0%B4%D0%B8%D0%BD%D0%B8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academia-pc.com.ua/product/253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shkola.ostriv.in.ua/publication/code-A15ACB1A09D2/list-B8AFBC4326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7464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7101" y="2967335"/>
            <a:ext cx="5369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90805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GB" b="1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Актуальність</a:t>
            </a:r>
            <a:r>
              <a:rPr lang="en-GB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 </a:t>
            </a:r>
            <a:r>
              <a:rPr lang="en-GB" b="1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теми</a:t>
            </a:r>
            <a:endParaRPr lang="uk-UA" b="1" i="1" dirty="0" smtClean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5364163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b="1" dirty="0" smtClean="0"/>
              <a:t>Найважливішою проблемою генетики є збереження генетичної  інформації людей</a:t>
            </a:r>
            <a:r>
              <a:rPr lang="en-US" b="1" dirty="0" smtClean="0"/>
              <a:t> - </a:t>
            </a:r>
            <a:r>
              <a:rPr lang="uk-UA" b="1" dirty="0" smtClean="0"/>
              <a:t>найдорогоцінніше природне багатство  країни.</a:t>
            </a:r>
            <a:endParaRPr lang="uk-UA" dirty="0" smtClean="0"/>
          </a:p>
          <a:p>
            <a:pPr>
              <a:lnSpc>
                <a:spcPct val="80000"/>
              </a:lnSpc>
            </a:pPr>
            <a:endParaRPr lang="uk-UA" sz="1600" dirty="0" smtClean="0"/>
          </a:p>
        </p:txBody>
      </p:sp>
      <p:pic>
        <p:nvPicPr>
          <p:cNvPr id="11268" name="Picture 11" descr="http://www.aratta-ukraine.com/textua/1209180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30035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http://i.actualno.com/club.bg/files/2008/03/05/48d0231c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36004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5972175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Спадкові хвороби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6769100" cy="2159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 smtClean="0"/>
              <a:t>Спадкові хвороби зумовлені геномними, хромосомними або генними мутаціями.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dirty="0" smtClean="0"/>
              <a:t>1. 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Вроджені </a:t>
            </a:r>
            <a:r>
              <a:rPr lang="uk-UA" sz="2000" dirty="0" smtClean="0"/>
              <a:t>хвороби ( наявні вже при народженні дитини). Обумовлені як спадковими, так і не спадковими факторами.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000" dirty="0" smtClean="0"/>
              <a:t>2. 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Сімейні</a:t>
            </a:r>
            <a:r>
              <a:rPr lang="uk-UA" sz="2000" b="1" dirty="0" smtClean="0"/>
              <a:t> </a:t>
            </a:r>
            <a:r>
              <a:rPr lang="uk-UA" sz="2000" dirty="0" smtClean="0"/>
              <a:t>(спадкові і неспадкові).</a:t>
            </a:r>
          </a:p>
        </p:txBody>
      </p:sp>
      <p:pic>
        <p:nvPicPr>
          <p:cNvPr id="12292" name="Picture 9" descr="history-family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676650"/>
            <a:ext cx="52959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http://www.dezinfo.net/images3/image/09.2011/humanbirth/1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Класифікація спадкових хвороб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5148263" cy="4041775"/>
          </a:xfrm>
        </p:spPr>
        <p:txBody>
          <a:bodyPr/>
          <a:lstStyle/>
          <a:p>
            <a:pPr marL="65087" indent="0">
              <a:lnSpc>
                <a:spcPct val="80000"/>
              </a:lnSpc>
              <a:buNone/>
            </a:pPr>
            <a:r>
              <a:rPr lang="uk-UA" sz="2400" dirty="0" smtClean="0"/>
              <a:t>1. Генні хвороби – зумовлені генними мутаціями.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dirty="0" smtClean="0"/>
              <a:t>2. Хромосомні хвороби – зумовлені хромосомними і </a:t>
            </a:r>
            <a:r>
              <a:rPr lang="uk-UA" sz="2400" dirty="0" err="1" smtClean="0"/>
              <a:t>геномними</a:t>
            </a:r>
            <a:r>
              <a:rPr lang="uk-UA" sz="2400" dirty="0" smtClean="0"/>
              <a:t> мутаціями.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dirty="0" smtClean="0"/>
              <a:t>3. </a:t>
            </a:r>
            <a:r>
              <a:rPr lang="uk-UA" sz="2400" dirty="0" err="1" smtClean="0"/>
              <a:t>Мультифакторіальні</a:t>
            </a:r>
            <a:r>
              <a:rPr lang="uk-UA" sz="2400" dirty="0" smtClean="0"/>
              <a:t> хвороби(із спадковою схильністю) зумовлені комбінацією генетичних і негенетичних факторів.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dirty="0" smtClean="0"/>
              <a:t>4. Хвороби генетичної несумісності матері і плода.</a:t>
            </a:r>
          </a:p>
        </p:txBody>
      </p:sp>
      <p:pic>
        <p:nvPicPr>
          <p:cNvPr id="13316" name="Picture 11" descr="http://vkurse.ua/i/2009-03/nauchilis-izbegat-nasledstvennykh-bolez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3917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http://webmed.com.ua/uploads/files/images/nasledstvennie_bolez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97413"/>
            <a:ext cx="2898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4284663" y="4581525"/>
            <a:ext cx="48593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uk-UA" sz="3200"/>
              <a:t>Розрізняють :</a:t>
            </a:r>
          </a:p>
          <a:p>
            <a:pPr>
              <a:lnSpc>
                <a:spcPct val="80000"/>
              </a:lnSpc>
            </a:pPr>
            <a:r>
              <a:rPr lang="uk-UA" sz="3200"/>
              <a:t> моногенні – обумовлені дією одного гена;</a:t>
            </a:r>
          </a:p>
          <a:p>
            <a:pPr>
              <a:lnSpc>
                <a:spcPct val="80000"/>
              </a:lnSpc>
            </a:pPr>
            <a:r>
              <a:rPr lang="uk-UA" sz="3200"/>
              <a:t>та полігенні хвороби - дією кількох генів.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5903913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Генні мутації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5435600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i="1" dirty="0" smtClean="0">
                <a:solidFill>
                  <a:schemeClr val="tx2"/>
                </a:solidFill>
              </a:rPr>
              <a:t>Генні мутації</a:t>
            </a:r>
            <a:r>
              <a:rPr lang="uk-UA" sz="2800" dirty="0" smtClean="0">
                <a:solidFill>
                  <a:srgbClr val="FFFF66"/>
                </a:solidFill>
              </a:rPr>
              <a:t> – зміна структури ДНК гена</a:t>
            </a:r>
            <a:endParaRPr lang="uk-UA" sz="2800" b="1" dirty="0" smtClean="0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FF5050"/>
                </a:solidFill>
              </a:rPr>
              <a:t>Генні (молекулярні) хвороби</a:t>
            </a:r>
            <a:r>
              <a:rPr lang="ru-RU" sz="2800" b="1" dirty="0" smtClean="0">
                <a:solidFill>
                  <a:schemeClr val="tx2"/>
                </a:solidFill>
              </a:rPr>
              <a:t> – </a:t>
            </a:r>
            <a:r>
              <a:rPr lang="ru-RU" sz="2800" b="1" dirty="0" err="1" smtClean="0">
                <a:solidFill>
                  <a:schemeClr val="tx2"/>
                </a:solidFill>
              </a:rPr>
              <a:t>це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спадкові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хвороби</a:t>
            </a:r>
            <a:r>
              <a:rPr lang="uk-UA" sz="2800" dirty="0" smtClean="0">
                <a:solidFill>
                  <a:schemeClr val="tx2"/>
                </a:solidFill>
              </a:rPr>
              <a:t>, які виникають внаслідок генних мутацій.</a:t>
            </a:r>
            <a:endParaRPr lang="uk-UA" sz="2800" dirty="0" smtClean="0">
              <a:solidFill>
                <a:srgbClr val="FFFF66"/>
              </a:solidFill>
            </a:endParaRPr>
          </a:p>
          <a:p>
            <a:pPr marL="65087" indent="0">
              <a:lnSpc>
                <a:spcPct val="90000"/>
              </a:lnSpc>
              <a:buNone/>
            </a:pPr>
            <a:r>
              <a:rPr lang="uk-UA" sz="2800" i="1" dirty="0" smtClean="0">
                <a:solidFill>
                  <a:schemeClr val="tx2"/>
                </a:solidFill>
              </a:rPr>
              <a:t>Види генних мутацій</a:t>
            </a:r>
            <a:r>
              <a:rPr lang="uk-UA" sz="2800" i="1" dirty="0" smtClean="0">
                <a:solidFill>
                  <a:srgbClr val="FFFF66"/>
                </a:solidFill>
              </a:rPr>
              <a:t>:</a:t>
            </a:r>
            <a:r>
              <a:rPr lang="uk-UA" sz="2800" dirty="0" smtClean="0">
                <a:solidFill>
                  <a:srgbClr val="FFFF66"/>
                </a:solidFill>
              </a:rPr>
              <a:t> заміни, вставки, випадання, подвоєння пар </a:t>
            </a:r>
            <a:r>
              <a:rPr lang="uk-UA" sz="2800" dirty="0" err="1" smtClean="0">
                <a:solidFill>
                  <a:srgbClr val="FFFF66"/>
                </a:solidFill>
              </a:rPr>
              <a:t>нуклеотидів</a:t>
            </a:r>
            <a:r>
              <a:rPr lang="uk-UA" sz="2800" dirty="0" smtClean="0">
                <a:solidFill>
                  <a:srgbClr val="FFFF66"/>
                </a:solidFill>
              </a:rPr>
              <a:t>. </a:t>
            </a:r>
          </a:p>
          <a:p>
            <a:pPr marL="65087" indent="0">
              <a:lnSpc>
                <a:spcPct val="90000"/>
              </a:lnSpc>
              <a:buNone/>
            </a:pPr>
            <a:r>
              <a:rPr lang="uk-UA" sz="2800" dirty="0" smtClean="0">
                <a:solidFill>
                  <a:srgbClr val="FFFF66"/>
                </a:solidFill>
              </a:rPr>
              <a:t>В результаті порушується будова білків.</a:t>
            </a:r>
            <a:endParaRPr lang="uk-UA" sz="2800" dirty="0" smtClean="0"/>
          </a:p>
          <a:p>
            <a:pPr>
              <a:lnSpc>
                <a:spcPct val="90000"/>
              </a:lnSpc>
            </a:pPr>
            <a:endParaRPr lang="uk-UA" sz="2800" dirty="0" smtClean="0"/>
          </a:p>
        </p:txBody>
      </p:sp>
      <p:pic>
        <p:nvPicPr>
          <p:cNvPr id="14340" name="Picture 5" descr="chromos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5639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647700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Класифікація генних захворювань</a:t>
            </a:r>
            <a:b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uk-UA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096963"/>
            <a:ext cx="6696075" cy="5761037"/>
          </a:xfrm>
        </p:spPr>
        <p:txBody>
          <a:bodyPr/>
          <a:lstStyle/>
          <a:p>
            <a:pPr marL="65087" indent="0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rgbClr val="FFCCFF"/>
                </a:solidFill>
              </a:rPr>
              <a:t>1. Порушення обміну амінокислот:</a:t>
            </a:r>
            <a:r>
              <a:rPr lang="uk-UA" sz="2400" b="1" i="1" dirty="0" smtClean="0">
                <a:solidFill>
                  <a:srgbClr val="FFFF66"/>
                </a:solidFill>
              </a:rPr>
              <a:t> </a:t>
            </a:r>
            <a:r>
              <a:rPr lang="uk-UA" sz="2400" b="1" dirty="0" err="1" smtClean="0">
                <a:solidFill>
                  <a:srgbClr val="FFFF66"/>
                </a:solidFill>
              </a:rPr>
              <a:t>фенілкетонурія</a:t>
            </a:r>
            <a:r>
              <a:rPr lang="uk-UA" sz="2400" b="1" dirty="0" smtClean="0">
                <a:solidFill>
                  <a:srgbClr val="FFFF66"/>
                </a:solidFill>
              </a:rPr>
              <a:t>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rgbClr val="FFCCFF"/>
                </a:solidFill>
              </a:rPr>
              <a:t>2. Порушення обміну вуглеводів:</a:t>
            </a:r>
            <a:r>
              <a:rPr lang="uk-UA" sz="2400" b="1" i="1" dirty="0" smtClean="0">
                <a:solidFill>
                  <a:srgbClr val="FFFF66"/>
                </a:solidFill>
              </a:rPr>
              <a:t> </a:t>
            </a:r>
            <a:r>
              <a:rPr lang="uk-UA" sz="2400" b="1" dirty="0" err="1" smtClean="0">
                <a:solidFill>
                  <a:srgbClr val="FFFF66"/>
                </a:solidFill>
              </a:rPr>
              <a:t>галактоземія</a:t>
            </a:r>
            <a:r>
              <a:rPr lang="uk-UA" sz="2400" b="1" dirty="0" smtClean="0">
                <a:solidFill>
                  <a:srgbClr val="FFFF66"/>
                </a:solidFill>
              </a:rPr>
              <a:t>, </a:t>
            </a:r>
            <a:r>
              <a:rPr lang="uk-UA" sz="2400" b="1" dirty="0" err="1" smtClean="0">
                <a:solidFill>
                  <a:srgbClr val="FFFF66"/>
                </a:solidFill>
              </a:rPr>
              <a:t>фруктоземія</a:t>
            </a:r>
            <a:r>
              <a:rPr lang="uk-UA" sz="2400" b="1" dirty="0" smtClean="0">
                <a:solidFill>
                  <a:srgbClr val="FFFF66"/>
                </a:solidFill>
              </a:rPr>
              <a:t>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rgbClr val="FFCCFF"/>
                </a:solidFill>
              </a:rPr>
              <a:t>3. Порушення обміну</a:t>
            </a: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FFCCFF"/>
                </a:solidFill>
              </a:rPr>
              <a:t>ліпідів:</a:t>
            </a:r>
            <a:r>
              <a:rPr lang="uk-UA" sz="2400" b="1" dirty="0" smtClean="0">
                <a:solidFill>
                  <a:srgbClr val="FFFF66"/>
                </a:solidFill>
              </a:rPr>
              <a:t> 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rgbClr val="FFFF66"/>
                </a:solidFill>
              </a:rPr>
              <a:t>сімейна </a:t>
            </a:r>
            <a:r>
              <a:rPr lang="uk-UA" sz="2400" b="1" dirty="0" err="1" smtClean="0">
                <a:solidFill>
                  <a:srgbClr val="FFFF66"/>
                </a:solidFill>
              </a:rPr>
              <a:t>гіперхолестеринемія</a:t>
            </a:r>
            <a:r>
              <a:rPr lang="uk-UA" sz="2400" b="1" dirty="0" smtClean="0">
                <a:solidFill>
                  <a:srgbClr val="FFFF66"/>
                </a:solidFill>
              </a:rPr>
              <a:t>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rgbClr val="FFCCFF"/>
                </a:solidFill>
              </a:rPr>
              <a:t>4. Порушення біосинтезу гормонів:</a:t>
            </a:r>
            <a:r>
              <a:rPr lang="uk-UA" sz="2400" b="1" i="1" dirty="0" smtClean="0">
                <a:solidFill>
                  <a:srgbClr val="FFFF66"/>
                </a:solidFill>
              </a:rPr>
              <a:t> </a:t>
            </a:r>
            <a:r>
              <a:rPr lang="uk-UA" sz="2400" b="1" dirty="0" err="1" smtClean="0">
                <a:solidFill>
                  <a:srgbClr val="FFFF66"/>
                </a:solidFill>
              </a:rPr>
              <a:t>адреногенітальний</a:t>
            </a:r>
            <a:r>
              <a:rPr lang="uk-UA" sz="2400" b="1" dirty="0" smtClean="0">
                <a:solidFill>
                  <a:srgbClr val="FFFF66"/>
                </a:solidFill>
              </a:rPr>
              <a:t> синдром.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rgbClr val="FFCCFF"/>
                </a:solidFill>
              </a:rPr>
              <a:t>5. </a:t>
            </a:r>
            <a:r>
              <a:rPr lang="uk-UA" sz="2400" b="1" i="1" dirty="0" smtClean="0">
                <a:solidFill>
                  <a:srgbClr val="FFCCFF"/>
                </a:solidFill>
              </a:rPr>
              <a:t>Порушення обміну</a:t>
            </a: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FFCCFF"/>
                </a:solidFill>
              </a:rPr>
              <a:t>вітамінів:</a:t>
            </a:r>
            <a:r>
              <a:rPr lang="uk-UA" sz="2400" b="1" i="1" dirty="0" smtClean="0">
                <a:solidFill>
                  <a:srgbClr val="FFFF66"/>
                </a:solidFill>
              </a:rPr>
              <a:t> </a:t>
            </a:r>
            <a:r>
              <a:rPr lang="uk-UA" sz="2400" b="1" dirty="0" smtClean="0">
                <a:solidFill>
                  <a:srgbClr val="FFFF66"/>
                </a:solidFill>
              </a:rPr>
              <a:t> порушення всмоктування вітаміну В12.</a:t>
            </a:r>
          </a:p>
          <a:p>
            <a:pPr marL="65087" indent="0">
              <a:lnSpc>
                <a:spcPct val="80000"/>
              </a:lnSpc>
              <a:buNone/>
            </a:pPr>
            <a:r>
              <a:rPr lang="uk-UA" sz="2400" b="1" i="1" dirty="0" smtClean="0">
                <a:solidFill>
                  <a:srgbClr val="FFCCFF"/>
                </a:solidFill>
              </a:rPr>
              <a:t>6. Порушення синтезу </a:t>
            </a:r>
            <a:r>
              <a:rPr lang="uk-UA" sz="2400" b="1" i="1" dirty="0" err="1" smtClean="0">
                <a:solidFill>
                  <a:srgbClr val="FFCCFF"/>
                </a:solidFill>
              </a:rPr>
              <a:t>гемоглобіна</a:t>
            </a:r>
            <a:r>
              <a:rPr lang="uk-UA" sz="2400" b="1" i="1" dirty="0" smtClean="0">
                <a:solidFill>
                  <a:srgbClr val="FFCCFF"/>
                </a:solidFill>
              </a:rPr>
              <a:t>:</a:t>
            </a:r>
            <a:r>
              <a:rPr lang="uk-UA" sz="2400" b="1" i="1" dirty="0" smtClean="0">
                <a:solidFill>
                  <a:srgbClr val="FFFF66"/>
                </a:solidFill>
              </a:rPr>
              <a:t> </a:t>
            </a:r>
            <a:r>
              <a:rPr lang="uk-UA" sz="2400" b="1" dirty="0" smtClean="0">
                <a:solidFill>
                  <a:srgbClr val="FFFF66"/>
                </a:solidFill>
              </a:rPr>
              <a:t>серповидно-клітинна анемія, </a:t>
            </a:r>
            <a:r>
              <a:rPr lang="uk-UA" sz="2400" b="1" dirty="0" err="1" smtClean="0">
                <a:solidFill>
                  <a:srgbClr val="FFFF66"/>
                </a:solidFill>
              </a:rPr>
              <a:t>таласемії</a:t>
            </a:r>
            <a:r>
              <a:rPr lang="uk-UA" sz="2400" b="1" dirty="0" smtClean="0">
                <a:solidFill>
                  <a:srgbClr val="FFFF66"/>
                </a:solidFill>
              </a:rPr>
              <a:t>.</a:t>
            </a:r>
          </a:p>
          <a:p>
            <a:pPr marL="65087" indent="0">
              <a:lnSpc>
                <a:spcPct val="80000"/>
              </a:lnSpc>
              <a:buNone/>
            </a:pPr>
            <a:endParaRPr lang="uk-UA" sz="2800" dirty="0" smtClean="0"/>
          </a:p>
        </p:txBody>
      </p:sp>
      <p:pic>
        <p:nvPicPr>
          <p:cNvPr id="15364" name="Picture 4" descr="dn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21955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649287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Діагностика генних захворювань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5470525" cy="4826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b="1" dirty="0" smtClean="0">
                <a:solidFill>
                  <a:schemeClr val="tx2"/>
                </a:solidFill>
              </a:rPr>
              <a:t>Біохімічний</a:t>
            </a:r>
            <a:r>
              <a:rPr lang="uk-UA" sz="2400" b="1" dirty="0" smtClean="0">
                <a:solidFill>
                  <a:srgbClr val="FFFF66"/>
                </a:solidFill>
              </a:rPr>
              <a:t> метод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b="1" dirty="0" smtClean="0">
                <a:solidFill>
                  <a:srgbClr val="FFFF66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генеалогічний</a:t>
            </a:r>
            <a:r>
              <a:rPr lang="uk-UA" sz="2400" b="1" dirty="0" smtClean="0">
                <a:solidFill>
                  <a:srgbClr val="FFFF66"/>
                </a:solidFill>
              </a:rPr>
              <a:t> метод;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b="1" dirty="0" smtClean="0">
                <a:solidFill>
                  <a:srgbClr val="FFFF66"/>
                </a:solidFill>
              </a:rPr>
              <a:t>метод </a:t>
            </a:r>
            <a:r>
              <a:rPr lang="uk-UA" sz="2400" b="1" dirty="0" smtClean="0">
                <a:solidFill>
                  <a:schemeClr val="tx2"/>
                </a:solidFill>
              </a:rPr>
              <a:t>амніоцентезу</a:t>
            </a:r>
            <a:r>
              <a:rPr lang="uk-UA" sz="2400" b="1" dirty="0" smtClean="0">
                <a:solidFill>
                  <a:srgbClr val="FFFF66"/>
                </a:solidFill>
              </a:rPr>
              <a:t>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uk-UA" sz="2400" b="1" dirty="0" smtClean="0">
              <a:solidFill>
                <a:srgbClr val="FFFF66"/>
              </a:solidFill>
            </a:endParaRPr>
          </a:p>
          <a:p>
            <a:pPr marL="64008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b="1" dirty="0" smtClean="0">
                <a:solidFill>
                  <a:srgbClr val="FFFF66"/>
                </a:solidFill>
              </a:rPr>
              <a:t>    </a:t>
            </a:r>
            <a:r>
              <a:rPr lang="uk-UA" sz="2400" b="1" dirty="0" smtClean="0">
                <a:solidFill>
                  <a:srgbClr val="FF3300"/>
                </a:solidFill>
              </a:rPr>
              <a:t>Амніоцентез</a:t>
            </a:r>
            <a:r>
              <a:rPr lang="uk-UA" sz="2400" b="1" dirty="0" smtClean="0">
                <a:solidFill>
                  <a:srgbClr val="FFFF66"/>
                </a:solidFill>
              </a:rPr>
              <a:t> </a:t>
            </a:r>
            <a:r>
              <a:rPr lang="uk-UA" sz="2400" b="1" i="1" dirty="0" smtClean="0">
                <a:solidFill>
                  <a:schemeClr val="tx2"/>
                </a:solidFill>
              </a:rPr>
              <a:t>– це дослідження </a:t>
            </a:r>
            <a:r>
              <a:rPr lang="uk-UA" sz="2400" b="1" i="1" dirty="0" err="1" smtClean="0">
                <a:solidFill>
                  <a:schemeClr val="tx2"/>
                </a:solidFill>
              </a:rPr>
              <a:t>амніотичної</a:t>
            </a:r>
            <a:r>
              <a:rPr lang="uk-UA" sz="2400" b="1" i="1" dirty="0" smtClean="0">
                <a:solidFill>
                  <a:schemeClr val="tx2"/>
                </a:solidFill>
              </a:rPr>
              <a:t> рідини (клітин плода), отриманої шляхом  пункції матки на 14-16 тижні</a:t>
            </a:r>
            <a:r>
              <a:rPr lang="en-US" sz="2400" b="1" i="1" dirty="0" smtClean="0">
                <a:solidFill>
                  <a:schemeClr val="tx2"/>
                </a:solidFill>
              </a:rPr>
              <a:t>.</a:t>
            </a:r>
            <a:endParaRPr lang="uk-UA" sz="2400" b="1" i="1" dirty="0" smtClean="0">
              <a:solidFill>
                <a:schemeClr val="tx2"/>
              </a:solidFill>
            </a:endParaRPr>
          </a:p>
          <a:p>
            <a:pPr marL="64008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sz="2400" i="1" dirty="0" smtClean="0">
              <a:solidFill>
                <a:srgbClr val="FFFF66"/>
              </a:solidFill>
            </a:endParaRP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FFFF66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Амніоцентез використовують для:</a:t>
            </a:r>
          </a:p>
          <a:p>
            <a:pPr marL="64008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b="1" i="1" dirty="0" smtClean="0">
                <a:solidFill>
                  <a:srgbClr val="FFFF66"/>
                </a:solidFill>
              </a:rPr>
              <a:t>1. Вивчення каріотипу.</a:t>
            </a:r>
          </a:p>
          <a:p>
            <a:pPr marL="64008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b="1" i="1" dirty="0" smtClean="0">
                <a:solidFill>
                  <a:srgbClr val="FFFF66"/>
                </a:solidFill>
              </a:rPr>
              <a:t>2. Визначення статі плода.</a:t>
            </a:r>
          </a:p>
          <a:p>
            <a:pPr marL="64008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b="1" i="1" dirty="0" smtClean="0">
                <a:solidFill>
                  <a:srgbClr val="FFFF66"/>
                </a:solidFill>
              </a:rPr>
              <a:t>3. Біохімічних досліджень.</a:t>
            </a:r>
            <a:endParaRPr lang="uk-UA" sz="2400" i="1" dirty="0" smtClean="0">
              <a:solidFill>
                <a:srgbClr val="FFFF66"/>
              </a:solidFill>
            </a:endParaRPr>
          </a:p>
          <a:p>
            <a:pPr marL="64008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sz="2400" dirty="0" smtClean="0"/>
          </a:p>
        </p:txBody>
      </p:sp>
      <p:pic>
        <p:nvPicPr>
          <p:cNvPr id="16388" name="Picture 11" descr="http://www.babyplan.ru/uploads/monthly_02_2013/ccs-12347-0-48197200-1360657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http://snovaberemenna.com/wp-content/uploads/2013/01/01/image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Покази до амніоцентезу: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8156575" cy="3500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dirty="0" smtClean="0">
                <a:solidFill>
                  <a:srgbClr val="FFFF66"/>
                </a:solidFill>
              </a:rPr>
              <a:t>1) жінки після 35 років (</a:t>
            </a:r>
            <a:r>
              <a:rPr lang="ru-RU" sz="2400" b="1" dirty="0" err="1" smtClean="0">
                <a:solidFill>
                  <a:srgbClr val="FFFF66"/>
                </a:solidFill>
              </a:rPr>
              <a:t>підвищений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ризик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трисомій</a:t>
            </a:r>
            <a:r>
              <a:rPr lang="ru-RU" sz="2400" b="1" dirty="0" smtClean="0">
                <a:solidFill>
                  <a:srgbClr val="FFFF66"/>
                </a:solidFill>
              </a:rPr>
              <a:t> плода);</a:t>
            </a:r>
          </a:p>
          <a:p>
            <a:pPr>
              <a:lnSpc>
                <a:spcPct val="90000"/>
              </a:lnSpc>
            </a:pPr>
            <a:r>
              <a:rPr lang="uk-UA" sz="2400" b="1" dirty="0" smtClean="0">
                <a:solidFill>
                  <a:srgbClr val="FFFF66"/>
                </a:solidFill>
              </a:rPr>
              <a:t>2) жінки</a:t>
            </a:r>
            <a:r>
              <a:rPr lang="ru-RU" sz="2400" b="1" dirty="0" smtClean="0">
                <a:solidFill>
                  <a:srgbClr val="FFFF66"/>
                </a:solidFill>
              </a:rPr>
              <a:t>, </a:t>
            </a:r>
            <a:r>
              <a:rPr lang="ru-RU" sz="2400" b="1" dirty="0" err="1" smtClean="0">
                <a:solidFill>
                  <a:srgbClr val="FFFF66"/>
                </a:solidFill>
              </a:rPr>
              <a:t>котрі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вже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мають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дітей</a:t>
            </a:r>
            <a:r>
              <a:rPr lang="ru-RU" sz="2400" b="1" dirty="0" smtClean="0">
                <a:solidFill>
                  <a:srgbClr val="FFFF66"/>
                </a:solidFill>
              </a:rPr>
              <a:t> з </a:t>
            </a:r>
            <a:r>
              <a:rPr lang="ru-RU" sz="2400" b="1" dirty="0" err="1" smtClean="0">
                <a:solidFill>
                  <a:srgbClr val="FFFF66"/>
                </a:solidFill>
              </a:rPr>
              <a:t>хромосомними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аномаліями</a:t>
            </a:r>
            <a:r>
              <a:rPr lang="ru-RU" sz="2400" b="1" dirty="0" smtClean="0">
                <a:solidFill>
                  <a:srgbClr val="FFFF66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sz="2400" b="1" dirty="0" smtClean="0">
                <a:solidFill>
                  <a:srgbClr val="FFFF66"/>
                </a:solidFill>
              </a:rPr>
              <a:t>4) жінки</a:t>
            </a:r>
            <a:r>
              <a:rPr lang="ru-RU" sz="2400" b="1" dirty="0" smtClean="0">
                <a:solidFill>
                  <a:srgbClr val="FFFF66"/>
                </a:solidFill>
              </a:rPr>
              <a:t>, </a:t>
            </a:r>
            <a:r>
              <a:rPr lang="ru-RU" sz="2400" b="1" dirty="0" err="1" smtClean="0">
                <a:solidFill>
                  <a:srgbClr val="FFFF66"/>
                </a:solidFill>
              </a:rPr>
              <a:t>котрі</a:t>
            </a:r>
            <a:r>
              <a:rPr lang="ru-RU" sz="2400" b="1" dirty="0" smtClean="0">
                <a:solidFill>
                  <a:srgbClr val="FFFF66"/>
                </a:solidFill>
              </a:rPr>
              <a:t> є </a:t>
            </a:r>
            <a:r>
              <a:rPr lang="ru-RU" sz="2400" b="1" dirty="0" err="1" smtClean="0">
                <a:solidFill>
                  <a:srgbClr val="FFFF66"/>
                </a:solidFill>
              </a:rPr>
              <a:t>носіями</a:t>
            </a:r>
            <a:r>
              <a:rPr lang="ru-RU" sz="2400" b="1" dirty="0" smtClean="0">
                <a:solidFill>
                  <a:srgbClr val="FFFF66"/>
                </a:solidFill>
              </a:rPr>
              <a:t> Х-</a:t>
            </a:r>
            <a:r>
              <a:rPr lang="ru-RU" sz="2400" b="1" dirty="0" err="1" smtClean="0">
                <a:solidFill>
                  <a:srgbClr val="FFFF66"/>
                </a:solidFill>
              </a:rPr>
              <a:t>зчеплених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захворювань</a:t>
            </a:r>
            <a:r>
              <a:rPr lang="ru-RU" sz="2400" b="1" dirty="0" smtClean="0">
                <a:solidFill>
                  <a:srgbClr val="FFFF66"/>
                </a:solidFill>
              </a:rPr>
              <a:t> для визначення </a:t>
            </a:r>
            <a:r>
              <a:rPr lang="ru-RU" sz="2400" b="1" dirty="0" err="1" smtClean="0">
                <a:solidFill>
                  <a:srgbClr val="FFFF66"/>
                </a:solidFill>
              </a:rPr>
              <a:t>статі</a:t>
            </a:r>
            <a:r>
              <a:rPr lang="ru-RU" sz="2400" b="1" dirty="0" smtClean="0">
                <a:solidFill>
                  <a:srgbClr val="FFFF66"/>
                </a:solidFill>
              </a:rPr>
              <a:t> плода;</a:t>
            </a:r>
          </a:p>
          <a:p>
            <a:pPr>
              <a:lnSpc>
                <a:spcPct val="90000"/>
              </a:lnSpc>
            </a:pPr>
            <a:r>
              <a:rPr lang="ru-RU" sz="2400" b="1" dirty="0" err="1" smtClean="0">
                <a:solidFill>
                  <a:srgbClr val="FFFF66"/>
                </a:solidFill>
              </a:rPr>
              <a:t>Спонтанні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</a:rPr>
              <a:t>аборти</a:t>
            </a:r>
            <a:endParaRPr lang="uk-UA" sz="2400" b="1" dirty="0" smtClean="0">
              <a:solidFill>
                <a:srgbClr val="FFFF66"/>
              </a:solidFill>
            </a:endParaRPr>
          </a:p>
        </p:txBody>
      </p:sp>
      <p:pic>
        <p:nvPicPr>
          <p:cNvPr id="17412" name="Picture 10" descr="http://upload.wikimedia.org/wikipedia/commons/thumb/5/55/Fluorescence_microscop.jpg/220px-Fluorescence_microsc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3161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836612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5050"/>
                </a:solidFill>
                <a:effectLst/>
              </a:rPr>
              <a:t>Генеалогічний метод </a:t>
            </a:r>
            <a:r>
              <a:rPr lang="en-US" b="1" dirty="0" smtClean="0">
                <a:solidFill>
                  <a:srgbClr val="FF5050"/>
                </a:solidFill>
                <a:effectLst/>
              </a:rPr>
              <a:t>-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спадкування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ознаки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сім'ях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ряду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поколінь</a:t>
            </a:r>
            <a:endParaRPr lang="uk-UA" b="1" dirty="0" smtClean="0">
              <a:solidFill>
                <a:srgbClr val="FF5050"/>
              </a:solidFill>
              <a:effectLst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7772400" cy="64770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 </a:t>
            </a:r>
            <a:endParaRPr lang="uk-UA" sz="280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349500"/>
            <a:ext cx="5651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2"/>
                </a:solidFill>
                <a:latin typeface="Times New Roman" pitchFamily="18" charset="0"/>
              </a:rPr>
              <a:t>Типи успадкування генних захворювань: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429000"/>
            <a:ext cx="56896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1) </a:t>
            </a:r>
            <a:r>
              <a:rPr lang="uk-UA" sz="3200" b="1" dirty="0" err="1">
                <a:solidFill>
                  <a:srgbClr val="FFFF66"/>
                </a:solidFill>
                <a:latin typeface="Times New Roman" pitchFamily="18" charset="0"/>
              </a:rPr>
              <a:t>аутосомно-домінантний</a:t>
            </a:r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;</a:t>
            </a:r>
          </a:p>
          <a:p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2) </a:t>
            </a:r>
            <a:r>
              <a:rPr lang="uk-UA" sz="3200" b="1" dirty="0" err="1">
                <a:solidFill>
                  <a:srgbClr val="FFFF66"/>
                </a:solidFill>
                <a:latin typeface="Times New Roman" pitchFamily="18" charset="0"/>
              </a:rPr>
              <a:t>аутосомно-рецесивний</a:t>
            </a:r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;</a:t>
            </a:r>
          </a:p>
          <a:p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3) </a:t>
            </a:r>
            <a:r>
              <a:rPr lang="uk-UA" sz="3200" b="1" dirty="0" err="1">
                <a:solidFill>
                  <a:srgbClr val="FFFF66"/>
                </a:solidFill>
                <a:latin typeface="Times New Roman" pitchFamily="18" charset="0"/>
              </a:rPr>
              <a:t>Х-зчеплений</a:t>
            </a:r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 домінантний;</a:t>
            </a:r>
          </a:p>
          <a:p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4) </a:t>
            </a:r>
            <a:r>
              <a:rPr lang="uk-UA" sz="3200" b="1" dirty="0" err="1">
                <a:solidFill>
                  <a:srgbClr val="FFFF66"/>
                </a:solidFill>
                <a:latin typeface="Times New Roman" pitchFamily="18" charset="0"/>
              </a:rPr>
              <a:t>Х-зчеплений</a:t>
            </a:r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 рецесивний;</a:t>
            </a:r>
          </a:p>
          <a:p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5) </a:t>
            </a:r>
            <a:r>
              <a:rPr lang="en-US" sz="3200" b="1" dirty="0">
                <a:solidFill>
                  <a:srgbClr val="FFFF66"/>
                </a:solidFill>
                <a:latin typeface="Times New Roman" pitchFamily="18" charset="0"/>
              </a:rPr>
              <a:t>Y- </a:t>
            </a:r>
            <a:r>
              <a:rPr lang="uk-UA" sz="3200" b="1" dirty="0">
                <a:solidFill>
                  <a:srgbClr val="FFFF66"/>
                </a:solidFill>
                <a:latin typeface="Times New Roman" pitchFamily="18" charset="0"/>
              </a:rPr>
              <a:t>зчеплений </a:t>
            </a:r>
            <a:r>
              <a:rPr lang="ru-RU" sz="3200" b="1" dirty="0">
                <a:solidFill>
                  <a:srgbClr val="FFFF66"/>
                </a:solidFill>
                <a:latin typeface="Times New Roman" pitchFamily="18" charset="0"/>
              </a:rPr>
              <a:t>тип</a:t>
            </a:r>
            <a:endParaRPr lang="uk-UA" sz="3200" dirty="0">
              <a:solidFill>
                <a:srgbClr val="FFFF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uk-UA" sz="3200" dirty="0">
              <a:latin typeface="Times New Roman" pitchFamily="18" charset="0"/>
            </a:endParaRPr>
          </a:p>
        </p:txBody>
      </p:sp>
      <p:pic>
        <p:nvPicPr>
          <p:cNvPr id="18438" name="Picture 9" descr="http://korisni-porady.at.ua/6/rodove_dere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36353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8436" grpId="0"/>
      <p:bldP spid="184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2302</TotalTime>
  <Words>527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Слайд 1</vt:lpstr>
      <vt:lpstr>Актуальність теми</vt:lpstr>
      <vt:lpstr>Спадкові хвороби</vt:lpstr>
      <vt:lpstr>Класифікація спадкових хвороб</vt:lpstr>
      <vt:lpstr>Генні мутації</vt:lpstr>
      <vt:lpstr>Класифікація генних захворювань </vt:lpstr>
      <vt:lpstr>Діагностика генних захворювань</vt:lpstr>
      <vt:lpstr>Покази до амніоцентезу:</vt:lpstr>
      <vt:lpstr>Генеалогічний метод -спадкування ознаки в сім'ях протягом ряду поколінь</vt:lpstr>
      <vt:lpstr>Порушення синтезу гемоглобіна:</vt:lpstr>
      <vt:lpstr>Арахнодактилія (синдром Марфана)</vt:lpstr>
      <vt:lpstr>Арахнодактилія </vt:lpstr>
      <vt:lpstr>Галактоземія</vt:lpstr>
      <vt:lpstr>Профілактика </vt:lpstr>
      <vt:lpstr>Слайд 15</vt:lpstr>
      <vt:lpstr>Використані джерела</vt:lpstr>
      <vt:lpstr>Слайд 17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none</dc:creator>
  <cp:lastModifiedBy>Sveta</cp:lastModifiedBy>
  <cp:revision>234</cp:revision>
  <cp:lastPrinted>1601-01-01T00:00:00Z</cp:lastPrinted>
  <dcterms:created xsi:type="dcterms:W3CDTF">2002-12-15T10:04:06Z</dcterms:created>
  <dcterms:modified xsi:type="dcterms:W3CDTF">2015-11-08T18:09:46Z</dcterms:modified>
</cp:coreProperties>
</file>