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4" r:id="rId8"/>
    <p:sldId id="266" r:id="rId9"/>
    <p:sldId id="265" r:id="rId10"/>
    <p:sldId id="268"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E34DB5-D867-4D5B-8D51-CA60F1C14B0E}" type="doc">
      <dgm:prSet loTypeId="urn:microsoft.com/office/officeart/2005/8/layout/hList3" loCatId="list" qsTypeId="urn:microsoft.com/office/officeart/2005/8/quickstyle/simple3" qsCatId="simple" csTypeId="urn:microsoft.com/office/officeart/2005/8/colors/colorful3" csCatId="colorful" phldr="1"/>
      <dgm:spPr/>
      <dgm:t>
        <a:bodyPr/>
        <a:lstStyle/>
        <a:p>
          <a:endParaRPr lang="ru-RU"/>
        </a:p>
      </dgm:t>
    </dgm:pt>
    <dgm:pt modelId="{02A272E3-9FC2-427E-A7A7-25598FA9D4CD}">
      <dgm:prSet phldrT="[Текст]" custT="1"/>
      <dgm:spPr/>
      <dgm:t>
        <a:bodyPr/>
        <a:lstStyle/>
        <a:p>
          <a:r>
            <a:rPr lang="uk-UA" sz="4400" dirty="0" smtClean="0">
              <a:solidFill>
                <a:srgbClr val="00B0F0"/>
              </a:solidFill>
            </a:rPr>
            <a:t>Фактори, що впливають на чисельність популяції</a:t>
          </a:r>
          <a:endParaRPr lang="ru-RU" sz="4400" dirty="0">
            <a:solidFill>
              <a:srgbClr val="00B0F0"/>
            </a:solidFill>
          </a:endParaRPr>
        </a:p>
      </dgm:t>
    </dgm:pt>
    <dgm:pt modelId="{7EFE1D2D-30AE-497A-B07B-B59DA56BBCFB}" type="parTrans" cxnId="{0C365905-42FB-41D1-B5A5-AD9D5A929673}">
      <dgm:prSet/>
      <dgm:spPr/>
      <dgm:t>
        <a:bodyPr/>
        <a:lstStyle/>
        <a:p>
          <a:endParaRPr lang="ru-RU"/>
        </a:p>
      </dgm:t>
    </dgm:pt>
    <dgm:pt modelId="{3FBE29D0-9647-421A-B389-6CFC49265303}" type="sibTrans" cxnId="{0C365905-42FB-41D1-B5A5-AD9D5A929673}">
      <dgm:prSet/>
      <dgm:spPr/>
      <dgm:t>
        <a:bodyPr/>
        <a:lstStyle/>
        <a:p>
          <a:endParaRPr lang="ru-RU"/>
        </a:p>
      </dgm:t>
    </dgm:pt>
    <dgm:pt modelId="{6E484C33-D083-4C3D-8335-5F96CC22E911}">
      <dgm:prSet phldrT="[Текст]"/>
      <dgm:spPr/>
      <dgm:t>
        <a:bodyPr/>
        <a:lstStyle/>
        <a:p>
          <a:r>
            <a:rPr lang="uk-UA" dirty="0" smtClean="0"/>
            <a:t>Біологічний потенціал популяції</a:t>
          </a:r>
          <a:endParaRPr lang="ru-RU" dirty="0"/>
        </a:p>
      </dgm:t>
    </dgm:pt>
    <dgm:pt modelId="{CF5F1F2A-2761-48B5-BBE2-DC895AF22B31}" type="parTrans" cxnId="{92D02BC1-CC60-444B-8D1C-EF88F9FDB9EB}">
      <dgm:prSet/>
      <dgm:spPr/>
      <dgm:t>
        <a:bodyPr/>
        <a:lstStyle/>
        <a:p>
          <a:endParaRPr lang="ru-RU"/>
        </a:p>
      </dgm:t>
    </dgm:pt>
    <dgm:pt modelId="{F7E99269-B29F-4747-B6EA-7DE6AD2725A8}" type="sibTrans" cxnId="{92D02BC1-CC60-444B-8D1C-EF88F9FDB9EB}">
      <dgm:prSet/>
      <dgm:spPr/>
      <dgm:t>
        <a:bodyPr/>
        <a:lstStyle/>
        <a:p>
          <a:endParaRPr lang="ru-RU"/>
        </a:p>
      </dgm:t>
    </dgm:pt>
    <dgm:pt modelId="{76A33F82-D3E7-4702-88B4-C665AF68C753}">
      <dgm:prSet phldrT="[Текст]"/>
      <dgm:spPr/>
      <dgm:t>
        <a:bodyPr/>
        <a:lstStyle/>
        <a:p>
          <a:r>
            <a:rPr lang="uk-UA" dirty="0" smtClean="0"/>
            <a:t>Народжуваність і смертність</a:t>
          </a:r>
          <a:endParaRPr lang="ru-RU" dirty="0"/>
        </a:p>
      </dgm:t>
    </dgm:pt>
    <dgm:pt modelId="{BAAAF349-6C29-4183-8A8C-11CFD24F579A}" type="parTrans" cxnId="{E90C4CDA-13E9-46AC-A7FA-638AEEFB77AB}">
      <dgm:prSet/>
      <dgm:spPr/>
      <dgm:t>
        <a:bodyPr/>
        <a:lstStyle/>
        <a:p>
          <a:endParaRPr lang="ru-RU"/>
        </a:p>
      </dgm:t>
    </dgm:pt>
    <dgm:pt modelId="{A3087D23-B4C8-46A7-911B-897C225EF138}" type="sibTrans" cxnId="{E90C4CDA-13E9-46AC-A7FA-638AEEFB77AB}">
      <dgm:prSet/>
      <dgm:spPr/>
      <dgm:t>
        <a:bodyPr/>
        <a:lstStyle/>
        <a:p>
          <a:endParaRPr lang="ru-RU"/>
        </a:p>
      </dgm:t>
    </dgm:pt>
    <dgm:pt modelId="{503AE449-6AF7-4E1B-9CFE-9CA52BAB0F91}">
      <dgm:prSet phldrT="[Текст]"/>
      <dgm:spPr/>
      <dgm:t>
        <a:bodyPr/>
        <a:lstStyle/>
        <a:p>
          <a:r>
            <a:rPr lang="uk-UA" dirty="0" smtClean="0"/>
            <a:t>Кліматичні умови</a:t>
          </a:r>
          <a:endParaRPr lang="ru-RU" dirty="0"/>
        </a:p>
      </dgm:t>
    </dgm:pt>
    <dgm:pt modelId="{EAFE81BD-1D7F-4669-A58F-731126AABF46}" type="parTrans" cxnId="{BA40535C-BB3A-4FB1-B8C9-C62AEDD3A654}">
      <dgm:prSet/>
      <dgm:spPr/>
      <dgm:t>
        <a:bodyPr/>
        <a:lstStyle/>
        <a:p>
          <a:endParaRPr lang="ru-RU"/>
        </a:p>
      </dgm:t>
    </dgm:pt>
    <dgm:pt modelId="{7EBA7CD8-5119-4C93-B119-A9331877451F}" type="sibTrans" cxnId="{BA40535C-BB3A-4FB1-B8C9-C62AEDD3A654}">
      <dgm:prSet/>
      <dgm:spPr/>
      <dgm:t>
        <a:bodyPr/>
        <a:lstStyle/>
        <a:p>
          <a:endParaRPr lang="ru-RU"/>
        </a:p>
      </dgm:t>
    </dgm:pt>
    <dgm:pt modelId="{558CBA92-FA66-4649-AC35-ED1A624B6FFD}">
      <dgm:prSet phldrT="[Текст]"/>
      <dgm:spPr/>
      <dgm:t>
        <a:bodyPr/>
        <a:lstStyle/>
        <a:p>
          <a:r>
            <a:rPr lang="uk-UA" dirty="0" smtClean="0"/>
            <a:t>Взаємозв'язки з популяціями інших видів</a:t>
          </a:r>
          <a:endParaRPr lang="ru-RU" dirty="0"/>
        </a:p>
      </dgm:t>
    </dgm:pt>
    <dgm:pt modelId="{71EDC77D-D8A2-4396-801A-0E3BDD74ABB5}" type="parTrans" cxnId="{7706628B-AEB9-435E-A36D-810BD9480F47}">
      <dgm:prSet/>
      <dgm:spPr/>
      <dgm:t>
        <a:bodyPr/>
        <a:lstStyle/>
        <a:p>
          <a:endParaRPr lang="ru-RU"/>
        </a:p>
      </dgm:t>
    </dgm:pt>
    <dgm:pt modelId="{F9D690DE-C9F6-4FDD-9BFA-72D43BBD341D}" type="sibTrans" cxnId="{7706628B-AEB9-435E-A36D-810BD9480F47}">
      <dgm:prSet/>
      <dgm:spPr/>
      <dgm:t>
        <a:bodyPr/>
        <a:lstStyle/>
        <a:p>
          <a:endParaRPr lang="ru-RU"/>
        </a:p>
      </dgm:t>
    </dgm:pt>
    <dgm:pt modelId="{FFCB9F86-A2C9-4657-BE3D-0B84AF1231D2}" type="pres">
      <dgm:prSet presAssocID="{DEE34DB5-D867-4D5B-8D51-CA60F1C14B0E}" presName="composite" presStyleCnt="0">
        <dgm:presLayoutVars>
          <dgm:chMax val="1"/>
          <dgm:dir/>
          <dgm:resizeHandles val="exact"/>
        </dgm:presLayoutVars>
      </dgm:prSet>
      <dgm:spPr/>
      <dgm:t>
        <a:bodyPr/>
        <a:lstStyle/>
        <a:p>
          <a:endParaRPr lang="ru-RU"/>
        </a:p>
      </dgm:t>
    </dgm:pt>
    <dgm:pt modelId="{3906B00A-B604-4DF2-9A76-8DFA3183B0E2}" type="pres">
      <dgm:prSet presAssocID="{02A272E3-9FC2-427E-A7A7-25598FA9D4CD}" presName="roof" presStyleLbl="dkBgShp" presStyleIdx="0" presStyleCnt="2" custLinFactNeighborX="1963"/>
      <dgm:spPr/>
      <dgm:t>
        <a:bodyPr/>
        <a:lstStyle/>
        <a:p>
          <a:endParaRPr lang="ru-RU"/>
        </a:p>
      </dgm:t>
    </dgm:pt>
    <dgm:pt modelId="{05BAC9CE-B165-45DC-9C83-A2569A7795F0}" type="pres">
      <dgm:prSet presAssocID="{02A272E3-9FC2-427E-A7A7-25598FA9D4CD}" presName="pillars" presStyleCnt="0"/>
      <dgm:spPr/>
    </dgm:pt>
    <dgm:pt modelId="{20B33C87-E8A3-4734-8935-15B35174BD74}" type="pres">
      <dgm:prSet presAssocID="{02A272E3-9FC2-427E-A7A7-25598FA9D4CD}" presName="pillar1" presStyleLbl="node1" presStyleIdx="0" presStyleCnt="4" custLinFactNeighborY="191">
        <dgm:presLayoutVars>
          <dgm:bulletEnabled val="1"/>
        </dgm:presLayoutVars>
      </dgm:prSet>
      <dgm:spPr/>
      <dgm:t>
        <a:bodyPr/>
        <a:lstStyle/>
        <a:p>
          <a:endParaRPr lang="ru-RU"/>
        </a:p>
      </dgm:t>
    </dgm:pt>
    <dgm:pt modelId="{2BB078C0-276C-421E-999F-C5E003F52320}" type="pres">
      <dgm:prSet presAssocID="{76A33F82-D3E7-4702-88B4-C665AF68C753}" presName="pillarX" presStyleLbl="node1" presStyleIdx="1" presStyleCnt="4">
        <dgm:presLayoutVars>
          <dgm:bulletEnabled val="1"/>
        </dgm:presLayoutVars>
      </dgm:prSet>
      <dgm:spPr/>
      <dgm:t>
        <a:bodyPr/>
        <a:lstStyle/>
        <a:p>
          <a:endParaRPr lang="ru-RU"/>
        </a:p>
      </dgm:t>
    </dgm:pt>
    <dgm:pt modelId="{EF5AF933-6F2A-4094-8834-3A9A7C161D47}" type="pres">
      <dgm:prSet presAssocID="{503AE449-6AF7-4E1B-9CFE-9CA52BAB0F91}" presName="pillarX" presStyleLbl="node1" presStyleIdx="2" presStyleCnt="4">
        <dgm:presLayoutVars>
          <dgm:bulletEnabled val="1"/>
        </dgm:presLayoutVars>
      </dgm:prSet>
      <dgm:spPr/>
      <dgm:t>
        <a:bodyPr/>
        <a:lstStyle/>
        <a:p>
          <a:endParaRPr lang="ru-RU"/>
        </a:p>
      </dgm:t>
    </dgm:pt>
    <dgm:pt modelId="{7FB787C6-0370-458E-8CC5-E8F463B95192}" type="pres">
      <dgm:prSet presAssocID="{558CBA92-FA66-4649-AC35-ED1A624B6FFD}" presName="pillarX" presStyleLbl="node1" presStyleIdx="3" presStyleCnt="4">
        <dgm:presLayoutVars>
          <dgm:bulletEnabled val="1"/>
        </dgm:presLayoutVars>
      </dgm:prSet>
      <dgm:spPr/>
      <dgm:t>
        <a:bodyPr/>
        <a:lstStyle/>
        <a:p>
          <a:endParaRPr lang="ru-RU"/>
        </a:p>
      </dgm:t>
    </dgm:pt>
    <dgm:pt modelId="{C63CB34E-ED35-4A51-BD45-6F34E72CDAD0}" type="pres">
      <dgm:prSet presAssocID="{02A272E3-9FC2-427E-A7A7-25598FA9D4CD}" presName="base" presStyleLbl="dkBgShp" presStyleIdx="1" presStyleCnt="2" custLinFactNeighborX="2043" custLinFactNeighborY="25427"/>
      <dgm:spPr/>
    </dgm:pt>
  </dgm:ptLst>
  <dgm:cxnLst>
    <dgm:cxn modelId="{0C365905-42FB-41D1-B5A5-AD9D5A929673}" srcId="{DEE34DB5-D867-4D5B-8D51-CA60F1C14B0E}" destId="{02A272E3-9FC2-427E-A7A7-25598FA9D4CD}" srcOrd="0" destOrd="0" parTransId="{7EFE1D2D-30AE-497A-B07B-B59DA56BBCFB}" sibTransId="{3FBE29D0-9647-421A-B389-6CFC49265303}"/>
    <dgm:cxn modelId="{BBBAE6B6-AE84-4E65-83EC-89DABA7E2A25}" type="presOf" srcId="{02A272E3-9FC2-427E-A7A7-25598FA9D4CD}" destId="{3906B00A-B604-4DF2-9A76-8DFA3183B0E2}" srcOrd="0" destOrd="0" presId="urn:microsoft.com/office/officeart/2005/8/layout/hList3"/>
    <dgm:cxn modelId="{BA40535C-BB3A-4FB1-B8C9-C62AEDD3A654}" srcId="{02A272E3-9FC2-427E-A7A7-25598FA9D4CD}" destId="{503AE449-6AF7-4E1B-9CFE-9CA52BAB0F91}" srcOrd="2" destOrd="0" parTransId="{EAFE81BD-1D7F-4669-A58F-731126AABF46}" sibTransId="{7EBA7CD8-5119-4C93-B119-A9331877451F}"/>
    <dgm:cxn modelId="{1619DCFE-B75C-44D8-BE41-3FCEDEF12984}" type="presOf" srcId="{DEE34DB5-D867-4D5B-8D51-CA60F1C14B0E}" destId="{FFCB9F86-A2C9-4657-BE3D-0B84AF1231D2}" srcOrd="0" destOrd="0" presId="urn:microsoft.com/office/officeart/2005/8/layout/hList3"/>
    <dgm:cxn modelId="{36C88BDD-3EA7-439A-B9E1-047F0B3F46B4}" type="presOf" srcId="{6E484C33-D083-4C3D-8335-5F96CC22E911}" destId="{20B33C87-E8A3-4734-8935-15B35174BD74}" srcOrd="0" destOrd="0" presId="urn:microsoft.com/office/officeart/2005/8/layout/hList3"/>
    <dgm:cxn modelId="{E90C4CDA-13E9-46AC-A7FA-638AEEFB77AB}" srcId="{02A272E3-9FC2-427E-A7A7-25598FA9D4CD}" destId="{76A33F82-D3E7-4702-88B4-C665AF68C753}" srcOrd="1" destOrd="0" parTransId="{BAAAF349-6C29-4183-8A8C-11CFD24F579A}" sibTransId="{A3087D23-B4C8-46A7-911B-897C225EF138}"/>
    <dgm:cxn modelId="{E9F84126-B46C-4CA8-BDF2-131DA0B87EE7}" type="presOf" srcId="{503AE449-6AF7-4E1B-9CFE-9CA52BAB0F91}" destId="{EF5AF933-6F2A-4094-8834-3A9A7C161D47}" srcOrd="0" destOrd="0" presId="urn:microsoft.com/office/officeart/2005/8/layout/hList3"/>
    <dgm:cxn modelId="{059C1D46-20F2-470E-AE53-F825340BEC15}" type="presOf" srcId="{558CBA92-FA66-4649-AC35-ED1A624B6FFD}" destId="{7FB787C6-0370-458E-8CC5-E8F463B95192}" srcOrd="0" destOrd="0" presId="urn:microsoft.com/office/officeart/2005/8/layout/hList3"/>
    <dgm:cxn modelId="{92D02BC1-CC60-444B-8D1C-EF88F9FDB9EB}" srcId="{02A272E3-9FC2-427E-A7A7-25598FA9D4CD}" destId="{6E484C33-D083-4C3D-8335-5F96CC22E911}" srcOrd="0" destOrd="0" parTransId="{CF5F1F2A-2761-48B5-BBE2-DC895AF22B31}" sibTransId="{F7E99269-B29F-4747-B6EA-7DE6AD2725A8}"/>
    <dgm:cxn modelId="{9BF7D61D-6652-44A2-AAD3-85030210CF61}" type="presOf" srcId="{76A33F82-D3E7-4702-88B4-C665AF68C753}" destId="{2BB078C0-276C-421E-999F-C5E003F52320}" srcOrd="0" destOrd="0" presId="urn:microsoft.com/office/officeart/2005/8/layout/hList3"/>
    <dgm:cxn modelId="{7706628B-AEB9-435E-A36D-810BD9480F47}" srcId="{02A272E3-9FC2-427E-A7A7-25598FA9D4CD}" destId="{558CBA92-FA66-4649-AC35-ED1A624B6FFD}" srcOrd="3" destOrd="0" parTransId="{71EDC77D-D8A2-4396-801A-0E3BDD74ABB5}" sibTransId="{F9D690DE-C9F6-4FDD-9BFA-72D43BBD341D}"/>
    <dgm:cxn modelId="{5B11A431-774D-44A9-9BFC-57505AEDFA46}" type="presParOf" srcId="{FFCB9F86-A2C9-4657-BE3D-0B84AF1231D2}" destId="{3906B00A-B604-4DF2-9A76-8DFA3183B0E2}" srcOrd="0" destOrd="0" presId="urn:microsoft.com/office/officeart/2005/8/layout/hList3"/>
    <dgm:cxn modelId="{DFB581E4-C064-42D5-93B3-6996366BB8B4}" type="presParOf" srcId="{FFCB9F86-A2C9-4657-BE3D-0B84AF1231D2}" destId="{05BAC9CE-B165-45DC-9C83-A2569A7795F0}" srcOrd="1" destOrd="0" presId="urn:microsoft.com/office/officeart/2005/8/layout/hList3"/>
    <dgm:cxn modelId="{F86EE7B9-87CB-4E68-BE4C-8337343FFE02}" type="presParOf" srcId="{05BAC9CE-B165-45DC-9C83-A2569A7795F0}" destId="{20B33C87-E8A3-4734-8935-15B35174BD74}" srcOrd="0" destOrd="0" presId="urn:microsoft.com/office/officeart/2005/8/layout/hList3"/>
    <dgm:cxn modelId="{57320603-8EBB-425F-9F13-4EDEF787FE2A}" type="presParOf" srcId="{05BAC9CE-B165-45DC-9C83-A2569A7795F0}" destId="{2BB078C0-276C-421E-999F-C5E003F52320}" srcOrd="1" destOrd="0" presId="urn:microsoft.com/office/officeart/2005/8/layout/hList3"/>
    <dgm:cxn modelId="{5657F028-E186-484B-92C9-69B6993960D2}" type="presParOf" srcId="{05BAC9CE-B165-45DC-9C83-A2569A7795F0}" destId="{EF5AF933-6F2A-4094-8834-3A9A7C161D47}" srcOrd="2" destOrd="0" presId="urn:microsoft.com/office/officeart/2005/8/layout/hList3"/>
    <dgm:cxn modelId="{FECE9E5A-325C-4B87-9240-28F466658C6B}" type="presParOf" srcId="{05BAC9CE-B165-45DC-9C83-A2569A7795F0}" destId="{7FB787C6-0370-458E-8CC5-E8F463B95192}" srcOrd="3" destOrd="0" presId="urn:microsoft.com/office/officeart/2005/8/layout/hList3"/>
    <dgm:cxn modelId="{86738388-AFE8-4EED-B3D2-1F75FAC922CA}" type="presParOf" srcId="{FFCB9F86-A2C9-4657-BE3D-0B84AF1231D2}" destId="{C63CB34E-ED35-4A51-BD45-6F34E72CDAD0}"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06B00A-B604-4DF2-9A76-8DFA3183B0E2}">
      <dsp:nvSpPr>
        <dsp:cNvPr id="0" name=""/>
        <dsp:cNvSpPr/>
      </dsp:nvSpPr>
      <dsp:spPr>
        <a:xfrm>
          <a:off x="0" y="0"/>
          <a:ext cx="9144000" cy="2057400"/>
        </a:xfrm>
        <a:prstGeom prst="rect">
          <a:avLst/>
        </a:prstGeom>
        <a:solidFill>
          <a:schemeClr val="accent3">
            <a:shade val="90000"/>
            <a:hueOff val="0"/>
            <a:satOff val="0"/>
            <a:lumOff val="0"/>
            <a:alphaOff val="0"/>
          </a:schemeClr>
        </a:solidFill>
        <a:ln>
          <a:noFill/>
        </a:ln>
        <a:effectLst>
          <a:outerShdw blurRad="63500" dist="25400" dir="5400000" rotWithShape="0">
            <a:srgbClr val="000000">
              <a:alpha val="43000"/>
            </a:srgbClr>
          </a:outerShdw>
        </a:effectLst>
      </dsp:spPr>
      <dsp:style>
        <a:lnRef idx="0">
          <a:scrgbClr r="0" g="0" b="0"/>
        </a:lnRef>
        <a:fillRef idx="1">
          <a:scrgbClr r="0" g="0" b="0"/>
        </a:fillRef>
        <a:effectRef idx="1">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uk-UA" sz="4400" kern="1200" dirty="0" smtClean="0">
              <a:solidFill>
                <a:srgbClr val="00B0F0"/>
              </a:solidFill>
            </a:rPr>
            <a:t>Фактори, що впливають на чисельність популяції</a:t>
          </a:r>
          <a:endParaRPr lang="ru-RU" sz="4400" kern="1200" dirty="0">
            <a:solidFill>
              <a:srgbClr val="00B0F0"/>
            </a:solidFill>
          </a:endParaRPr>
        </a:p>
      </dsp:txBody>
      <dsp:txXfrm>
        <a:off x="0" y="0"/>
        <a:ext cx="9144000" cy="2057400"/>
      </dsp:txXfrm>
    </dsp:sp>
    <dsp:sp modelId="{20B33C87-E8A3-4734-8935-15B35174BD74}">
      <dsp:nvSpPr>
        <dsp:cNvPr id="0" name=""/>
        <dsp:cNvSpPr/>
      </dsp:nvSpPr>
      <dsp:spPr>
        <a:xfrm>
          <a:off x="0" y="2065652"/>
          <a:ext cx="2286000" cy="4320540"/>
        </a:xfrm>
        <a:prstGeom prst="rect">
          <a:avLst/>
        </a:prstGeom>
        <a:gradFill rotWithShape="0">
          <a:gsLst>
            <a:gs pos="0">
              <a:schemeClr val="accent3">
                <a:hueOff val="0"/>
                <a:satOff val="0"/>
                <a:lumOff val="0"/>
                <a:alphaOff val="0"/>
                <a:tint val="79000"/>
                <a:satMod val="180000"/>
              </a:schemeClr>
            </a:gs>
            <a:gs pos="65000">
              <a:schemeClr val="accent3">
                <a:hueOff val="0"/>
                <a:satOff val="0"/>
                <a:lumOff val="0"/>
                <a:alphaOff val="0"/>
                <a:tint val="52000"/>
                <a:satMod val="250000"/>
              </a:schemeClr>
            </a:gs>
            <a:gs pos="100000">
              <a:schemeClr val="accent3">
                <a:hueOff val="0"/>
                <a:satOff val="0"/>
                <a:lumOff val="0"/>
                <a:alphaOff val="0"/>
                <a:tint val="29000"/>
                <a:satMod val="300000"/>
              </a:schemeClr>
            </a:gs>
          </a:gsLst>
          <a:lin ang="16200000" scaled="0"/>
        </a:gra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Біологічний потенціал популяції</a:t>
          </a:r>
          <a:endParaRPr lang="ru-RU" sz="2400" kern="1200" dirty="0"/>
        </a:p>
      </dsp:txBody>
      <dsp:txXfrm>
        <a:off x="0" y="2065652"/>
        <a:ext cx="2286000" cy="4320540"/>
      </dsp:txXfrm>
    </dsp:sp>
    <dsp:sp modelId="{2BB078C0-276C-421E-999F-C5E003F52320}">
      <dsp:nvSpPr>
        <dsp:cNvPr id="0" name=""/>
        <dsp:cNvSpPr/>
      </dsp:nvSpPr>
      <dsp:spPr>
        <a:xfrm>
          <a:off x="2286000" y="2057400"/>
          <a:ext cx="2286000" cy="4320540"/>
        </a:xfrm>
        <a:prstGeom prst="rect">
          <a:avLst/>
        </a:prstGeom>
        <a:gradFill rotWithShape="0">
          <a:gsLst>
            <a:gs pos="0">
              <a:schemeClr val="accent3">
                <a:hueOff val="1546219"/>
                <a:satOff val="1043"/>
                <a:lumOff val="2353"/>
                <a:alphaOff val="0"/>
                <a:tint val="79000"/>
                <a:satMod val="180000"/>
              </a:schemeClr>
            </a:gs>
            <a:gs pos="65000">
              <a:schemeClr val="accent3">
                <a:hueOff val="1546219"/>
                <a:satOff val="1043"/>
                <a:lumOff val="2353"/>
                <a:alphaOff val="0"/>
                <a:tint val="52000"/>
                <a:satMod val="250000"/>
              </a:schemeClr>
            </a:gs>
            <a:gs pos="100000">
              <a:schemeClr val="accent3">
                <a:hueOff val="1546219"/>
                <a:satOff val="1043"/>
                <a:lumOff val="2353"/>
                <a:alphaOff val="0"/>
                <a:tint val="29000"/>
                <a:satMod val="300000"/>
              </a:schemeClr>
            </a:gs>
          </a:gsLst>
          <a:lin ang="16200000" scaled="0"/>
        </a:gra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Народжуваність і смертність</a:t>
          </a:r>
          <a:endParaRPr lang="ru-RU" sz="2400" kern="1200" dirty="0"/>
        </a:p>
      </dsp:txBody>
      <dsp:txXfrm>
        <a:off x="2286000" y="2057400"/>
        <a:ext cx="2286000" cy="4320540"/>
      </dsp:txXfrm>
    </dsp:sp>
    <dsp:sp modelId="{EF5AF933-6F2A-4094-8834-3A9A7C161D47}">
      <dsp:nvSpPr>
        <dsp:cNvPr id="0" name=""/>
        <dsp:cNvSpPr/>
      </dsp:nvSpPr>
      <dsp:spPr>
        <a:xfrm>
          <a:off x="4572000" y="2057400"/>
          <a:ext cx="2286000" cy="4320540"/>
        </a:xfrm>
        <a:prstGeom prst="rect">
          <a:avLst/>
        </a:prstGeom>
        <a:gradFill rotWithShape="0">
          <a:gsLst>
            <a:gs pos="0">
              <a:schemeClr val="accent3">
                <a:hueOff val="3092439"/>
                <a:satOff val="2085"/>
                <a:lumOff val="4705"/>
                <a:alphaOff val="0"/>
                <a:tint val="79000"/>
                <a:satMod val="180000"/>
              </a:schemeClr>
            </a:gs>
            <a:gs pos="65000">
              <a:schemeClr val="accent3">
                <a:hueOff val="3092439"/>
                <a:satOff val="2085"/>
                <a:lumOff val="4705"/>
                <a:alphaOff val="0"/>
                <a:tint val="52000"/>
                <a:satMod val="250000"/>
              </a:schemeClr>
            </a:gs>
            <a:gs pos="100000">
              <a:schemeClr val="accent3">
                <a:hueOff val="3092439"/>
                <a:satOff val="2085"/>
                <a:lumOff val="4705"/>
                <a:alphaOff val="0"/>
                <a:tint val="29000"/>
                <a:satMod val="300000"/>
              </a:schemeClr>
            </a:gs>
          </a:gsLst>
          <a:lin ang="16200000" scaled="0"/>
        </a:gra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Кліматичні умови</a:t>
          </a:r>
          <a:endParaRPr lang="ru-RU" sz="2400" kern="1200" dirty="0"/>
        </a:p>
      </dsp:txBody>
      <dsp:txXfrm>
        <a:off x="4572000" y="2057400"/>
        <a:ext cx="2286000" cy="4320540"/>
      </dsp:txXfrm>
    </dsp:sp>
    <dsp:sp modelId="{7FB787C6-0370-458E-8CC5-E8F463B95192}">
      <dsp:nvSpPr>
        <dsp:cNvPr id="0" name=""/>
        <dsp:cNvSpPr/>
      </dsp:nvSpPr>
      <dsp:spPr>
        <a:xfrm>
          <a:off x="6858000" y="2057400"/>
          <a:ext cx="2286000" cy="4320540"/>
        </a:xfrm>
        <a:prstGeom prst="rect">
          <a:avLst/>
        </a:prstGeom>
        <a:gradFill rotWithShape="0">
          <a:gsLst>
            <a:gs pos="0">
              <a:schemeClr val="accent3">
                <a:hueOff val="4638658"/>
                <a:satOff val="3128"/>
                <a:lumOff val="7058"/>
                <a:alphaOff val="0"/>
                <a:tint val="79000"/>
                <a:satMod val="180000"/>
              </a:schemeClr>
            </a:gs>
            <a:gs pos="65000">
              <a:schemeClr val="accent3">
                <a:hueOff val="4638658"/>
                <a:satOff val="3128"/>
                <a:lumOff val="7058"/>
                <a:alphaOff val="0"/>
                <a:tint val="52000"/>
                <a:satMod val="250000"/>
              </a:schemeClr>
            </a:gs>
            <a:gs pos="100000">
              <a:schemeClr val="accent3">
                <a:hueOff val="4638658"/>
                <a:satOff val="3128"/>
                <a:lumOff val="7058"/>
                <a:alphaOff val="0"/>
                <a:tint val="29000"/>
                <a:satMod val="300000"/>
              </a:schemeClr>
            </a:gs>
          </a:gsLst>
          <a:lin ang="16200000" scaled="0"/>
        </a:gra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Взаємозв'язки з популяціями інших видів</a:t>
          </a:r>
          <a:endParaRPr lang="ru-RU" sz="2400" kern="1200" dirty="0"/>
        </a:p>
      </dsp:txBody>
      <dsp:txXfrm>
        <a:off x="6858000" y="2057400"/>
        <a:ext cx="2286000" cy="4320540"/>
      </dsp:txXfrm>
    </dsp:sp>
    <dsp:sp modelId="{C63CB34E-ED35-4A51-BD45-6F34E72CDAD0}">
      <dsp:nvSpPr>
        <dsp:cNvPr id="0" name=""/>
        <dsp:cNvSpPr/>
      </dsp:nvSpPr>
      <dsp:spPr>
        <a:xfrm>
          <a:off x="0" y="6377940"/>
          <a:ext cx="9144000" cy="480060"/>
        </a:xfrm>
        <a:prstGeom prst="rect">
          <a:avLst/>
        </a:prstGeom>
        <a:solidFill>
          <a:schemeClr val="accent3">
            <a:shade val="90000"/>
            <a:hueOff val="0"/>
            <a:satOff val="0"/>
            <a:lumOff val="0"/>
            <a:alphaOff val="0"/>
          </a:schemeClr>
        </a:solidFill>
        <a:ln>
          <a:noFill/>
        </a:ln>
        <a:effectLst>
          <a:outerShdw blurRad="63500" dist="25400" dir="5400000" rotWithShape="0">
            <a:srgbClr val="000000">
              <a:alpha val="43000"/>
            </a:srgbClr>
          </a:outerShdw>
        </a:effectLst>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2" name="Date Placeholder 1"/>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91" name="Footer Placeholder 90"/>
          <p:cNvSpPr>
            <a:spLocks noGrp="1"/>
          </p:cNvSpPr>
          <p:nvPr>
            <p:ph type="ftr" sz="quarter" idx="11"/>
          </p:nvPr>
        </p:nvSpPr>
        <p:spPr/>
        <p:txBody>
          <a:bodyPr/>
          <a:lstStyle/>
          <a:p>
            <a:endParaRPr lang="ru-RU"/>
          </a:p>
        </p:txBody>
      </p:sp>
      <p:sp>
        <p:nvSpPr>
          <p:cNvPr id="92" name="Slide Number Placeholder 91"/>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pPr/>
              <a:t>08.11.2015</a:t>
            </a:fld>
            <a:endParaRPr lang="ru-RU"/>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xmlns="" Requires="p14">
      <p:transition spd="slow" p14:dur="4000"/>
    </mc:Choice>
    <mc:Fallback>
      <p:transition spd="slow"/>
    </mc:Fallback>
  </mc:AlternateConten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a/search?q" TargetMode="External"/><Relationship Id="rId2" Type="http://schemas.openxmlformats.org/officeDocument/2006/relationships/hyperlink" Target="http://uk.wikipedia.org/wiki/" TargetMode="External"/><Relationship Id="rId1" Type="http://schemas.openxmlformats.org/officeDocument/2006/relationships/slideLayout" Target="../slideLayouts/slideLayout2.xml"/><Relationship Id="rId5" Type="http://schemas.openxmlformats.org/officeDocument/2006/relationships/hyperlink" Target="http://www.ukrreferat.com/index.php?referat=24589" TargetMode="External"/><Relationship Id="rId4" Type="http://schemas.openxmlformats.org/officeDocument/2006/relationships/hyperlink" Target="http://subject.com.ua/biology/shans/190.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rot="20380678">
            <a:off x="611560" y="1268760"/>
            <a:ext cx="8305800" cy="2088232"/>
          </a:xfrm>
        </p:spPr>
        <p:txBody>
          <a:bodyPr>
            <a:noAutofit/>
          </a:bodyPr>
          <a:lstStyle/>
          <a:p>
            <a:pPr algn="ctr"/>
            <a:r>
              <a:rPr lang="uk-UA" sz="5000" dirty="0">
                <a:solidFill>
                  <a:schemeClr val="tx1">
                    <a:lumMod val="95000"/>
                    <a:lumOff val="5000"/>
                  </a:schemeClr>
                </a:solidFill>
              </a:rPr>
              <a:t>Популяція, </a:t>
            </a:r>
            <a:r>
              <a:rPr lang="uk-UA" sz="5000" dirty="0" smtClean="0">
                <a:solidFill>
                  <a:schemeClr val="tx1">
                    <a:lumMod val="95000"/>
                    <a:lumOff val="5000"/>
                  </a:schemeClr>
                </a:solidFill>
              </a:rPr>
              <a:t/>
            </a:r>
            <a:br>
              <a:rPr lang="uk-UA" sz="5000" dirty="0" smtClean="0">
                <a:solidFill>
                  <a:schemeClr val="tx1">
                    <a:lumMod val="95000"/>
                    <a:lumOff val="5000"/>
                  </a:schemeClr>
                </a:solidFill>
              </a:rPr>
            </a:br>
            <a:r>
              <a:rPr lang="uk-UA" sz="5000" dirty="0" smtClean="0">
                <a:solidFill>
                  <a:schemeClr val="tx1">
                    <a:lumMod val="95000"/>
                    <a:lumOff val="5000"/>
                  </a:schemeClr>
                </a:solidFill>
              </a:rPr>
              <a:t>та </a:t>
            </a:r>
            <a:r>
              <a:rPr lang="uk-UA" sz="5000" dirty="0">
                <a:solidFill>
                  <a:schemeClr val="tx1">
                    <a:lumMod val="95000"/>
                    <a:lumOff val="5000"/>
                  </a:schemeClr>
                </a:solidFill>
              </a:rPr>
              <a:t>характеристика популяцій</a:t>
            </a:r>
          </a:p>
        </p:txBody>
      </p:sp>
    </p:spTree>
    <p:extLst>
      <p:ext uri="{BB962C8B-B14F-4D97-AF65-F5344CB8AC3E}">
        <p14:creationId xmlns:p14="http://schemas.microsoft.com/office/powerpoint/2010/main" xmlns="" val="97841359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400" dirty="0" smtClean="0"/>
              <a:t>Використані джерела</a:t>
            </a:r>
            <a:endParaRPr lang="uk-UA" sz="4400" dirty="0"/>
          </a:p>
        </p:txBody>
      </p:sp>
      <p:sp>
        <p:nvSpPr>
          <p:cNvPr id="3" name="Объект 2"/>
          <p:cNvSpPr>
            <a:spLocks noGrp="1"/>
          </p:cNvSpPr>
          <p:nvPr>
            <p:ph idx="1"/>
          </p:nvPr>
        </p:nvSpPr>
        <p:spPr/>
        <p:txBody>
          <a:bodyPr/>
          <a:lstStyle/>
          <a:p>
            <a:r>
              <a:rPr lang="en-US" dirty="0">
                <a:hlinkClick r:id="rId2"/>
              </a:rPr>
              <a:t>http://uk.wikipedia.org/wiki</a:t>
            </a:r>
            <a:r>
              <a:rPr lang="en-US" dirty="0" smtClean="0">
                <a:hlinkClick r:id="rId2"/>
              </a:rPr>
              <a:t>/</a:t>
            </a:r>
            <a:endParaRPr lang="uk-UA" dirty="0" smtClean="0"/>
          </a:p>
          <a:p>
            <a:r>
              <a:rPr lang="en-US" dirty="0">
                <a:hlinkClick r:id="rId3"/>
              </a:rPr>
              <a:t>https://</a:t>
            </a:r>
            <a:r>
              <a:rPr lang="en-US" dirty="0" smtClean="0">
                <a:hlinkClick r:id="rId3"/>
              </a:rPr>
              <a:t>www.google.com.ua/search?q</a:t>
            </a:r>
            <a:endParaRPr lang="uk-UA" dirty="0" smtClean="0"/>
          </a:p>
          <a:p>
            <a:r>
              <a:rPr lang="en-US" dirty="0">
                <a:hlinkClick r:id="rId4"/>
              </a:rPr>
              <a:t>http://</a:t>
            </a:r>
            <a:r>
              <a:rPr lang="en-US" dirty="0" smtClean="0">
                <a:hlinkClick r:id="rId4"/>
              </a:rPr>
              <a:t>subject.com.ua/biology/shans/190.html</a:t>
            </a:r>
            <a:endParaRPr lang="uk-UA" dirty="0" smtClean="0"/>
          </a:p>
          <a:p>
            <a:r>
              <a:rPr lang="en-US" dirty="0">
                <a:hlinkClick r:id="rId5"/>
              </a:rPr>
              <a:t>http://</a:t>
            </a:r>
            <a:r>
              <a:rPr lang="en-US" dirty="0" smtClean="0">
                <a:hlinkClick r:id="rId5"/>
              </a:rPr>
              <a:t>www.ukrreferat.com/index.php?referat=24589</a:t>
            </a:r>
            <a:endParaRPr lang="uk-UA" dirty="0" smtClean="0"/>
          </a:p>
          <a:p>
            <a:endParaRPr lang="uk-UA" dirty="0"/>
          </a:p>
        </p:txBody>
      </p:sp>
    </p:spTree>
    <p:extLst>
      <p:ext uri="{BB962C8B-B14F-4D97-AF65-F5344CB8AC3E}">
        <p14:creationId xmlns:p14="http://schemas.microsoft.com/office/powerpoint/2010/main" xmlns="" val="4256129392"/>
      </p:ext>
    </p:extLst>
  </p:cSld>
  <p:clrMapOvr>
    <a:masterClrMapping/>
  </p:clrMapOvr>
  <mc:AlternateContent xmlns:mc="http://schemas.openxmlformats.org/markup-compatibility/2006">
    <mc:Choice xmlns:p14="http://schemas.microsoft.com/office/powerpoint/2010/main" xmlns="" Requires="p14">
      <p:transition spd="slow" p14:dur="4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rot="20822686">
            <a:off x="1229613" y="3004705"/>
            <a:ext cx="6573481" cy="923330"/>
          </a:xfrm>
          <a:prstGeom prst="rect">
            <a:avLst/>
          </a:prstGeom>
          <a:noFill/>
          <a:ln>
            <a:noFill/>
          </a:ln>
        </p:spPr>
        <p:txBody>
          <a:bodyPr wrap="square" lIns="91440" tIns="45720" rIns="91440" bIns="45720">
            <a:spAutoFit/>
          </a:bodyPr>
          <a:lstStyle/>
          <a:p>
            <a:pPr algn="ctr"/>
            <a:r>
              <a:rPr lang="ru-RU" sz="5400" b="1" cap="none" spc="0" dirty="0" smtClean="0">
                <a:ln w="10541" cmpd="sng">
                  <a:solidFill>
                    <a:schemeClr val="accent1">
                      <a:shade val="88000"/>
                      <a:satMod val="110000"/>
                    </a:schemeClr>
                  </a:solidFill>
                  <a:prstDash val="solid"/>
                </a:ln>
                <a:solidFill>
                  <a:srgbClr val="00B0F0"/>
                </a:solidFill>
                <a:effectLst/>
              </a:rPr>
              <a:t>Дякую за увагу</a:t>
            </a:r>
            <a:endParaRPr lang="ru-RU" sz="5400" b="1" cap="none" spc="0" dirty="0">
              <a:ln w="10541" cmpd="sng">
                <a:solidFill>
                  <a:schemeClr val="accent1">
                    <a:shade val="88000"/>
                    <a:satMod val="110000"/>
                  </a:schemeClr>
                </a:solidFill>
                <a:prstDash val="solid"/>
              </a:ln>
              <a:solidFill>
                <a:srgbClr val="00B0F0"/>
              </a:solidFill>
              <a:effectLst/>
            </a:endParaRPr>
          </a:p>
        </p:txBody>
      </p:sp>
    </p:spTree>
    <p:extLst>
      <p:ext uri="{BB962C8B-B14F-4D97-AF65-F5344CB8AC3E}">
        <p14:creationId xmlns:p14="http://schemas.microsoft.com/office/powerpoint/2010/main" xmlns="" val="3354108806"/>
      </p:ext>
    </p:extLst>
  </p:cSld>
  <p:clrMapOvr>
    <a:masterClrMapping/>
  </p:clrMapOvr>
  <mc:AlternateContent xmlns:mc="http://schemas.openxmlformats.org/markup-compatibility/2006">
    <mc:Choice xmlns:p14="http://schemas.microsoft.com/office/powerpoint/2010/main" xmlns="" Requires="p14">
      <p:transition spd="slow" p14:dur="4000">
        <p14:ferris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5000" dirty="0" smtClean="0">
                <a:solidFill>
                  <a:srgbClr val="00B0F0"/>
                </a:solidFill>
              </a:rPr>
              <a:t>Популяція</a:t>
            </a:r>
            <a:endParaRPr lang="uk-UA" sz="5000" dirty="0">
              <a:solidFill>
                <a:srgbClr val="00B0F0"/>
              </a:solidFill>
            </a:endParaRPr>
          </a:p>
        </p:txBody>
      </p:sp>
      <p:sp>
        <p:nvSpPr>
          <p:cNvPr id="3" name="Объект 2"/>
          <p:cNvSpPr>
            <a:spLocks noGrp="1"/>
          </p:cNvSpPr>
          <p:nvPr>
            <p:ph idx="1"/>
          </p:nvPr>
        </p:nvSpPr>
        <p:spPr>
          <a:xfrm>
            <a:off x="457200" y="1916832"/>
            <a:ext cx="8229600" cy="4209331"/>
          </a:xfrm>
        </p:spPr>
        <p:txBody>
          <a:bodyPr>
            <a:normAutofit/>
          </a:bodyPr>
          <a:lstStyle/>
          <a:p>
            <a:pPr marL="0" indent="0">
              <a:buNone/>
            </a:pPr>
            <a:r>
              <a:rPr lang="uk-UA" sz="2500" dirty="0"/>
              <a:t>Популяція — одне з основних понять екології — означає сукупність особин певного виду, які тривалий час (багато поколінь) живуть на певній території і вільно схрещуються між собою. Водночас певна популяція під впливом якихось чинників (зазвичай це природні бар'єри) відокремлена від територій інших аналогічних популяцій. Популяція сама по собі може підтримувати свою чисельність необмежений час</a:t>
            </a:r>
            <a:r>
              <a:rPr lang="uk-UA" sz="3000" dirty="0"/>
              <a:t>. </a:t>
            </a:r>
            <a:br>
              <a:rPr lang="uk-UA" sz="3000" dirty="0"/>
            </a:br>
            <a:endParaRPr lang="uk-UA" sz="3000" dirty="0"/>
          </a:p>
        </p:txBody>
      </p:sp>
    </p:spTree>
    <p:extLst>
      <p:ext uri="{BB962C8B-B14F-4D97-AF65-F5344CB8AC3E}">
        <p14:creationId xmlns:p14="http://schemas.microsoft.com/office/powerpoint/2010/main" xmlns="" val="791561972"/>
      </p:ext>
    </p:extLst>
  </p:cSld>
  <p:clrMapOvr>
    <a:masterClrMapping/>
  </p:clrMapOvr>
  <mc:AlternateContent xmlns:mc="http://schemas.openxmlformats.org/markup-compatibility/2006">
    <mc:Choice xmlns:p14="http://schemas.microsoft.com/office/powerpoint/2010/main" xmlns="" Requires="p14">
      <p:transition spd="slow" p14:dur="4000">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1728192"/>
          </a:xfrm>
        </p:spPr>
        <p:txBody>
          <a:bodyPr>
            <a:noAutofit/>
          </a:bodyPr>
          <a:lstStyle/>
          <a:p>
            <a:pPr algn="ctr"/>
            <a:r>
              <a:rPr lang="ru-RU" sz="5000" dirty="0">
                <a:solidFill>
                  <a:srgbClr val="00B0F0"/>
                </a:solidFill>
              </a:rPr>
              <a:t>З визначення випливає, що можна запропонувати певну ієрархію популяцій:</a:t>
            </a:r>
            <a:endParaRPr lang="uk-UA" sz="5000" dirty="0">
              <a:solidFill>
                <a:srgbClr val="00B0F0"/>
              </a:solidFill>
            </a:endParaRPr>
          </a:p>
        </p:txBody>
      </p:sp>
      <p:sp>
        <p:nvSpPr>
          <p:cNvPr id="3" name="Объект 2"/>
          <p:cNvSpPr>
            <a:spLocks noGrp="1"/>
          </p:cNvSpPr>
          <p:nvPr>
            <p:ph idx="1"/>
          </p:nvPr>
        </p:nvSpPr>
        <p:spPr>
          <a:xfrm>
            <a:off x="457200" y="2708920"/>
            <a:ext cx="8229600" cy="3417243"/>
          </a:xfrm>
        </p:spPr>
        <p:txBody>
          <a:bodyPr>
            <a:normAutofit fontScale="77500" lnSpcReduction="20000"/>
          </a:bodyPr>
          <a:lstStyle/>
          <a:p>
            <a:pPr marL="0" indent="0">
              <a:buNone/>
            </a:pPr>
            <a:r>
              <a:rPr lang="uk-UA" sz="3000" dirty="0" smtClean="0"/>
              <a:t>• елементарна, або локальна — означає найменшу сукупність, яка живе на невеликій однорідній ділянці (у певному лісі, ставку тощо); </a:t>
            </a:r>
          </a:p>
          <a:p>
            <a:pPr marL="0" indent="0">
              <a:buNone/>
            </a:pPr>
            <a:r>
              <a:rPr lang="uk-UA" sz="3000" dirty="0" smtClean="0"/>
              <a:t>• екологічна — складається з елементарних популяцій і займає вже значно більшу територію; </a:t>
            </a:r>
          </a:p>
          <a:p>
            <a:pPr marL="0" indent="0">
              <a:buNone/>
            </a:pPr>
            <a:r>
              <a:rPr lang="uk-UA" sz="3000" dirty="0" smtClean="0"/>
              <a:t>• географічна — охоплює велику сукупність особин одного виду на великій території з приблизно однаковими умовами. У межах такої популяції відмінність особин невелика, але вона помітна, якщо їх порівнювати з представниками іншої географічної популяції. </a:t>
            </a:r>
            <a:r>
              <a:rPr lang="uk-UA" dirty="0" smtClean="0"/>
              <a:t/>
            </a:r>
            <a:br>
              <a:rPr lang="uk-UA" dirty="0" smtClean="0"/>
            </a:br>
            <a:endParaRPr lang="uk-UA" dirty="0"/>
          </a:p>
        </p:txBody>
      </p:sp>
    </p:spTree>
    <p:extLst>
      <p:ext uri="{BB962C8B-B14F-4D97-AF65-F5344CB8AC3E}">
        <p14:creationId xmlns:p14="http://schemas.microsoft.com/office/powerpoint/2010/main" xmlns="" val="154815298"/>
      </p:ext>
    </p:extLst>
  </p:cSld>
  <p:clrMapOvr>
    <a:masterClrMapping/>
  </p:clrMapOvr>
  <mc:AlternateContent xmlns:mc="http://schemas.openxmlformats.org/markup-compatibility/2006">
    <mc:Choice xmlns:p14="http://schemas.microsoft.com/office/powerpoint/2010/main" xmlns="" Requires="p14">
      <p:transition spd="slow" p14:dur="4000">
        <p14:prism isContent="1"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2650306"/>
          </a:xfrm>
        </p:spPr>
        <p:txBody>
          <a:bodyPr>
            <a:noAutofit/>
          </a:bodyPr>
          <a:lstStyle/>
          <a:p>
            <a:pPr algn="ctr"/>
            <a:r>
              <a:rPr lang="ru-RU" sz="5000" dirty="0" smtClean="0">
                <a:solidFill>
                  <a:srgbClr val="00B0F0"/>
                </a:solidFill>
              </a:rPr>
              <a:t> Кожна </a:t>
            </a:r>
            <a:r>
              <a:rPr lang="ru-RU" sz="5000" dirty="0">
                <a:solidFill>
                  <a:srgbClr val="00B0F0"/>
                </a:solidFill>
              </a:rPr>
              <a:t>складна система популяція має чимало характеристик. </a:t>
            </a:r>
            <a:endParaRPr lang="uk-UA" sz="5000" dirty="0">
              <a:solidFill>
                <a:srgbClr val="7030A0"/>
              </a:solidFill>
            </a:endParaRPr>
          </a:p>
        </p:txBody>
      </p:sp>
      <p:sp>
        <p:nvSpPr>
          <p:cNvPr id="3" name="Объект 2"/>
          <p:cNvSpPr>
            <a:spLocks noGrp="1"/>
          </p:cNvSpPr>
          <p:nvPr>
            <p:ph idx="1"/>
          </p:nvPr>
        </p:nvSpPr>
        <p:spPr>
          <a:xfrm>
            <a:off x="323528" y="3284984"/>
            <a:ext cx="8229600" cy="3384376"/>
          </a:xfrm>
        </p:spPr>
        <p:txBody>
          <a:bodyPr>
            <a:noAutofit/>
          </a:bodyPr>
          <a:lstStyle/>
          <a:p>
            <a:pPr marL="0" indent="0">
              <a:buNone/>
            </a:pPr>
            <a:r>
              <a:rPr lang="uk-UA" sz="2300" dirty="0"/>
              <a:t>• повна чисельність</a:t>
            </a:r>
            <a:r>
              <a:rPr lang="uk-UA" sz="2300" dirty="0" smtClean="0"/>
              <a:t>;</a:t>
            </a:r>
          </a:p>
          <a:p>
            <a:pPr marL="0" indent="0">
              <a:buNone/>
            </a:pPr>
            <a:r>
              <a:rPr lang="uk-UA" sz="2300" dirty="0" smtClean="0"/>
              <a:t> </a:t>
            </a:r>
            <a:r>
              <a:rPr lang="uk-UA" sz="2300" dirty="0"/>
              <a:t>• </a:t>
            </a:r>
            <a:r>
              <a:rPr lang="uk-UA" sz="2300" dirty="0" smtClean="0"/>
              <a:t>густота </a:t>
            </a:r>
            <a:r>
              <a:rPr lang="uk-UA" sz="2300" dirty="0"/>
              <a:t>розселення; </a:t>
            </a:r>
            <a:endParaRPr lang="uk-UA" sz="2300" dirty="0" smtClean="0"/>
          </a:p>
          <a:p>
            <a:pPr marL="0" indent="0">
              <a:buNone/>
            </a:pPr>
            <a:r>
              <a:rPr lang="uk-UA" sz="2300" dirty="0" smtClean="0"/>
              <a:t>• генетична </a:t>
            </a:r>
            <a:r>
              <a:rPr lang="uk-UA" sz="2300" dirty="0"/>
              <a:t>структура</a:t>
            </a:r>
            <a:r>
              <a:rPr lang="uk-UA" sz="2300" dirty="0" smtClean="0"/>
              <a:t>;</a:t>
            </a:r>
          </a:p>
          <a:p>
            <a:pPr marL="0" indent="0">
              <a:buNone/>
            </a:pPr>
            <a:r>
              <a:rPr lang="uk-UA" sz="2300" dirty="0" smtClean="0"/>
              <a:t> </a:t>
            </a:r>
            <a:r>
              <a:rPr lang="uk-UA" sz="2300" dirty="0"/>
              <a:t>• дані про імовірність виживання; </a:t>
            </a:r>
            <a:endParaRPr lang="uk-UA" sz="2300" dirty="0" smtClean="0"/>
          </a:p>
          <a:p>
            <a:pPr marL="0" indent="0">
              <a:buNone/>
            </a:pPr>
            <a:r>
              <a:rPr lang="uk-UA" sz="2300" dirty="0" smtClean="0"/>
              <a:t>• </a:t>
            </a:r>
            <a:r>
              <a:rPr lang="uk-UA" sz="2300" dirty="0"/>
              <a:t>тип просторового розподілу особин; </a:t>
            </a:r>
            <a:endParaRPr lang="uk-UA" sz="2300" dirty="0" smtClean="0"/>
          </a:p>
          <a:p>
            <a:pPr marL="0" indent="0">
              <a:buNone/>
            </a:pPr>
            <a:r>
              <a:rPr lang="uk-UA" sz="2300" dirty="0" smtClean="0"/>
              <a:t>• </a:t>
            </a:r>
            <a:r>
              <a:rPr lang="uk-UA" sz="2300" dirty="0"/>
              <a:t>розподіл особин за віком (демографічна піраміда); </a:t>
            </a:r>
            <a:endParaRPr lang="uk-UA" sz="2300" dirty="0" smtClean="0"/>
          </a:p>
          <a:p>
            <a:pPr marL="0" indent="0">
              <a:buNone/>
            </a:pPr>
            <a:r>
              <a:rPr lang="uk-UA" sz="2300" dirty="0" smtClean="0"/>
              <a:t>• </a:t>
            </a:r>
            <a:r>
              <a:rPr lang="uk-UA" sz="2300" dirty="0"/>
              <a:t>спосіб розмноження і плодючість; </a:t>
            </a:r>
            <a:endParaRPr lang="uk-UA" sz="2300" dirty="0" smtClean="0"/>
          </a:p>
          <a:p>
            <a:pPr marL="0" indent="0">
              <a:buNone/>
            </a:pPr>
            <a:r>
              <a:rPr lang="uk-UA" sz="2300" dirty="0" smtClean="0"/>
              <a:t>• </a:t>
            </a:r>
            <a:r>
              <a:rPr lang="uk-UA" sz="2300" dirty="0"/>
              <a:t>соціальна організація. </a:t>
            </a:r>
            <a:br>
              <a:rPr lang="uk-UA" sz="2300" dirty="0"/>
            </a:br>
            <a:endParaRPr lang="uk-UA" sz="2300" dirty="0"/>
          </a:p>
        </p:txBody>
      </p:sp>
    </p:spTree>
    <p:extLst>
      <p:ext uri="{BB962C8B-B14F-4D97-AF65-F5344CB8AC3E}">
        <p14:creationId xmlns:p14="http://schemas.microsoft.com/office/powerpoint/2010/main" xmlns="" val="4261473423"/>
      </p:ext>
    </p:extLst>
  </p:cSld>
  <p:clrMapOvr>
    <a:masterClrMapping/>
  </p:clrMapOvr>
  <mc:AlternateContent xmlns:mc="http://schemas.openxmlformats.org/markup-compatibility/2006">
    <mc:Choice xmlns:p14="http://schemas.microsoft.com/office/powerpoint/2010/main" xmlns="" Requires="p14">
      <p:transition spd="slow" p14:dur="4000">
        <p:wheel spokes="1"/>
      </p:transition>
    </mc:Choice>
    <mc:Fallback>
      <p:transition spd="slow">
        <p:wheel spokes="1"/>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338" y="476672"/>
            <a:ext cx="3156534" cy="792088"/>
          </a:xfrm>
        </p:spPr>
        <p:txBody>
          <a:bodyPr>
            <a:noAutofit/>
          </a:bodyPr>
          <a:lstStyle/>
          <a:p>
            <a:r>
              <a:rPr lang="uk-UA" sz="5000" dirty="0">
                <a:solidFill>
                  <a:srgbClr val="00B0F0"/>
                </a:solidFill>
              </a:rPr>
              <a:t>Популяції</a:t>
            </a:r>
          </a:p>
        </p:txBody>
      </p:sp>
      <p:pic>
        <p:nvPicPr>
          <p:cNvPr id="4" name="Picture 2" descr="D:\Мої документи\екологія\оси. jpg.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7521" y="1700808"/>
            <a:ext cx="2952328" cy="2232248"/>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D:\Мої документи\екологія\коніі.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7904" y="476672"/>
            <a:ext cx="2882957" cy="21600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D:\Мої документи\екологія\журавлііі.jpe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27454" y="1917072"/>
            <a:ext cx="3037034" cy="216000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5" descr="D:\Мої документи\екологія\риби.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10216" y="4071989"/>
            <a:ext cx="2961290" cy="216000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6" descr="D:\Мої документи\екологія\корови.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43608" y="3897103"/>
            <a:ext cx="3524250" cy="2343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3131747"/>
      </p:ext>
    </p:extLst>
  </p:cSld>
  <p:clrMapOvr>
    <a:masterClrMapping/>
  </p:clrMapOvr>
  <mc:AlternateContent xmlns:mc="http://schemas.openxmlformats.org/markup-compatibility/2006">
    <mc:Choice xmlns:p14="http://schemas.microsoft.com/office/powerpoint/2010/main" xmlns="" Requires="p14">
      <p:transition spd="slow" p14:dur="4000">
        <p14:conveyor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5"/>
            <a:ext cx="8003232" cy="2800759"/>
          </a:xfrm>
        </p:spPr>
        <p:txBody>
          <a:bodyPr>
            <a:normAutofit fontScale="90000"/>
          </a:bodyPr>
          <a:lstStyle/>
          <a:p>
            <a:pPr algn="ctr"/>
            <a:r>
              <a:rPr lang="uk-UA" sz="5000" dirty="0">
                <a:solidFill>
                  <a:srgbClr val="00B0F0"/>
                </a:solidFill>
              </a:rPr>
              <a:t>Вікова структура популяції – співвідношення кількості організмів різного віку</a:t>
            </a:r>
            <a:r>
              <a:rPr lang="ru-RU" sz="5000" dirty="0">
                <a:solidFill>
                  <a:srgbClr val="7030A0"/>
                </a:solidFill>
              </a:rPr>
              <a:t/>
            </a:r>
            <a:br>
              <a:rPr lang="ru-RU" sz="5000" dirty="0">
                <a:solidFill>
                  <a:srgbClr val="7030A0"/>
                </a:solidFill>
              </a:rPr>
            </a:br>
            <a:endParaRPr lang="uk-UA" sz="5000" dirty="0">
              <a:solidFill>
                <a:srgbClr val="7030A0"/>
              </a:solidFill>
            </a:endParaRPr>
          </a:p>
        </p:txBody>
      </p:sp>
      <p:pic>
        <p:nvPicPr>
          <p:cNvPr id="4" name="Picture 2" descr="D:\Мої документи\екологія\275px-жабаа.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2666562"/>
            <a:ext cx="2412433" cy="1508867"/>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D:\Мої документи\екологія\білан.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05452" y="2689360"/>
            <a:ext cx="205740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7" descr="D:\Мої документи\екологія\жук колор.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44208" y="2689360"/>
            <a:ext cx="1899083" cy="1518026"/>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3" descr="D:\Мої документи\екологія\пуголовок.jp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r="6855"/>
          <a:stretch/>
        </p:blipFill>
        <p:spPr bwMode="auto">
          <a:xfrm>
            <a:off x="539552" y="4441251"/>
            <a:ext cx="2876516" cy="200498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6" descr="D:\Мої документи\екологія\личинка.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278288" y="4288771"/>
            <a:ext cx="2636095" cy="215746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5" descr="D:\Мої документи\екологія\гусінь.jpeg"/>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t="11945"/>
          <a:stretch/>
        </p:blipFill>
        <p:spPr bwMode="auto">
          <a:xfrm>
            <a:off x="3823926" y="4324277"/>
            <a:ext cx="1895475" cy="21219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3337511"/>
      </p:ext>
    </p:extLst>
  </p:cSld>
  <p:clrMapOvr>
    <a:masterClrMapping/>
  </p:clrMapOvr>
  <mc:AlternateContent xmlns:mc="http://schemas.openxmlformats.org/markup-compatibility/2006">
    <mc:Choice xmlns:p14="http://schemas.microsoft.com/office/powerpoint/2010/main" xmlns="" Requires="p14">
      <p:transition spd="slow" p14:dur="4000">
        <p:dissolve/>
      </p:transition>
    </mc:Choice>
    <mc:Fallback>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229600" cy="634082"/>
          </a:xfrm>
        </p:spPr>
        <p:txBody>
          <a:bodyPr>
            <a:noAutofit/>
          </a:bodyPr>
          <a:lstStyle/>
          <a:p>
            <a:pPr algn="ctr"/>
            <a:r>
              <a:rPr lang="uk-UA" sz="4800" dirty="0" smtClean="0">
                <a:solidFill>
                  <a:srgbClr val="00B0F0"/>
                </a:solidFill>
              </a:rPr>
              <a:t>Характеристика популяцій</a:t>
            </a:r>
            <a:endParaRPr lang="uk-UA" sz="4800" dirty="0">
              <a:solidFill>
                <a:srgbClr val="00B0F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1102828503"/>
              </p:ext>
            </p:extLst>
          </p:nvPr>
        </p:nvGraphicFramePr>
        <p:xfrm>
          <a:off x="179512" y="980727"/>
          <a:ext cx="8856984" cy="5760641"/>
        </p:xfrm>
        <a:graphic>
          <a:graphicData uri="http://schemas.openxmlformats.org/drawingml/2006/table">
            <a:tbl>
              <a:tblPr firstRow="1" bandRow="1">
                <a:tableStyleId>{5C22544A-7EE6-4342-B048-85BDC9FD1C3A}</a:tableStyleId>
              </a:tblPr>
              <a:tblGrid>
                <a:gridCol w="2241722"/>
                <a:gridCol w="6615262"/>
              </a:tblGrid>
              <a:tr h="468721">
                <a:tc>
                  <a:txBody>
                    <a:bodyPr/>
                    <a:lstStyle/>
                    <a:p>
                      <a:pPr algn="ctr">
                        <a:lnSpc>
                          <a:spcPct val="130000"/>
                        </a:lnSpc>
                        <a:spcAft>
                          <a:spcPts val="0"/>
                        </a:spcAft>
                      </a:pPr>
                      <a:r>
                        <a:rPr lang="uk-UA" sz="2000" dirty="0">
                          <a:effectLst/>
                        </a:rPr>
                        <a:t>Назва показника</a:t>
                      </a:r>
                      <a:endParaRPr lang="ru-RU" sz="2000" dirty="0">
                        <a:effectLst/>
                        <a:latin typeface="Calibri"/>
                        <a:ea typeface="Calibri"/>
                        <a:cs typeface="Times New Roman"/>
                      </a:endParaRPr>
                    </a:p>
                  </a:txBody>
                  <a:tcPr marL="68580" marR="68580" marT="0" marB="0"/>
                </a:tc>
                <a:tc>
                  <a:txBody>
                    <a:bodyPr/>
                    <a:lstStyle/>
                    <a:p>
                      <a:pPr algn="ctr">
                        <a:lnSpc>
                          <a:spcPct val="130000"/>
                        </a:lnSpc>
                        <a:spcAft>
                          <a:spcPts val="0"/>
                        </a:spcAft>
                      </a:pPr>
                      <a:r>
                        <a:rPr lang="uk-UA" sz="2000" dirty="0">
                          <a:effectLst/>
                        </a:rPr>
                        <a:t>Характеристика</a:t>
                      </a:r>
                      <a:endParaRPr lang="ru-RU" sz="2000" dirty="0">
                        <a:effectLst/>
                        <a:latin typeface="Calibri"/>
                        <a:ea typeface="Calibri"/>
                        <a:cs typeface="Times New Roman"/>
                      </a:endParaRPr>
                    </a:p>
                  </a:txBody>
                  <a:tcPr marL="68580" marR="68580" marT="0" marB="0"/>
                </a:tc>
              </a:tr>
              <a:tr h="661490">
                <a:tc>
                  <a:txBody>
                    <a:bodyPr/>
                    <a:lstStyle/>
                    <a:p>
                      <a:pPr algn="ctr">
                        <a:lnSpc>
                          <a:spcPct val="130000"/>
                        </a:lnSpc>
                        <a:spcAft>
                          <a:spcPts val="0"/>
                        </a:spcAft>
                      </a:pPr>
                      <a:r>
                        <a:rPr lang="uk-UA" sz="1500" dirty="0">
                          <a:effectLst/>
                        </a:rPr>
                        <a:t>Чисельність </a:t>
                      </a:r>
                      <a:endParaRPr lang="ru-RU" sz="1500" dirty="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Кількість особин, які входять до її складу</a:t>
                      </a:r>
                      <a:endParaRPr lang="ru-RU" sz="1500" dirty="0">
                        <a:effectLst/>
                        <a:latin typeface="Calibri"/>
                        <a:ea typeface="Calibri"/>
                        <a:cs typeface="Times New Roman"/>
                      </a:endParaRPr>
                    </a:p>
                  </a:txBody>
                  <a:tcPr marL="68580" marR="68580" marT="0" marB="0" anchor="ctr"/>
                </a:tc>
              </a:tr>
              <a:tr h="992235">
                <a:tc>
                  <a:txBody>
                    <a:bodyPr/>
                    <a:lstStyle/>
                    <a:p>
                      <a:pPr algn="ctr">
                        <a:lnSpc>
                          <a:spcPct val="130000"/>
                        </a:lnSpc>
                        <a:spcAft>
                          <a:spcPts val="0"/>
                        </a:spcAft>
                      </a:pPr>
                      <a:r>
                        <a:rPr lang="uk-UA" sz="1500" dirty="0">
                          <a:effectLst/>
                        </a:rPr>
                        <a:t>Густота </a:t>
                      </a:r>
                      <a:endParaRPr lang="ru-RU" sz="1500" dirty="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Середня кількість особин популяції, що припадає на одиницю площі або об’єму </a:t>
                      </a:r>
                      <a:endParaRPr lang="ru-RU" sz="1500" dirty="0">
                        <a:effectLst/>
                        <a:latin typeface="Calibri"/>
                        <a:ea typeface="Calibri"/>
                        <a:cs typeface="Times New Roman"/>
                      </a:endParaRPr>
                    </a:p>
                  </a:txBody>
                  <a:tcPr marL="68580" marR="68580" marT="0" marB="0" anchor="ctr"/>
                </a:tc>
              </a:tr>
              <a:tr h="992235">
                <a:tc>
                  <a:txBody>
                    <a:bodyPr/>
                    <a:lstStyle/>
                    <a:p>
                      <a:pPr algn="ctr">
                        <a:lnSpc>
                          <a:spcPct val="130000"/>
                        </a:lnSpc>
                        <a:spcAft>
                          <a:spcPts val="0"/>
                        </a:spcAft>
                      </a:pPr>
                      <a:r>
                        <a:rPr lang="uk-UA" sz="1500">
                          <a:effectLst/>
                        </a:rPr>
                        <a:t>Біомаса </a:t>
                      </a:r>
                      <a:endParaRPr lang="ru-RU" sz="150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Маса особин популяції, що припадає на одиницю площі або об’єму </a:t>
                      </a:r>
                      <a:endParaRPr lang="ru-RU" sz="1500" dirty="0">
                        <a:effectLst/>
                        <a:latin typeface="Calibri"/>
                        <a:ea typeface="Calibri"/>
                        <a:cs typeface="Times New Roman"/>
                      </a:endParaRPr>
                    </a:p>
                  </a:txBody>
                  <a:tcPr marL="68580" marR="68580" marT="0" marB="0" anchor="ctr"/>
                </a:tc>
              </a:tr>
              <a:tr h="1322980">
                <a:tc>
                  <a:txBody>
                    <a:bodyPr/>
                    <a:lstStyle/>
                    <a:p>
                      <a:pPr algn="ctr">
                        <a:lnSpc>
                          <a:spcPct val="130000"/>
                        </a:lnSpc>
                        <a:spcAft>
                          <a:spcPts val="0"/>
                        </a:spcAft>
                      </a:pPr>
                      <a:r>
                        <a:rPr lang="uk-UA" sz="1500">
                          <a:effectLst/>
                        </a:rPr>
                        <a:t>Народжуваність </a:t>
                      </a:r>
                      <a:endParaRPr lang="ru-RU" sz="150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Кількість особин, що народжуються в популяції за одиницю часу з розрахунку на певну кількість її членів</a:t>
                      </a:r>
                      <a:endParaRPr lang="ru-RU" sz="1500" dirty="0">
                        <a:effectLst/>
                        <a:latin typeface="Calibri"/>
                        <a:ea typeface="Calibri"/>
                        <a:cs typeface="Times New Roman"/>
                      </a:endParaRPr>
                    </a:p>
                  </a:txBody>
                  <a:tcPr marL="68580" marR="68580" marT="0" marB="0" anchor="ctr"/>
                </a:tc>
              </a:tr>
              <a:tr h="661490">
                <a:tc>
                  <a:txBody>
                    <a:bodyPr/>
                    <a:lstStyle/>
                    <a:p>
                      <a:pPr algn="ctr">
                        <a:lnSpc>
                          <a:spcPct val="130000"/>
                        </a:lnSpc>
                        <a:spcAft>
                          <a:spcPts val="0"/>
                        </a:spcAft>
                      </a:pPr>
                      <a:r>
                        <a:rPr lang="uk-UA" sz="1500">
                          <a:effectLst/>
                        </a:rPr>
                        <a:t>Смертність </a:t>
                      </a:r>
                      <a:endParaRPr lang="ru-RU" sz="150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Кількість особин, що загинули за певний відрізок часу</a:t>
                      </a:r>
                      <a:endParaRPr lang="ru-RU" sz="1500" dirty="0">
                        <a:effectLst/>
                        <a:latin typeface="Calibri"/>
                        <a:ea typeface="Calibri"/>
                        <a:cs typeface="Times New Roman"/>
                      </a:endParaRPr>
                    </a:p>
                  </a:txBody>
                  <a:tcPr marL="68580" marR="68580" marT="0" marB="0" anchor="ctr"/>
                </a:tc>
              </a:tr>
              <a:tr h="661490">
                <a:tc>
                  <a:txBody>
                    <a:bodyPr/>
                    <a:lstStyle/>
                    <a:p>
                      <a:pPr algn="ctr">
                        <a:lnSpc>
                          <a:spcPct val="130000"/>
                        </a:lnSpc>
                        <a:spcAft>
                          <a:spcPts val="0"/>
                        </a:spcAft>
                      </a:pPr>
                      <a:r>
                        <a:rPr lang="uk-UA" sz="1500" dirty="0">
                          <a:effectLst/>
                        </a:rPr>
                        <a:t>Приріст </a:t>
                      </a:r>
                      <a:endParaRPr lang="ru-RU" sz="1500" dirty="0">
                        <a:effectLst/>
                        <a:latin typeface="Calibri"/>
                        <a:ea typeface="Calibri"/>
                        <a:cs typeface="Times New Roman"/>
                      </a:endParaRPr>
                    </a:p>
                  </a:txBody>
                  <a:tcPr marL="68580" marR="68580" marT="0" marB="0" anchor="ctr"/>
                </a:tc>
                <a:tc>
                  <a:txBody>
                    <a:bodyPr/>
                    <a:lstStyle/>
                    <a:p>
                      <a:pPr algn="ctr">
                        <a:lnSpc>
                          <a:spcPct val="130000"/>
                        </a:lnSpc>
                        <a:spcAft>
                          <a:spcPts val="0"/>
                        </a:spcAft>
                      </a:pPr>
                      <a:r>
                        <a:rPr lang="uk-UA" sz="1500" dirty="0">
                          <a:effectLst/>
                        </a:rPr>
                        <a:t>Різниця між народжуваністю і смертністю</a:t>
                      </a:r>
                      <a:endParaRPr lang="ru-RU" sz="15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1240789725"/>
      </p:ext>
    </p:extLst>
  </p:cSld>
  <p:clrMapOvr>
    <a:masterClrMapping/>
  </p:clrMapOvr>
  <mc:AlternateContent xmlns:mc="http://schemas.openxmlformats.org/markup-compatibility/2006">
    <mc:Choice xmlns:p14="http://schemas.microsoft.com/office/powerpoint/2010/main" xmlns="" Requires="p14">
      <p:transition spd="slow" p14:dur="4000">
        <p14:window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xmlns="" val="263806229"/>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57896871"/>
      </p:ext>
    </p:extLst>
  </p:cSld>
  <p:clrMapOvr>
    <a:masterClrMapping/>
  </p:clrMapOvr>
  <mc:AlternateContent xmlns:mc="http://schemas.openxmlformats.org/markup-compatibility/2006">
    <mc:Choice xmlns:p14="http://schemas.microsoft.com/office/powerpoint/2010/main" xmlns="" Requires="p14">
      <p:transition spd="slow" p14:dur="4000">
        <p:checker/>
      </p:transition>
    </mc:Choice>
    <mc:Fallback>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70186"/>
          </a:xfrm>
        </p:spPr>
        <p:txBody>
          <a:bodyPr>
            <a:normAutofit/>
          </a:bodyPr>
          <a:lstStyle/>
          <a:p>
            <a:r>
              <a:rPr lang="uk-UA" sz="3200" dirty="0">
                <a:solidFill>
                  <a:srgbClr val="00B0F0"/>
                </a:solidFill>
              </a:rPr>
              <a:t>Етологічна структура популяції – поведінка тварин відносно інших членів популяції</a:t>
            </a:r>
            <a:r>
              <a:rPr lang="ru-RU" sz="3200" dirty="0">
                <a:solidFill>
                  <a:srgbClr val="00B0F0"/>
                </a:solidFill>
              </a:rPr>
              <a:t/>
            </a:r>
            <a:br>
              <a:rPr lang="ru-RU" sz="3200" dirty="0">
                <a:solidFill>
                  <a:srgbClr val="00B0F0"/>
                </a:solidFill>
              </a:rPr>
            </a:br>
            <a:endParaRPr lang="uk-UA" sz="3200" dirty="0">
              <a:solidFill>
                <a:srgbClr val="00B0F0"/>
              </a:solidFill>
            </a:endParaRPr>
          </a:p>
        </p:txBody>
      </p:sp>
      <p:pic>
        <p:nvPicPr>
          <p:cNvPr id="4" name="Picture 2" descr="D:\Мої документи\екологія\тинр jpg.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1332" y="2276872"/>
            <a:ext cx="2688500" cy="196719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D:\Мої документи\екологія\кабани.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331587" y="1957482"/>
            <a:ext cx="2860927" cy="21600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D:\Мої документи\екологія\чайки.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00192" y="3080901"/>
            <a:ext cx="2592288" cy="189605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5" descr="D:\Мої документи\екологія\рибки.jp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r="6956"/>
          <a:stretch/>
        </p:blipFill>
        <p:spPr bwMode="auto">
          <a:xfrm>
            <a:off x="539553" y="4381579"/>
            <a:ext cx="2592288" cy="1862186"/>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6" descr="D:\Мої документи\екологія\барани.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473836" y="4672879"/>
            <a:ext cx="2718678" cy="1971926"/>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p:cNvSpPr txBox="1"/>
          <p:nvPr/>
        </p:nvSpPr>
        <p:spPr>
          <a:xfrm>
            <a:off x="3473836" y="1422062"/>
            <a:ext cx="273287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dirty="0" smtClean="0"/>
              <a:t>Сімейний спосіб життя</a:t>
            </a:r>
            <a:endParaRPr lang="ru-RU" dirty="0"/>
          </a:p>
        </p:txBody>
      </p:sp>
      <p:sp>
        <p:nvSpPr>
          <p:cNvPr id="12" name="TextBox 11"/>
          <p:cNvSpPr txBox="1"/>
          <p:nvPr/>
        </p:nvSpPr>
        <p:spPr>
          <a:xfrm>
            <a:off x="251520" y="1772816"/>
            <a:ext cx="2808312"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dirty="0" smtClean="0"/>
              <a:t>Поодинокий спосіб життя</a:t>
            </a:r>
            <a:endParaRPr lang="ru-RU" dirty="0"/>
          </a:p>
        </p:txBody>
      </p:sp>
      <p:sp>
        <p:nvSpPr>
          <p:cNvPr id="13" name="TextBox 12"/>
          <p:cNvSpPr txBox="1"/>
          <p:nvPr/>
        </p:nvSpPr>
        <p:spPr>
          <a:xfrm>
            <a:off x="7499948" y="2668150"/>
            <a:ext cx="111612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dirty="0" smtClean="0"/>
              <a:t>Колонія </a:t>
            </a:r>
            <a:endParaRPr lang="ru-RU" dirty="0"/>
          </a:p>
        </p:txBody>
      </p:sp>
      <p:sp>
        <p:nvSpPr>
          <p:cNvPr id="14" name="TextBox 13"/>
          <p:cNvSpPr txBox="1"/>
          <p:nvPr/>
        </p:nvSpPr>
        <p:spPr>
          <a:xfrm>
            <a:off x="1119060" y="6275472"/>
            <a:ext cx="792088"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dirty="0" smtClean="0"/>
              <a:t>Зграя </a:t>
            </a:r>
            <a:endParaRPr lang="ru-RU" dirty="0"/>
          </a:p>
        </p:txBody>
      </p:sp>
      <p:sp>
        <p:nvSpPr>
          <p:cNvPr id="15" name="TextBox 14"/>
          <p:cNvSpPr txBox="1"/>
          <p:nvPr/>
        </p:nvSpPr>
        <p:spPr>
          <a:xfrm>
            <a:off x="3976178" y="4196913"/>
            <a:ext cx="86409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dirty="0" smtClean="0"/>
              <a:t>Стадо </a:t>
            </a:r>
            <a:endParaRPr lang="ru-RU" dirty="0"/>
          </a:p>
        </p:txBody>
      </p:sp>
    </p:spTree>
    <p:extLst>
      <p:ext uri="{BB962C8B-B14F-4D97-AF65-F5344CB8AC3E}">
        <p14:creationId xmlns:p14="http://schemas.microsoft.com/office/powerpoint/2010/main" xmlns="" val="2706763798"/>
      </p:ext>
    </p:extLst>
  </p:cSld>
  <p:clrMapOvr>
    <a:masterClrMapping/>
  </p:clrMapOvr>
  <mc:AlternateContent xmlns:mc="http://schemas.openxmlformats.org/markup-compatibility/2006">
    <mc:Choice xmlns:p14="http://schemas.microsoft.com/office/powerpoint/2010/main" xmlns="" Requires="p14">
      <p:transition spd="slow" p14:dur="4000">
        <p14:prism isContent="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Паркет">
  <a:themeElements>
    <a:clrScheme name="Паркет">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Обычная">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аркет">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134</TotalTime>
  <Words>346</Words>
  <Application>Microsoft Office PowerPoint</Application>
  <PresentationFormat>Экран (4:3)</PresentationFormat>
  <Paragraphs>50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Паркет</vt:lpstr>
      <vt:lpstr>Популяція,  та характеристика популяцій</vt:lpstr>
      <vt:lpstr>Популяція</vt:lpstr>
      <vt:lpstr>З визначення випливає, що можна запропонувати певну ієрархію популяцій:</vt:lpstr>
      <vt:lpstr> Кожна складна система популяція має чимало характеристик. </vt:lpstr>
      <vt:lpstr>Популяції</vt:lpstr>
      <vt:lpstr>Вікова структура популяції – співвідношення кількості організмів різного віку </vt:lpstr>
      <vt:lpstr>Характеристика популяцій</vt:lpstr>
      <vt:lpstr>Слайд 8</vt:lpstr>
      <vt:lpstr>Етологічна структура популяції – поведінка тварин відносно інших членів популяції </vt:lpstr>
      <vt:lpstr>Використані джерела</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Популяція,  та характеристика популяцій</dc:title>
  <dc:creator>Марина</dc:creator>
  <cp:lastModifiedBy>Sveta</cp:lastModifiedBy>
  <cp:revision>11</cp:revision>
  <dcterms:created xsi:type="dcterms:W3CDTF">2015-02-10T10:01:37Z</dcterms:created>
  <dcterms:modified xsi:type="dcterms:W3CDTF">2015-11-08T18:08:44Z</dcterms:modified>
</cp:coreProperties>
</file>