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1" r:id="rId9"/>
    <p:sldId id="269" r:id="rId10"/>
    <p:sldId id="268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08.11.2015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bject.com.ua/lesson/biology/11klas/26.html" TargetMode="External"/><Relationship Id="rId2" Type="http://schemas.openxmlformats.org/officeDocument/2006/relationships/hyperlink" Target="http://svitppt.com.ua/biologiya/klonuvannya-i-embriotehnologii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ites.google.com/site/embriotehnologiieklonuvanna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764704"/>
            <a:ext cx="8352928" cy="3672408"/>
          </a:xfrm>
        </p:spPr>
        <p:txBody>
          <a:bodyPr>
            <a:normAutofit/>
          </a:bodyPr>
          <a:lstStyle/>
          <a:p>
            <a:pPr algn="ctr"/>
            <a:r>
              <a:rPr lang="uk-UA" sz="7200" i="1" dirty="0" smtClean="0"/>
              <a:t>Ембріотехнології. Клонування</a:t>
            </a:r>
            <a:endParaRPr lang="uk-UA" sz="7200" i="1" dirty="0"/>
          </a:p>
        </p:txBody>
      </p:sp>
    </p:spTree>
    <p:extLst>
      <p:ext uri="{BB962C8B-B14F-4D97-AF65-F5344CB8AC3E}">
        <p14:creationId xmlns:p14="http://schemas.microsoft.com/office/powerpoint/2010/main" xmlns="" val="660598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7000">
        <p:split orient="vert"/>
      </p:transition>
    </mc:Choice>
    <mc:Fallback>
      <p:transition spd="slow" advClick="0" advTm="7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003232" cy="4857403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uk-UA" sz="8800" dirty="0" smtClean="0">
                <a:solidFill>
                  <a:srgbClr val="00B0F0"/>
                </a:solidFill>
              </a:rPr>
              <a:t>Дякую за увагу!</a:t>
            </a:r>
            <a:endParaRPr lang="uk-UA" sz="8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9845158"/>
      </p:ext>
    </p:extLst>
  </p:cSld>
  <p:clrMapOvr>
    <a:masterClrMapping/>
  </p:clrMapOvr>
  <p:transition spd="slow" advClick="0" advTm="4000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solidFill>
                  <a:srgbClr val="00B0F0"/>
                </a:solidFill>
              </a:rPr>
              <a:t>Використані джерела</a:t>
            </a:r>
            <a:endParaRPr lang="uk-UA" b="1" i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svitppt.com.ua/biologiya/klonuvannya-i-embriotehnologii.html</a:t>
            </a:r>
            <a:endParaRPr lang="uk-UA" dirty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www.subject.com.ua/lesson/biology/11klas/26.html</a:t>
            </a:r>
            <a:endParaRPr lang="uk-UA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sites.google.com/site/embriotehnologiieklonuvanna</a:t>
            </a:r>
            <a:r>
              <a:rPr lang="uk-UA" dirty="0" smtClean="0">
                <a:hlinkClick r:id="rId4"/>
              </a:rPr>
              <a:t>/</a:t>
            </a: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745128090"/>
      </p:ext>
    </p:extLst>
  </p:cSld>
  <p:clrMapOvr>
    <a:masterClrMapping/>
  </p:clrMapOvr>
  <p:transition spd="slow" advClick="0" advTm="5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116632"/>
            <a:ext cx="7756263" cy="1224136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</a:rPr>
              <a:t>План</a:t>
            </a:r>
            <a:endParaRPr lang="uk-UA" dirty="0">
              <a:solidFill>
                <a:srgbClr val="00B0F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1412777"/>
            <a:ext cx="7745505" cy="4713386"/>
          </a:xfrm>
        </p:spPr>
        <p:txBody>
          <a:bodyPr/>
          <a:lstStyle/>
          <a:p>
            <a:pPr marL="457200" indent="-457200"/>
            <a:r>
              <a:rPr lang="uk-UA" dirty="0" smtClean="0"/>
              <a:t>1.Вступ</a:t>
            </a:r>
          </a:p>
          <a:p>
            <a:pPr marL="457200" indent="-457200"/>
            <a:r>
              <a:rPr lang="uk-UA" dirty="0"/>
              <a:t>2.Клонування. Шляхи досягнення клонування</a:t>
            </a:r>
          </a:p>
          <a:p>
            <a:pPr marL="457200" indent="-457200"/>
            <a:r>
              <a:rPr lang="uk-UA" dirty="0" smtClean="0"/>
              <a:t>3.Клітинні </a:t>
            </a:r>
            <a:r>
              <a:rPr lang="uk-UA" dirty="0"/>
              <a:t>технології</a:t>
            </a:r>
          </a:p>
          <a:p>
            <a:pPr marL="457200" indent="-457200"/>
            <a:r>
              <a:rPr lang="uk-UA" dirty="0" smtClean="0"/>
              <a:t>4.Стовбурові </a:t>
            </a:r>
            <a:r>
              <a:rPr lang="uk-UA" dirty="0"/>
              <a:t>клітини (СК).</a:t>
            </a:r>
          </a:p>
          <a:p>
            <a:pPr marL="457200" indent="-457200"/>
            <a:r>
              <a:rPr lang="uk-UA" dirty="0"/>
              <a:t>Ембріотехнологія</a:t>
            </a:r>
          </a:p>
        </p:txBody>
      </p:sp>
    </p:spTree>
    <p:extLst>
      <p:ext uri="{BB962C8B-B14F-4D97-AF65-F5344CB8AC3E}">
        <p14:creationId xmlns:p14="http://schemas.microsoft.com/office/powerpoint/2010/main" xmlns="" val="2318381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7000">
        <p:split orient="vert"/>
      </p:transition>
    </mc:Choice>
    <mc:Fallback>
      <p:transition spd="slow" advClick="0" advTm="7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24744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rgbClr val="00B0F0"/>
                </a:solidFill>
              </a:rPr>
              <a:t>Вступ</a:t>
            </a:r>
            <a:endParaRPr lang="uk-UA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4248473"/>
          </a:xfrm>
        </p:spPr>
        <p:txBody>
          <a:bodyPr>
            <a:normAutofit/>
          </a:bodyPr>
          <a:lstStyle/>
          <a:p>
            <a:pPr marL="36576" indent="0" algn="just">
              <a:buNone/>
            </a:pPr>
            <a:r>
              <a:rPr lang="uk-UA" sz="2200" dirty="0"/>
              <a:t>Останні десятиліття </a:t>
            </a:r>
            <a:r>
              <a:rPr lang="en-US" sz="2200" dirty="0"/>
              <a:t>XX </a:t>
            </a:r>
            <a:r>
              <a:rPr lang="uk-UA" sz="2200" dirty="0"/>
              <a:t>століття ознаменувалися бурхливим розвитком однієї з головних гілок біологічної науки - молекулярної генетики. Вже на початку 70-х років учені в лабораторних умовах почали отримувати та клонувати рекомбінантні молекули ДНК, культивувати в пробірках клітини і тканини рослин і тварин. Виник новий напрям генетики - генетична інженерія. На основі її методології почали розроблятися різного роду біотехнології, створюватися генетично змінені організми (ГМО)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4149080"/>
            <a:ext cx="3600400" cy="25922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8064" y="4149080"/>
            <a:ext cx="3456384" cy="2606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040405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6000">
        <p:split orient="vert"/>
      </p:transition>
    </mc:Choice>
    <mc:Fallback>
      <p:transition spd="slow" advClick="0" advTm="16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6120680" cy="6552728"/>
          </a:xfrm>
        </p:spPr>
        <p:txBody>
          <a:bodyPr>
            <a:normAutofit fontScale="77500" lnSpcReduction="20000"/>
          </a:bodyPr>
          <a:lstStyle/>
          <a:p>
            <a:pPr marL="36576" indent="0" algn="just">
              <a:buNone/>
            </a:pPr>
            <a:r>
              <a:rPr lang="uk-UA" dirty="0"/>
              <a:t> З'явилася можливість генної терапії деяких захворювань людини, а останнє десятиліття </a:t>
            </a:r>
            <a:r>
              <a:rPr lang="en-US" dirty="0"/>
              <a:t>XX </a:t>
            </a:r>
            <a:r>
              <a:rPr lang="uk-UA" dirty="0"/>
              <a:t>століття ознаменувалося ще однією важливою подією - досягнутий величезний прогрес в клонуванні тварин із соматичних клітин. Розроблені методи клонування тварин поки ще далеко не досконалі. У процесі експериментів спостерігається висока смертність плодів і новонароджених. Ще не ясні багато теоретичні питання клонування тварин з окремої соматичної клітини. Тим не менш, багато вчених з ентузіазмом сприйняли ідею клонування людини. Опитування громадської думки в США показало, що 7% американців готові піддатися клонування. Разом з тим, більшість вчених і багато політиків висловлюються проти створення клонів людини. І їх заперечення і побоювання цілком виправдані.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2" y="4581128"/>
            <a:ext cx="2736304" cy="208823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2" y="2636912"/>
            <a:ext cx="2736304" cy="16383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2" y="188640"/>
            <a:ext cx="2736304" cy="2246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9383785"/>
      </p:ext>
    </p:extLst>
  </p:cSld>
  <p:clrMapOvr>
    <a:masterClrMapping/>
  </p:clrMapOvr>
  <p:transition spd="slow" advClick="0" advTm="1700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1008112"/>
          </a:xfrm>
        </p:spPr>
        <p:txBody>
          <a:bodyPr/>
          <a:lstStyle/>
          <a:p>
            <a:pPr algn="ctr"/>
            <a:r>
              <a:rPr lang="uk-UA" b="1" i="1" dirty="0" smtClean="0">
                <a:solidFill>
                  <a:srgbClr val="00B0F0"/>
                </a:solidFill>
              </a:rPr>
              <a:t>Клонування</a:t>
            </a:r>
            <a:endParaRPr lang="uk-UA" b="1" i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616624"/>
          </a:xfrm>
        </p:spPr>
        <p:txBody>
          <a:bodyPr>
            <a:normAutofit/>
          </a:bodyPr>
          <a:lstStyle/>
          <a:p>
            <a:pPr marL="36576" indent="0" algn="just">
              <a:buNone/>
            </a:pPr>
            <a:r>
              <a:rPr lang="uk-UA" sz="2200" dirty="0" smtClean="0">
                <a:solidFill>
                  <a:srgbClr val="00B0F0"/>
                </a:solidFill>
              </a:rPr>
              <a:t>Клонування</a:t>
            </a:r>
            <a:r>
              <a:rPr lang="uk-UA" sz="2200" dirty="0" smtClean="0"/>
              <a:t>	- це метод розмноження статевороздільних істот ( тварин і людей), з допомогою якого в нестатевий спосіб можна отримати новий організм, який буде генетично ідентичним до організму, що передбачається клонувати</a:t>
            </a:r>
            <a:endParaRPr lang="uk-UA" sz="2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8024" y="2708920"/>
            <a:ext cx="4248471" cy="403244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1" y="2707641"/>
            <a:ext cx="4320479" cy="403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52824136"/>
      </p:ext>
    </p:extLst>
  </p:cSld>
  <p:clrMapOvr>
    <a:masterClrMapping/>
  </p:clrMapOvr>
  <p:transition spd="slow" advClick="0" advTm="9000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147248" cy="1440160"/>
          </a:xfrm>
        </p:spPr>
        <p:txBody>
          <a:bodyPr>
            <a:noAutofit/>
          </a:bodyPr>
          <a:lstStyle/>
          <a:p>
            <a:pPr algn="ctr"/>
            <a:r>
              <a:rPr lang="uk-UA" sz="4000" b="1" i="1" dirty="0" smtClean="0">
                <a:solidFill>
                  <a:srgbClr val="00B0F0"/>
                </a:solidFill>
              </a:rPr>
              <a:t>Існують два різні шляхи, з допомогою яких можна досягти клонування</a:t>
            </a:r>
            <a:endParaRPr lang="uk-UA" sz="4000" b="1" i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784976" cy="4752528"/>
          </a:xfrm>
        </p:spPr>
        <p:txBody>
          <a:bodyPr>
            <a:normAutofit/>
          </a:bodyPr>
          <a:lstStyle/>
          <a:p>
            <a:pPr marL="36576" indent="0" algn="just">
              <a:buNone/>
            </a:pPr>
            <a:r>
              <a:rPr lang="uk-UA" sz="2200" dirty="0" smtClean="0">
                <a:solidFill>
                  <a:srgbClr val="00B0F0"/>
                </a:solidFill>
              </a:rPr>
              <a:t>1. </a:t>
            </a:r>
            <a:r>
              <a:rPr lang="uk-UA" sz="2200" dirty="0" smtClean="0"/>
              <a:t>Розщеплення ембріонів, тобто штучне проведення природного процесу формування ідентичних близнюків ( або монозигот), який полягає в мікрохірогічному поділі ембріональних клітин на перших стадіях їхньому розвитку ( до 14 днів після запліднення) на два або більше ідентичних ембріонів</a:t>
            </a:r>
          </a:p>
          <a:p>
            <a:pPr marL="36576" indent="0" algn="just">
              <a:buNone/>
            </a:pPr>
            <a:r>
              <a:rPr lang="uk-UA" sz="2200" dirty="0" smtClean="0">
                <a:solidFill>
                  <a:srgbClr val="00B0F0"/>
                </a:solidFill>
              </a:rPr>
              <a:t>2. </a:t>
            </a:r>
            <a:r>
              <a:rPr lang="uk-UA" sz="2200" dirty="0" smtClean="0"/>
              <a:t>Перенесення ядра клітини суб </a:t>
            </a:r>
            <a:r>
              <a:rPr lang="en-US" sz="2200" dirty="0" smtClean="0"/>
              <a:t>’</a:t>
            </a:r>
            <a:r>
              <a:rPr lang="uk-UA" sz="2200" dirty="0" smtClean="0"/>
              <a:t>єкта, якого хочуть клонувати (дублювати).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xmlns="" val="1101696180"/>
      </p:ext>
    </p:extLst>
  </p:cSld>
  <p:clrMapOvr>
    <a:masterClrMapping/>
  </p:clrMapOvr>
  <p:transition spd="slow" advClick="0" advTm="12000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96752"/>
          </a:xfrm>
        </p:spPr>
        <p:txBody>
          <a:bodyPr/>
          <a:lstStyle/>
          <a:p>
            <a:pPr algn="ctr"/>
            <a:r>
              <a:rPr lang="uk-UA" b="1" i="1" dirty="0" smtClean="0">
                <a:solidFill>
                  <a:srgbClr val="00B0F0"/>
                </a:solidFill>
              </a:rPr>
              <a:t>Клітинні технології</a:t>
            </a:r>
            <a:endParaRPr lang="uk-UA" b="1" i="1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5400600" cy="5472608"/>
          </a:xfrm>
        </p:spPr>
        <p:txBody>
          <a:bodyPr>
            <a:normAutofit/>
          </a:bodyPr>
          <a:lstStyle/>
          <a:p>
            <a:pPr marL="36576" indent="0" algn="just">
              <a:buNone/>
            </a:pPr>
            <a:r>
              <a:rPr lang="uk-UA" sz="2200" dirty="0" smtClean="0"/>
              <a:t>Мабуть, наймолодшим напрямком сучасної медицини модна вважати клітинні технології, в яких клітини є джерелом тих, або інших необхідних чинників, наприклад пухлинних антигенів під час вакцинотерапії. Але  використовувати клітину можна не тільки як джерело будь – яких субстанцій, а й для регенеративної медицини. Тут особливий інтерес викликають технології, заснованої на стовбурових клітинах.</a:t>
            </a:r>
            <a:endParaRPr lang="uk-UA" sz="2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80112" y="1340768"/>
            <a:ext cx="3361966" cy="36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97781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5000">
        <p:split orient="vert"/>
      </p:transition>
    </mc:Choice>
    <mc:Fallback>
      <p:transition spd="slow" advClick="0" advTm="15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980728"/>
          </a:xfrm>
        </p:spPr>
        <p:txBody>
          <a:bodyPr/>
          <a:lstStyle/>
          <a:p>
            <a:pPr algn="ctr"/>
            <a:r>
              <a:rPr lang="uk-UA" b="1" i="1" dirty="0">
                <a:solidFill>
                  <a:srgbClr val="00B0F0"/>
                </a:solidFill>
              </a:rPr>
              <a:t>Стовбурові клітини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472608"/>
          </a:xfrm>
        </p:spPr>
        <p:txBody>
          <a:bodyPr>
            <a:normAutofit/>
          </a:bodyPr>
          <a:lstStyle/>
          <a:p>
            <a:pPr marL="36576" indent="0" algn="just">
              <a:buNone/>
            </a:pPr>
            <a:r>
              <a:rPr lang="uk-UA" sz="2200" dirty="0"/>
              <a:t>Стовбурові клітини (також відомі як шматові клітини) - це первинні клітини, що зустрічаються в усіх багатоклітинних організмах. Ці клітини можуть самовідновлюватися шляхом поділу клітини, а також можуть </a:t>
            </a:r>
            <a:r>
              <a:rPr lang="uk-UA" sz="2200" dirty="0" smtClean="0"/>
              <a:t>диференціюватися </a:t>
            </a:r>
            <a:r>
              <a:rPr lang="uk-UA" sz="2200" dirty="0"/>
              <a:t>в досить велику кількість спеціалізованих типів клітин. Цей термін вперше був введений у біологію О.О. Максимовим у 1908р.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6" y="3402568"/>
            <a:ext cx="3168352" cy="31227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4048" y="3402568"/>
            <a:ext cx="3240360" cy="3122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17078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3000">
        <p:split orient="vert"/>
      </p:transition>
    </mc:Choice>
    <mc:Fallback>
      <p:transition spd="slow" advClick="0" advTm="1300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568952" cy="1301006"/>
          </a:xfrm>
        </p:spPr>
        <p:txBody>
          <a:bodyPr/>
          <a:lstStyle/>
          <a:p>
            <a:pPr algn="ctr"/>
            <a:r>
              <a:rPr lang="uk-UA" b="1" i="1" dirty="0">
                <a:solidFill>
                  <a:srgbClr val="00B0F0"/>
                </a:solidFill>
              </a:rPr>
              <a:t>Ембріотехнологія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4133056"/>
          </a:xfrm>
        </p:spPr>
        <p:txBody>
          <a:bodyPr>
            <a:normAutofit fontScale="77500" lnSpcReduction="20000"/>
          </a:bodyPr>
          <a:lstStyle/>
          <a:p>
            <a:pPr marL="36576" indent="0" algn="just">
              <a:buNone/>
            </a:pPr>
            <a:r>
              <a:rPr lang="uk-UA" dirty="0">
                <a:solidFill>
                  <a:srgbClr val="00B0F0"/>
                </a:solidFill>
              </a:rPr>
              <a:t>Ембріотехнологія</a:t>
            </a:r>
            <a:r>
              <a:rPr lang="uk-UA" dirty="0"/>
              <a:t>   —  це  технологія,  що  включає  </a:t>
            </a:r>
            <a:r>
              <a:rPr lang="uk-UA" dirty="0" smtClean="0"/>
              <a:t>одержання незрілих  </a:t>
            </a:r>
            <a:r>
              <a:rPr lang="uk-UA" dirty="0"/>
              <a:t>яйцеклітин  молодих  тварин,  їхнє  </a:t>
            </a:r>
            <a:r>
              <a:rPr lang="uk-UA" dirty="0" smtClean="0"/>
              <a:t>дозрівання </a:t>
            </a:r>
            <a:r>
              <a:rPr lang="uk-UA" dirty="0"/>
              <a:t>й запліднення  </a:t>
            </a:r>
            <a:r>
              <a:rPr lang="en-US" dirty="0"/>
              <a:t>in vitro , </a:t>
            </a:r>
            <a:r>
              <a:rPr lang="uk-UA" dirty="0"/>
              <a:t>а також пересадження отриманих</a:t>
            </a:r>
          </a:p>
          <a:p>
            <a:pPr marL="36576" indent="0" algn="just">
              <a:buNone/>
            </a:pPr>
            <a:r>
              <a:rPr lang="uk-UA" dirty="0"/>
              <a:t>ембріонів у матки реципієнтів. Застосування методу дозволяє</a:t>
            </a:r>
          </a:p>
          <a:p>
            <a:pPr marL="36576" indent="0" algn="just">
              <a:buNone/>
            </a:pPr>
            <a:r>
              <a:rPr lang="uk-UA" dirty="0"/>
              <a:t>досягати  швидкої  зміни  поколінь.</a:t>
            </a:r>
          </a:p>
          <a:p>
            <a:pPr marL="36576" indent="0" algn="just">
              <a:buNone/>
            </a:pPr>
            <a:r>
              <a:rPr lang="uk-UA" dirty="0" smtClean="0"/>
              <a:t>Сьогодні трансплантація ембріонів є однією з найбільш</a:t>
            </a:r>
          </a:p>
          <a:p>
            <a:pPr marL="36576" indent="0" algn="just">
              <a:buNone/>
            </a:pPr>
            <a:r>
              <a:rPr lang="uk-UA" dirty="0" smtClean="0"/>
              <a:t>допомогою  </a:t>
            </a:r>
            <a:r>
              <a:rPr lang="uk-UA" dirty="0"/>
              <a:t>пересаджування  ембріонів  можна  істотно  </a:t>
            </a:r>
            <a:r>
              <a:rPr lang="uk-UA" dirty="0" smtClean="0"/>
              <a:t>збільшити - </a:t>
            </a:r>
            <a:r>
              <a:rPr lang="uk-UA" dirty="0"/>
              <a:t>вихід  числа  нащадків  від  високопродуктивних  корів.</a:t>
            </a:r>
          </a:p>
          <a:p>
            <a:pPr algn="just"/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1640" y="4077072"/>
            <a:ext cx="3268627" cy="2520280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20072" y="4077072"/>
            <a:ext cx="3347449" cy="2520280"/>
          </a:xfrm>
          <a:prstGeom prst="rect">
            <a:avLst/>
          </a:prstGeom>
          <a:ln w="762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2196505603"/>
      </p:ext>
    </p:extLst>
  </p:cSld>
  <p:clrMapOvr>
    <a:masterClrMapping/>
  </p:clrMapOvr>
  <p:transition spd="slow" advClick="0" advTm="13000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97</TotalTime>
  <Words>465</Words>
  <Application>Microsoft Office PowerPoint</Application>
  <PresentationFormat>Экран (4:3)</PresentationFormat>
  <Paragraphs>30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Техническая</vt:lpstr>
      <vt:lpstr>Ембріотехнології. Клонування</vt:lpstr>
      <vt:lpstr>План</vt:lpstr>
      <vt:lpstr>Вступ</vt:lpstr>
      <vt:lpstr>Слайд 4</vt:lpstr>
      <vt:lpstr>Клонування</vt:lpstr>
      <vt:lpstr>Існують два різні шляхи, з допомогою яких можна досягти клонування</vt:lpstr>
      <vt:lpstr>Клітинні технології</vt:lpstr>
      <vt:lpstr>Стовбурові клітини</vt:lpstr>
      <vt:lpstr>Ембріотехнологія</vt:lpstr>
      <vt:lpstr>Слайд 10</vt:lpstr>
      <vt:lpstr>Використані джерела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Ембріотехнології. Клонування</dc:title>
  <dc:creator>lab12</dc:creator>
  <cp:lastModifiedBy>Sveta</cp:lastModifiedBy>
  <cp:revision>16</cp:revision>
  <dcterms:created xsi:type="dcterms:W3CDTF">2015-02-10T08:36:20Z</dcterms:created>
  <dcterms:modified xsi:type="dcterms:W3CDTF">2015-11-08T18:11:51Z</dcterms:modified>
</cp:coreProperties>
</file>