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1" r:id="rId14"/>
    <p:sldId id="268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073" autoAdjust="0"/>
  </p:normalViewPr>
  <p:slideViewPr>
    <p:cSldViewPr>
      <p:cViewPr>
        <p:scale>
          <a:sx n="80" d="100"/>
          <a:sy n="80" d="100"/>
        </p:scale>
        <p:origin x="-864" y="-5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13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4B4C69-34F3-4E88-A5DF-132595E3D3C6}" type="datetimeFigureOut">
              <a:rPr lang="uk-UA" smtClean="0"/>
              <a:pPr/>
              <a:t>08.11.2015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8AD989-F639-46DE-907C-14EBC921FD49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2938116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8AD989-F639-46DE-907C-14EBC921FD49}" type="slidenum">
              <a:rPr lang="uk-UA" smtClean="0"/>
              <a:pPr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40717524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E2307-1E40-4E12-8716-25BFDA8E7013}" type="datetime1">
              <a:rPr lang="en-US" smtClean="0"/>
              <a:pPr/>
              <a:t>11/8/2015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FCF5A-EA79-452C-A52C-1A2668C2E7DF}" type="datetime1">
              <a:rPr lang="en-US" smtClean="0"/>
              <a:pPr/>
              <a:t>11/8/2015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C4C28-BD4B-4892-9A2D-6E19BD753A9A}" type="datetime1">
              <a:rPr lang="en-US" smtClean="0"/>
              <a:pPr/>
              <a:t>11/8/2015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D9D02-426E-46C9-9EE9-0DE1EF8B2838}" type="datetime1">
              <a:rPr lang="en-US" smtClean="0"/>
              <a:pPr/>
              <a:t>11/8/2015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AEBBE-F8B2-42CF-9895-E86A608384EB}" type="datetime1">
              <a:rPr lang="en-US" smtClean="0"/>
              <a:pPr/>
              <a:t>11/8/2015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AA6B6-10E5-4810-BC9F-DA72D8452E73}" type="datetime1">
              <a:rPr lang="en-US" smtClean="0"/>
              <a:pPr/>
              <a:t>11/8/2015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8D072-EF12-4AA2-BD71-ABC68B06D0E2}" type="datetime1">
              <a:rPr lang="en-US" smtClean="0"/>
              <a:pPr/>
              <a:t>11/8/2015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BF60-6CC3-4B74-A60D-3486985E4346}" type="datetime1">
              <a:rPr lang="en-US" smtClean="0"/>
              <a:pPr/>
              <a:t>11/8/2015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14818-984F-4759-BF72-A33BDC1963BD}" type="datetime1">
              <a:rPr lang="en-US" smtClean="0"/>
              <a:pPr/>
              <a:t>11/8/2015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7E191-5F94-4FC1-B823-BD7CABF7FA06}" type="datetime1">
              <a:rPr lang="en-US" smtClean="0"/>
              <a:pPr/>
              <a:t>11/8/2015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56D55-EFBE-4F9B-8A5F-09D42CA22A9B}" type="datetime1">
              <a:rPr lang="en-US" smtClean="0"/>
              <a:pPr/>
              <a:t>11/8/2015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D1D110F-3F4E-48D9-B8AA-5D0E825AFDBA}" type="datetime1">
              <a:rPr lang="en-US" smtClean="0"/>
              <a:pPr/>
              <a:t>11/8/2015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692696"/>
            <a:ext cx="8280920" cy="3522122"/>
          </a:xfrm>
        </p:spPr>
        <p:txBody>
          <a:bodyPr>
            <a:normAutofit/>
          </a:bodyPr>
          <a:lstStyle/>
          <a:p>
            <a:r>
              <a:rPr lang="uk-UA" sz="5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Пріони</a:t>
            </a:r>
            <a:r>
              <a:rPr lang="uk-UA" sz="5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5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5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5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Хвороби викликані</a:t>
            </a:r>
            <a:br>
              <a:rPr lang="uk-UA" sz="5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5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5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пріонами</a:t>
            </a:r>
            <a:endParaRPr lang="uk-UA" sz="54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307159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2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1" y="2204864"/>
            <a:ext cx="5400599" cy="4653136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vi-VN" sz="2200" b="1" i="1" dirty="0">
                <a:solidFill>
                  <a:srgbClr val="00B050"/>
                </a:solidFill>
              </a:rPr>
              <a:t>Куру́</a:t>
            </a:r>
            <a:r>
              <a:rPr lang="vi-VN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— хвороба, що історично траплялась у високогірних районах Нової Гвінеї майже виключно в аборигенів племені форе, характеризується утворенням губкоподібної енцефалопатії й характерної атрофії мозочку, відноситься до пріонових інфекцій</a:t>
            </a:r>
            <a:r>
              <a:rPr lang="vi-VN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vi-VN" sz="2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</p:spPr>
        <p:txBody>
          <a:bodyPr>
            <a:normAutofit/>
          </a:bodyPr>
          <a:lstStyle/>
          <a:p>
            <a:r>
              <a:rPr lang="uk-UA" sz="5400" dirty="0" smtClean="0">
                <a:solidFill>
                  <a:srgbClr val="7030A0"/>
                </a:solidFill>
              </a:rPr>
              <a:t>Хвороба Куру</a:t>
            </a:r>
            <a:endParaRPr lang="uk-UA" sz="5400" dirty="0">
              <a:solidFill>
                <a:srgbClr val="7030A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724128" y="2708920"/>
            <a:ext cx="3045718" cy="3209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670720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5" y="2564904"/>
            <a:ext cx="6264695" cy="4293096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uk-UA" sz="2200" b="1" i="1" dirty="0">
                <a:solidFill>
                  <a:srgbClr val="00B050"/>
                </a:solidFill>
              </a:rPr>
              <a:t>Синдром </a:t>
            </a:r>
            <a:r>
              <a:rPr lang="uk-UA" sz="2200" b="1" i="1" dirty="0" err="1">
                <a:solidFill>
                  <a:srgbClr val="00B050"/>
                </a:solidFill>
              </a:rPr>
              <a:t>Герстмана</a:t>
            </a:r>
            <a:r>
              <a:rPr lang="uk-UA" sz="2200" b="1" i="1" dirty="0">
                <a:solidFill>
                  <a:srgbClr val="00B050"/>
                </a:solidFill>
              </a:rPr>
              <a:t> - </a:t>
            </a:r>
            <a:r>
              <a:rPr lang="uk-UA" sz="2200" b="1" i="1" dirty="0" err="1">
                <a:solidFill>
                  <a:srgbClr val="00B050"/>
                </a:solidFill>
              </a:rPr>
              <a:t>Штраусслера</a:t>
            </a:r>
            <a:r>
              <a:rPr lang="uk-UA" sz="2200" b="1" i="1" dirty="0">
                <a:solidFill>
                  <a:srgbClr val="00B050"/>
                </a:solidFill>
              </a:rPr>
              <a:t> - </a:t>
            </a:r>
            <a:r>
              <a:rPr lang="uk-UA" sz="2200" b="1" i="1" dirty="0" err="1">
                <a:solidFill>
                  <a:srgbClr val="00B050"/>
                </a:solidFill>
              </a:rPr>
              <a:t>Шейнкера</a:t>
            </a:r>
            <a:r>
              <a:rPr lang="uk-UA" sz="2200" b="1" i="1" dirty="0">
                <a:solidFill>
                  <a:srgbClr val="00B050"/>
                </a:solidFill>
              </a:rPr>
              <a:t> </a:t>
            </a:r>
            <a:r>
              <a:rPr lang="uk-UA" sz="2200" b="1" i="1" dirty="0" smtClean="0">
                <a:solidFill>
                  <a:srgbClr val="00B050"/>
                </a:solidFill>
              </a:rPr>
              <a:t> </a:t>
            </a:r>
            <a:r>
              <a:rPr lang="en-US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 </a:t>
            </a:r>
            <a:r>
              <a:rPr lang="uk-UA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дуже рідкісне, зазвичай сімейне, </a:t>
            </a:r>
            <a:r>
              <a:rPr lang="uk-UA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смертельне </a:t>
            </a:r>
            <a:r>
              <a:rPr lang="uk-UA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нейродегенеративне</a:t>
            </a:r>
            <a:r>
              <a:rPr lang="uk-UA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uk-UA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захворювання, що вражає пацієнтів у віці від 20 до 60 років. П</a:t>
            </a:r>
            <a:r>
              <a:rPr lang="uk-UA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ричиною </a:t>
            </a:r>
            <a:r>
              <a:rPr lang="uk-UA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захворювання є мутація гена </a:t>
            </a:r>
            <a:r>
              <a:rPr lang="uk-UA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пріонового</a:t>
            </a:r>
            <a:r>
              <a:rPr lang="uk-UA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білка. Вперше було описано австрійськими неврологами Йозефом </a:t>
            </a:r>
            <a:r>
              <a:rPr lang="uk-UA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Герстманна</a:t>
            </a:r>
            <a:r>
              <a:rPr lang="uk-UA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, Ернстом </a:t>
            </a:r>
            <a:r>
              <a:rPr lang="uk-UA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Штраусслера</a:t>
            </a:r>
            <a:r>
              <a:rPr lang="uk-UA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та Іллею </a:t>
            </a:r>
            <a:r>
              <a:rPr lang="uk-UA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Шейнкера</a:t>
            </a:r>
            <a:r>
              <a:rPr lang="uk-UA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в 1936 році.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1220" y="474104"/>
            <a:ext cx="8363272" cy="1442972"/>
          </a:xfrm>
        </p:spPr>
        <p:txBody>
          <a:bodyPr>
            <a:noAutofit/>
          </a:bodyPr>
          <a:lstStyle/>
          <a:p>
            <a:r>
              <a:rPr lang="uk-UA" sz="5400" dirty="0" smtClean="0">
                <a:solidFill>
                  <a:srgbClr val="7030A0"/>
                </a:solidFill>
              </a:rPr>
              <a:t>Синдром </a:t>
            </a:r>
            <a:r>
              <a:rPr lang="uk-UA" sz="5400" dirty="0" err="1" smtClean="0">
                <a:solidFill>
                  <a:srgbClr val="7030A0"/>
                </a:solidFill>
              </a:rPr>
              <a:t>Гертсманна</a:t>
            </a:r>
            <a:r>
              <a:rPr lang="uk-UA" sz="5400" dirty="0" smtClean="0">
                <a:solidFill>
                  <a:srgbClr val="7030A0"/>
                </a:solidFill>
              </a:rPr>
              <a:t> - </a:t>
            </a:r>
            <a:r>
              <a:rPr lang="uk-UA" sz="5400" dirty="0" err="1" smtClean="0">
                <a:solidFill>
                  <a:srgbClr val="7030A0"/>
                </a:solidFill>
              </a:rPr>
              <a:t>Штреусслера</a:t>
            </a:r>
            <a:r>
              <a:rPr lang="uk-UA" sz="5400" dirty="0" smtClean="0">
                <a:solidFill>
                  <a:srgbClr val="7030A0"/>
                </a:solidFill>
              </a:rPr>
              <a:t> - </a:t>
            </a:r>
            <a:r>
              <a:rPr lang="uk-UA" sz="5400" dirty="0" err="1" smtClean="0">
                <a:solidFill>
                  <a:srgbClr val="7030A0"/>
                </a:solidFill>
              </a:rPr>
              <a:t>Шейкнера</a:t>
            </a:r>
            <a:r>
              <a:rPr lang="uk-UA" sz="5400" dirty="0" smtClean="0">
                <a:solidFill>
                  <a:srgbClr val="7030A0"/>
                </a:solidFill>
              </a:rPr>
              <a:t> </a:t>
            </a:r>
            <a:endParaRPr lang="uk-UA" sz="5400" dirty="0">
              <a:solidFill>
                <a:srgbClr val="7030A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72200" y="3212976"/>
            <a:ext cx="2520280" cy="2808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18515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5" y="2492896"/>
            <a:ext cx="5688631" cy="4176464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vi-VN" sz="2200" b="1" i="1" dirty="0">
                <a:solidFill>
                  <a:srgbClr val="00B050"/>
                </a:solidFill>
              </a:rPr>
              <a:t>Фатальне сімейне безсоння/інсомні́я </a:t>
            </a:r>
            <a:r>
              <a:rPr lang="uk-UA" sz="2200" b="1" i="1" dirty="0" smtClean="0">
                <a:solidFill>
                  <a:srgbClr val="00B050"/>
                </a:solidFill>
              </a:rPr>
              <a:t> </a:t>
            </a:r>
            <a:r>
              <a:rPr lang="uk-UA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 </a:t>
            </a:r>
            <a:r>
              <a:rPr lang="vi-VN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рідкісне </a:t>
            </a:r>
            <a:r>
              <a:rPr lang="vi-VN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автосомно-домінатне спадкове </a:t>
            </a:r>
            <a:r>
              <a:rPr lang="vi-VN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захворювання. Середня </a:t>
            </a:r>
            <a:r>
              <a:rPr lang="vi-VN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тривалість виживаності пацієнтів з діагнозом фатального сімейного безсоння після появи перших ознак становить 18 місяців.</a:t>
            </a:r>
            <a:endParaRPr lang="uk-UA" sz="2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146456"/>
          </a:xfrm>
        </p:spPr>
        <p:txBody>
          <a:bodyPr>
            <a:normAutofit/>
          </a:bodyPr>
          <a:lstStyle/>
          <a:p>
            <a:r>
              <a:rPr lang="uk-UA" sz="5400" dirty="0" smtClean="0">
                <a:solidFill>
                  <a:srgbClr val="7030A0"/>
                </a:solidFill>
              </a:rPr>
              <a:t>Хвороба </a:t>
            </a:r>
            <a:r>
              <a:rPr lang="uk-UA" sz="5400" dirty="0" err="1" smtClean="0">
                <a:solidFill>
                  <a:srgbClr val="7030A0"/>
                </a:solidFill>
              </a:rPr>
              <a:t>інсомнія</a:t>
            </a:r>
            <a:endParaRPr lang="uk-UA" sz="5400" dirty="0">
              <a:solidFill>
                <a:srgbClr val="7030A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034086" y="1628800"/>
            <a:ext cx="2952329" cy="216024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034087" y="4365104"/>
            <a:ext cx="2952328" cy="2232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021982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9" y="2492896"/>
            <a:ext cx="4968551" cy="3633267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спричиняють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ураження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сірої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речовини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головного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мозку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;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призводять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до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рухових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порушень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;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п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ризводять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до  </a:t>
            </a: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психічних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розладів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;</a:t>
            </a:r>
            <a:endParaRPr lang="ru-RU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ru-RU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н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едоумство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;</a:t>
            </a:r>
            <a:endParaRPr lang="ru-RU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смерть.</a:t>
            </a:r>
            <a:endParaRPr lang="uk-UA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722520"/>
          </a:xfrm>
        </p:spPr>
        <p:txBody>
          <a:bodyPr>
            <a:normAutofit/>
          </a:bodyPr>
          <a:lstStyle/>
          <a:p>
            <a:r>
              <a:rPr lang="uk-UA" sz="5400" dirty="0" smtClean="0">
                <a:solidFill>
                  <a:srgbClr val="7030A0"/>
                </a:solidFill>
              </a:rPr>
              <a:t>Наслідки </a:t>
            </a:r>
            <a:r>
              <a:rPr lang="uk-UA" sz="5400" dirty="0" err="1" smtClean="0">
                <a:solidFill>
                  <a:srgbClr val="7030A0"/>
                </a:solidFill>
              </a:rPr>
              <a:t>пріонних</a:t>
            </a:r>
            <a:r>
              <a:rPr lang="uk-UA" sz="5400" dirty="0" smtClean="0">
                <a:solidFill>
                  <a:srgbClr val="7030A0"/>
                </a:solidFill>
              </a:rPr>
              <a:t> хвороб</a:t>
            </a:r>
            <a:endParaRPr lang="uk-UA" sz="5400" dirty="0">
              <a:solidFill>
                <a:srgbClr val="7030A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40152" y="2564904"/>
            <a:ext cx="2973406" cy="3312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124203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5" y="1700808"/>
            <a:ext cx="6408711" cy="504056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uk-UA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Отже, можна зробити  висновок , що сьогоденна </a:t>
            </a:r>
            <a:r>
              <a:rPr lang="uk-UA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ситуація з </a:t>
            </a:r>
            <a:r>
              <a:rPr lang="uk-UA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пріонними</a:t>
            </a:r>
            <a:r>
              <a:rPr lang="uk-UA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захворюваннями дає підстави розглядати їх, як важливу </a:t>
            </a:r>
            <a:r>
              <a:rPr lang="uk-UA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медико-біологічну</a:t>
            </a:r>
            <a:r>
              <a:rPr lang="uk-UA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екологічну і соціально-економічну проблему, що потребує подальших </a:t>
            </a:r>
            <a:r>
              <a:rPr lang="uk-UA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прикладних, </a:t>
            </a:r>
            <a:r>
              <a:rPr lang="uk-UA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наукових досліджень у міжнародному масштабі, тому що спокійне ставлення та недооцінка небезпеки поширення </a:t>
            </a:r>
            <a:r>
              <a:rPr lang="uk-UA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пріонів</a:t>
            </a:r>
            <a:r>
              <a:rPr lang="uk-UA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може привести до непередбачених наслідків.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uk-UA" sz="2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1008112"/>
          </a:xfrm>
        </p:spPr>
        <p:txBody>
          <a:bodyPr>
            <a:normAutofit/>
          </a:bodyPr>
          <a:lstStyle/>
          <a:p>
            <a:r>
              <a:rPr lang="uk-UA" sz="5400" dirty="0" smtClean="0">
                <a:solidFill>
                  <a:srgbClr val="7030A0"/>
                </a:solidFill>
              </a:rPr>
              <a:t>Висновок</a:t>
            </a:r>
            <a:endParaRPr lang="uk-UA" sz="5400" dirty="0">
              <a:solidFill>
                <a:srgbClr val="7030A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16216" y="2492896"/>
            <a:ext cx="2520280" cy="2736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947469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2636912"/>
            <a:ext cx="8964487" cy="3489251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http://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msvitu.com/archive/2012/july/article-1.php</a:t>
            </a:r>
            <a:endParaRPr lang="uk-UA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http://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uk.wikipedia.org/wiki</a:t>
            </a:r>
            <a:endParaRPr lang="uk-UA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http://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www.medved.kiev.ua/arh_nutr/art_2006/n06_3_1.htm</a:t>
            </a:r>
            <a:endParaRPr lang="uk-UA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https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://www.google.com.ua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/</a:t>
            </a:r>
            <a:endParaRPr lang="uk-UA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224136"/>
          </a:xfrm>
        </p:spPr>
        <p:txBody>
          <a:bodyPr>
            <a:normAutofit/>
          </a:bodyPr>
          <a:lstStyle/>
          <a:p>
            <a:r>
              <a:rPr lang="uk-UA" sz="5400" dirty="0" smtClean="0">
                <a:solidFill>
                  <a:srgbClr val="7030A0"/>
                </a:solidFill>
              </a:rPr>
              <a:t>Джерела</a:t>
            </a:r>
            <a:endParaRPr lang="uk-UA" sz="5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577706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492896"/>
            <a:ext cx="5472608" cy="4365104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uk-UA" sz="3200" b="1" i="1" dirty="0" err="1" smtClean="0">
                <a:solidFill>
                  <a:srgbClr val="00B050"/>
                </a:solidFill>
              </a:rPr>
              <a:t>Пріони</a:t>
            </a:r>
            <a:r>
              <a:rPr lang="uk-UA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-  </a:t>
            </a:r>
            <a:r>
              <a:rPr lang="uk-UA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це інфекційні агенти, що складаються з білків і не </a:t>
            </a:r>
            <a:r>
              <a:rPr lang="uk-UA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містять нуклеїнових кислот.  </a:t>
            </a:r>
            <a:r>
              <a:rPr lang="uk-UA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Пріони</a:t>
            </a:r>
            <a:r>
              <a:rPr lang="uk-UA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uk-UA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викликають важкі захворювання </a:t>
            </a:r>
            <a:r>
              <a:rPr lang="uk-UA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центральної  нервової системи у тварин і людей.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За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нормальних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умов </a:t>
            </a:r>
            <a:r>
              <a:rPr lang="ru-RU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пріони</a:t>
            </a:r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- 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це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клітинні</a:t>
            </a:r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білки</a:t>
            </a:r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що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виконують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свої</a:t>
            </a:r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  <a:r>
              <a:rPr lang="ru-RU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функції</a:t>
            </a:r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ru-RU" sz="2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uk-UA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</a:t>
            </a:r>
            <a:endParaRPr lang="uk-UA" sz="2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39137" y="549435"/>
            <a:ext cx="8229600" cy="1150874"/>
          </a:xfrm>
        </p:spPr>
        <p:txBody>
          <a:bodyPr>
            <a:normAutofit/>
          </a:bodyPr>
          <a:lstStyle/>
          <a:p>
            <a:r>
              <a:rPr lang="uk-UA" sz="5400" dirty="0" smtClean="0">
                <a:solidFill>
                  <a:srgbClr val="7030A0"/>
                </a:solidFill>
              </a:rPr>
              <a:t>Що таке </a:t>
            </a:r>
            <a:r>
              <a:rPr lang="uk-UA" sz="5400" dirty="0" err="1" smtClean="0">
                <a:solidFill>
                  <a:srgbClr val="7030A0"/>
                </a:solidFill>
              </a:rPr>
              <a:t>пріони</a:t>
            </a:r>
            <a:r>
              <a:rPr lang="uk-UA" sz="5400" dirty="0" smtClean="0">
                <a:solidFill>
                  <a:srgbClr val="7030A0"/>
                </a:solidFill>
              </a:rPr>
              <a:t>?</a:t>
            </a:r>
            <a:endParaRPr lang="uk-UA" sz="5400" dirty="0">
              <a:solidFill>
                <a:srgbClr val="7030A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580112" y="2708920"/>
            <a:ext cx="3312368" cy="3528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9463656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3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0" y="2204864"/>
            <a:ext cx="7020272" cy="4581128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uk-UA" dirty="0">
                <a:solidFill>
                  <a:schemeClr val="tx1">
                    <a:lumMod val="95000"/>
                    <a:lumOff val="5000"/>
                  </a:schemeClr>
                </a:solidFill>
              </a:rPr>
              <a:t>У другій половині 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XX </a:t>
            </a:r>
            <a:r>
              <a:rPr lang="uk-UA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століття лікарі зіткнулися із незвичайним захворюванням людини </a:t>
            </a: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 поступовим </a:t>
            </a:r>
            <a:r>
              <a:rPr lang="uk-UA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прогресуючим руйнуванням головного мозку, що відбувається у результаті загибелі нервових клітин. Це захворювання отримало назву губчастої </a:t>
            </a:r>
            <a:r>
              <a:rPr lang="uk-UA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енцефалопат</a:t>
            </a: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 Шляхи </a:t>
            </a:r>
            <a:r>
              <a:rPr lang="uk-UA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перенесення фактора, що спричиняє хворобу, </a:t>
            </a: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вивчені </a:t>
            </a:r>
            <a:r>
              <a:rPr lang="uk-UA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поки недостатньо</a:t>
            </a: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uk-UA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uk-UA" dirty="0">
                <a:solidFill>
                  <a:schemeClr val="tx1">
                    <a:lumMod val="95000"/>
                    <a:lumOff val="5000"/>
                  </a:schemeClr>
                </a:solidFill>
              </a:rPr>
              <a:t>У 1997 р. американському лікареві Стенлі </a:t>
            </a:r>
            <a:r>
              <a:rPr lang="uk-UA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Прузінеру</a:t>
            </a:r>
            <a:r>
              <a:rPr lang="uk-UA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була присуджена Нобелівська премія з фізіології та медицини за вивчення </a:t>
            </a:r>
            <a:r>
              <a:rPr lang="uk-UA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пріонів</a:t>
            </a: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650512"/>
          </a:xfrm>
        </p:spPr>
        <p:txBody>
          <a:bodyPr>
            <a:noAutofit/>
          </a:bodyPr>
          <a:lstStyle/>
          <a:p>
            <a:r>
              <a:rPr lang="uk-UA" sz="5400" dirty="0" smtClean="0">
                <a:solidFill>
                  <a:srgbClr val="7030A0"/>
                </a:solidFill>
              </a:rPr>
              <a:t>Історія дослідження хвороби</a:t>
            </a:r>
            <a:endParaRPr lang="uk-UA" sz="5400" dirty="0">
              <a:solidFill>
                <a:srgbClr val="7030A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14807" y="2204864"/>
            <a:ext cx="2029193" cy="3744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5002866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1" y="1916832"/>
            <a:ext cx="6192688" cy="4941168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uk-UA" dirty="0" smtClean="0">
                <a:solidFill>
                  <a:srgbClr val="00B050"/>
                </a:solidFill>
              </a:rPr>
              <a:t>  </a:t>
            </a:r>
            <a:r>
              <a:rPr lang="uk-UA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Пріони</a:t>
            </a: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відрізняються за амінокислотним складом від білків, </a:t>
            </a:r>
          </a:p>
          <a:p>
            <a:pPr algn="just">
              <a:lnSpc>
                <a:spcPct val="150000"/>
              </a:lnSpc>
            </a:pP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характерних </a:t>
            </a:r>
            <a:r>
              <a:rPr lang="uk-UA" dirty="0">
                <a:solidFill>
                  <a:schemeClr val="tx1">
                    <a:lumMod val="95000"/>
                    <a:lumOff val="5000"/>
                  </a:schemeClr>
                </a:solidFill>
              </a:rPr>
              <a:t>для даного виду; </a:t>
            </a:r>
          </a:p>
          <a:p>
            <a:pPr algn="just">
              <a:lnSpc>
                <a:spcPct val="150000"/>
              </a:lnSpc>
            </a:pP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стійкі до звичайних методів дезінфекції; </a:t>
            </a:r>
          </a:p>
          <a:p>
            <a:pPr algn="just">
              <a:lnSpc>
                <a:spcPct val="150000"/>
              </a:lnSpc>
            </a:pP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ультрафіолетове</a:t>
            </a:r>
            <a:r>
              <a:rPr lang="uk-UA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uk-UA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йонізуюче</a:t>
            </a:r>
            <a:r>
              <a:rPr lang="uk-UA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мікрохвильове випромінювання </a:t>
            </a:r>
            <a:endParaRPr lang="uk-UA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на </a:t>
            </a:r>
            <a:r>
              <a:rPr lang="uk-UA" dirty="0">
                <a:solidFill>
                  <a:schemeClr val="tx1">
                    <a:lumMod val="95000"/>
                    <a:lumOff val="5000"/>
                  </a:schemeClr>
                </a:solidFill>
              </a:rPr>
              <a:t>них майже не діє; </a:t>
            </a:r>
          </a:p>
          <a:p>
            <a:pPr algn="just">
              <a:lnSpc>
                <a:spcPct val="150000"/>
              </a:lnSpc>
            </a:pP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</a:t>
            </a:r>
            <a:r>
              <a:rPr lang="uk-UA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стійкі до впливу високих температур (можуть переносити </a:t>
            </a: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температуру </a:t>
            </a:r>
            <a:r>
              <a:rPr lang="uk-UA" dirty="0">
                <a:solidFill>
                  <a:schemeClr val="tx1">
                    <a:lumMod val="95000"/>
                    <a:lumOff val="5000"/>
                  </a:schemeClr>
                </a:solidFill>
              </a:rPr>
              <a:t>близько +134 °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C </a:t>
            </a:r>
            <a:r>
              <a:rPr lang="uk-UA" dirty="0">
                <a:solidFill>
                  <a:schemeClr val="tx1">
                    <a:lumMod val="95000"/>
                    <a:lumOff val="5000"/>
                  </a:schemeClr>
                </a:solidFill>
              </a:rPr>
              <a:t>до 20 хвилин).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</p:spPr>
        <p:txBody>
          <a:bodyPr>
            <a:normAutofit/>
          </a:bodyPr>
          <a:lstStyle/>
          <a:p>
            <a:r>
              <a:rPr lang="uk-UA" sz="5400" dirty="0" smtClean="0">
                <a:solidFill>
                  <a:srgbClr val="7030A0"/>
                </a:solidFill>
              </a:rPr>
              <a:t>Властивості </a:t>
            </a:r>
            <a:r>
              <a:rPr lang="uk-UA" sz="5400" dirty="0" err="1" smtClean="0">
                <a:solidFill>
                  <a:srgbClr val="7030A0"/>
                </a:solidFill>
              </a:rPr>
              <a:t>пріонів</a:t>
            </a:r>
            <a:endParaRPr lang="uk-UA" sz="5400" dirty="0">
              <a:solidFill>
                <a:srgbClr val="7030A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084168" y="2276872"/>
            <a:ext cx="2952328" cy="3672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667424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1" y="1700808"/>
            <a:ext cx="5616624" cy="5013176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ru-RU" dirty="0" smtClean="0"/>
              <a:t> </a:t>
            </a:r>
            <a:r>
              <a:rPr lang="ru-RU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Пріони</a:t>
            </a:r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можуть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потрапити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в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організм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разом з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їжею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вони не </a:t>
            </a:r>
            <a:r>
              <a:rPr lang="ru-RU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розщеплюються</a:t>
            </a:r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за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допомогою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травних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ферментів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; </a:t>
            </a:r>
          </a:p>
          <a:p>
            <a:pPr algn="just">
              <a:lnSpc>
                <a:spcPct val="150000"/>
              </a:lnSpc>
            </a:pPr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пріон</a:t>
            </a:r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перетворює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нормальний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білок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на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пріон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; </a:t>
            </a:r>
          </a:p>
          <a:p>
            <a:pPr algn="just">
              <a:lnSpc>
                <a:spcPct val="150000"/>
              </a:lnSpc>
            </a:pPr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пріон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може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бути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переданий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у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спадок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; </a:t>
            </a:r>
          </a:p>
          <a:p>
            <a:pPr algn="just">
              <a:lnSpc>
                <a:spcPct val="150000"/>
              </a:lnSpc>
            </a:pPr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пріони</a:t>
            </a:r>
            <a:r>
              <a:rPr lang="ru-RU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можуть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виникати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в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результаті</a:t>
            </a:r>
            <a:r>
              <a:rPr lang="ru-RU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мутацій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endParaRPr lang="uk-UA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uk-UA" sz="5400" dirty="0" smtClean="0">
                <a:solidFill>
                  <a:srgbClr val="7030A0"/>
                </a:solidFill>
              </a:rPr>
              <a:t>Шляхи зараження </a:t>
            </a:r>
            <a:r>
              <a:rPr lang="uk-UA" sz="5400" dirty="0" err="1" smtClean="0">
                <a:solidFill>
                  <a:srgbClr val="7030A0"/>
                </a:solidFill>
              </a:rPr>
              <a:t>пріонами</a:t>
            </a:r>
            <a:endParaRPr lang="uk-UA" sz="5400" dirty="0">
              <a:solidFill>
                <a:srgbClr val="7030A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6176" y="1844824"/>
            <a:ext cx="2736304" cy="165618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6176" y="3933056"/>
            <a:ext cx="2736304" cy="2808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382849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382" y="2276872"/>
            <a:ext cx="7162906" cy="4571355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uk-UA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Учені </a:t>
            </a:r>
            <a:r>
              <a:rPr lang="uk-UA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висунули гіпотезу про те, що білки </a:t>
            </a:r>
            <a:r>
              <a:rPr lang="uk-UA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 попередники </a:t>
            </a:r>
            <a:r>
              <a:rPr lang="uk-UA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пріонів</a:t>
            </a:r>
            <a:r>
              <a:rPr lang="uk-UA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-  </a:t>
            </a:r>
            <a:r>
              <a:rPr lang="uk-UA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виконують в організмі певні функції в біохімічних і </a:t>
            </a:r>
            <a:r>
              <a:rPr lang="uk-UA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фізіологічних </a:t>
            </a:r>
            <a:r>
              <a:rPr lang="uk-UA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процесах обміну речовин людини й тварин. Існує припущення, о через такі білки здійснюється механізм генетично зумовленого  </a:t>
            </a:r>
            <a:r>
              <a:rPr lang="uk-UA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старіння, вони є складниками  зовнішніх клітинних мембран, </a:t>
            </a:r>
            <a:r>
              <a:rPr lang="uk-UA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беруть </a:t>
            </a:r>
            <a:r>
              <a:rPr lang="uk-UA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участь </a:t>
            </a:r>
            <a:r>
              <a:rPr lang="uk-UA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 </a:t>
            </a:r>
            <a:r>
              <a:rPr lang="uk-UA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ендоцитозі</a:t>
            </a:r>
            <a:r>
              <a:rPr lang="uk-UA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необхідні для нормальної </a:t>
            </a:r>
            <a:r>
              <a:rPr lang="uk-UA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синаптичної</a:t>
            </a:r>
            <a:r>
              <a:rPr lang="uk-UA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uk-UA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передачі нервових </a:t>
            </a:r>
            <a:r>
              <a:rPr lang="uk-UA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імпульсів, здійснюють </a:t>
            </a:r>
            <a:r>
              <a:rPr lang="uk-UA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взаємозв’язок  </a:t>
            </a:r>
            <a:r>
              <a:rPr lang="uk-UA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клітин.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42244" y="404665"/>
            <a:ext cx="8229600" cy="1512168"/>
          </a:xfrm>
        </p:spPr>
        <p:txBody>
          <a:bodyPr>
            <a:noAutofit/>
          </a:bodyPr>
          <a:lstStyle/>
          <a:p>
            <a:r>
              <a:rPr lang="uk-UA" sz="5400" dirty="0" smtClean="0">
                <a:solidFill>
                  <a:srgbClr val="7030A0"/>
                </a:solidFill>
              </a:rPr>
              <a:t>Роль </a:t>
            </a:r>
            <a:r>
              <a:rPr lang="uk-UA" sz="5400" dirty="0" err="1" smtClean="0">
                <a:solidFill>
                  <a:srgbClr val="7030A0"/>
                </a:solidFill>
              </a:rPr>
              <a:t>пріонів</a:t>
            </a:r>
            <a:r>
              <a:rPr lang="uk-UA" sz="5400" dirty="0" smtClean="0">
                <a:solidFill>
                  <a:srgbClr val="7030A0"/>
                </a:solidFill>
              </a:rPr>
              <a:t> у житті людей і тварин</a:t>
            </a:r>
            <a:endParaRPr lang="uk-UA" sz="5400" dirty="0">
              <a:solidFill>
                <a:srgbClr val="7030A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36296" y="2996952"/>
            <a:ext cx="1907704" cy="2232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501566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0819" y="1772816"/>
            <a:ext cx="5487286" cy="4896544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uk-UA" sz="2200" b="1" i="1" dirty="0" err="1">
                <a:solidFill>
                  <a:srgbClr val="00B050"/>
                </a:solidFill>
              </a:rPr>
              <a:t>Пріонові</a:t>
            </a:r>
            <a:r>
              <a:rPr lang="uk-UA" sz="2200" b="1" i="1" dirty="0">
                <a:solidFill>
                  <a:srgbClr val="00B050"/>
                </a:solidFill>
              </a:rPr>
              <a:t> хвороби (ПХ) </a:t>
            </a:r>
            <a:r>
              <a:rPr lang="uk-UA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  </a:t>
            </a:r>
            <a:r>
              <a:rPr lang="uk-UA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це група </a:t>
            </a:r>
            <a:r>
              <a:rPr lang="uk-UA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нейродегенеративних</a:t>
            </a:r>
            <a:r>
              <a:rPr lang="uk-UA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захворювань людини і тварин, які викликаються інфекційними білками (</a:t>
            </a:r>
            <a:r>
              <a:rPr lang="uk-UA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пріонами</a:t>
            </a:r>
            <a:r>
              <a:rPr lang="uk-UA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). Ці захворювання </a:t>
            </a:r>
            <a:r>
              <a:rPr lang="uk-UA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пов’яз</a:t>
            </a:r>
            <a:r>
              <a:rPr lang="uk-UA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порушенням</a:t>
            </a:r>
            <a:r>
              <a:rPr lang="uk-UA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метаболізму і накопиченням у клітинах ЦНС названих </a:t>
            </a:r>
            <a:r>
              <a:rPr lang="uk-UA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білків</a:t>
            </a:r>
            <a:r>
              <a:rPr lang="uk-UA" sz="2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ані</a:t>
            </a:r>
            <a:r>
              <a:rPr lang="uk-UA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з. </a:t>
            </a:r>
            <a:r>
              <a:rPr lang="uk-UA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Останні містяться в організмі людини і в нормі (їх кодує ген, розміщений на 20-й хромосомі).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12144" y="476672"/>
            <a:ext cx="8229600" cy="1015887"/>
          </a:xfrm>
        </p:spPr>
        <p:txBody>
          <a:bodyPr>
            <a:noAutofit/>
          </a:bodyPr>
          <a:lstStyle/>
          <a:p>
            <a:r>
              <a:rPr lang="uk-UA" sz="5400" dirty="0" smtClean="0">
                <a:solidFill>
                  <a:srgbClr val="7030A0"/>
                </a:solidFill>
              </a:rPr>
              <a:t>Що таке </a:t>
            </a:r>
            <a:r>
              <a:rPr lang="uk-UA" sz="5400" dirty="0" err="1" smtClean="0">
                <a:solidFill>
                  <a:srgbClr val="7030A0"/>
                </a:solidFill>
              </a:rPr>
              <a:t>пріонові</a:t>
            </a:r>
            <a:r>
              <a:rPr lang="uk-UA" sz="5400" dirty="0" smtClean="0">
                <a:solidFill>
                  <a:srgbClr val="7030A0"/>
                </a:solidFill>
              </a:rPr>
              <a:t> хвороби</a:t>
            </a:r>
            <a:endParaRPr lang="uk-UA" sz="5400" dirty="0">
              <a:solidFill>
                <a:srgbClr val="7030A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787394" y="1916832"/>
            <a:ext cx="3033078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3821779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3" y="2564904"/>
            <a:ext cx="4968551" cy="429309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На </a:t>
            </a:r>
            <a:r>
              <a:rPr lang="uk-UA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сьогодні </a:t>
            </a: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в </a:t>
            </a:r>
            <a:r>
              <a:rPr lang="uk-UA" dirty="0">
                <a:solidFill>
                  <a:schemeClr val="tx1">
                    <a:lumMod val="95000"/>
                    <a:lumOff val="5000"/>
                  </a:schemeClr>
                </a:solidFill>
              </a:rPr>
              <a:t>людини вивчено чотири захворювання, що викликаються </a:t>
            </a:r>
            <a:r>
              <a:rPr lang="uk-UA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пріонами</a:t>
            </a:r>
            <a:r>
              <a:rPr lang="uk-UA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</a:t>
            </a:r>
            <a:endParaRPr lang="uk-UA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хвороба </a:t>
            </a:r>
            <a:r>
              <a:rPr lang="uk-UA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Крейтцфельдта-Якоба</a:t>
            </a:r>
            <a:endParaRPr lang="uk-UA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Куру;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синдром </a:t>
            </a:r>
            <a:r>
              <a:rPr lang="uk-UA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Герстманна-Штреусслера-Шейнкера</a:t>
            </a: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;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uk-U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фатальна </a:t>
            </a:r>
            <a:r>
              <a:rPr lang="uk-UA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інсомнія</a:t>
            </a:r>
            <a:endParaRPr lang="uk-UA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650512"/>
          </a:xfrm>
        </p:spPr>
        <p:txBody>
          <a:bodyPr>
            <a:noAutofit/>
          </a:bodyPr>
          <a:lstStyle/>
          <a:p>
            <a:r>
              <a:rPr lang="uk-UA" sz="5400" dirty="0" smtClean="0">
                <a:solidFill>
                  <a:srgbClr val="7030A0"/>
                </a:solidFill>
              </a:rPr>
              <a:t>Захворювання викликані </a:t>
            </a:r>
            <a:r>
              <a:rPr lang="uk-UA" sz="5400" dirty="0" err="1" smtClean="0">
                <a:solidFill>
                  <a:srgbClr val="7030A0"/>
                </a:solidFill>
              </a:rPr>
              <a:t>пріонами</a:t>
            </a:r>
            <a:endParaRPr lang="uk-UA" sz="5400" dirty="0">
              <a:solidFill>
                <a:srgbClr val="7030A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724128" y="2428504"/>
            <a:ext cx="3024336" cy="403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8154988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2060848"/>
            <a:ext cx="6264696" cy="479715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uk-UA" sz="2000" b="1" i="1" dirty="0" smtClean="0">
                <a:solidFill>
                  <a:srgbClr val="00B050"/>
                </a:solidFill>
              </a:rPr>
              <a:t>Х</a:t>
            </a:r>
            <a:r>
              <a:rPr lang="vi-VN" sz="2200" b="1" i="1" dirty="0" smtClean="0">
                <a:solidFill>
                  <a:srgbClr val="00B050"/>
                </a:solidFill>
              </a:rPr>
              <a:t>вороба </a:t>
            </a:r>
            <a:r>
              <a:rPr lang="vi-VN" sz="2200" b="1" i="1" dirty="0">
                <a:solidFill>
                  <a:srgbClr val="00B050"/>
                </a:solidFill>
              </a:rPr>
              <a:t>Кро́йцфельда-Я́коба </a:t>
            </a:r>
            <a:r>
              <a:rPr lang="vi-VN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— захворювання людини з групи пріонових хвороб, які відносять до повільних інфекцій, спричинене накопиченням в людському організмі патогенних </a:t>
            </a:r>
            <a:r>
              <a:rPr lang="vi-VN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пріонів.</a:t>
            </a:r>
            <a:endParaRPr lang="uk-UA" sz="22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uk-UA" sz="2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Хвороба </a:t>
            </a:r>
            <a:r>
              <a:rPr lang="uk-UA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Кройцфельда-Якоба</a:t>
            </a:r>
            <a:r>
              <a:rPr lang="uk-UA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є найбільш поширеним </a:t>
            </a:r>
            <a:r>
              <a:rPr lang="uk-UA" sz="22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пріоновим</a:t>
            </a:r>
            <a:r>
              <a:rPr lang="uk-UA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захворюванням людини, хоча є все-таки рідкісною, яка відбувається щороку приблизно у однієї людини на мільйон.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14384"/>
          </a:xfrm>
        </p:spPr>
        <p:txBody>
          <a:bodyPr>
            <a:noAutofit/>
          </a:bodyPr>
          <a:lstStyle/>
          <a:p>
            <a:r>
              <a:rPr lang="uk-UA" sz="5400" dirty="0" smtClean="0">
                <a:solidFill>
                  <a:srgbClr val="7030A0"/>
                </a:solidFill>
              </a:rPr>
              <a:t>Хвороба </a:t>
            </a:r>
            <a:r>
              <a:rPr lang="uk-UA" sz="5400" dirty="0" err="1" smtClean="0">
                <a:solidFill>
                  <a:srgbClr val="7030A0"/>
                </a:solidFill>
              </a:rPr>
              <a:t>Кройцфельда</a:t>
            </a:r>
            <a:r>
              <a:rPr lang="uk-UA" sz="5400" dirty="0" smtClean="0">
                <a:solidFill>
                  <a:srgbClr val="7030A0"/>
                </a:solidFill>
              </a:rPr>
              <a:t> - Якоба</a:t>
            </a:r>
            <a:endParaRPr lang="uk-UA" sz="5400" dirty="0">
              <a:solidFill>
                <a:srgbClr val="7030A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00191" y="2458303"/>
            <a:ext cx="2667841" cy="3312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2300137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196</TotalTime>
  <Words>639</Words>
  <Application>Microsoft Office PowerPoint</Application>
  <PresentationFormat>Экран (4:3)</PresentationFormat>
  <Paragraphs>52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Волна</vt:lpstr>
      <vt:lpstr>Пріони.  Хвороби викликані  пріонами</vt:lpstr>
      <vt:lpstr>Що таке пріони?</vt:lpstr>
      <vt:lpstr>Історія дослідження хвороби</vt:lpstr>
      <vt:lpstr>Властивості пріонів</vt:lpstr>
      <vt:lpstr>Шляхи зараження пріонами</vt:lpstr>
      <vt:lpstr>Роль пріонів у житті людей і тварин</vt:lpstr>
      <vt:lpstr>Що таке пріонові хвороби</vt:lpstr>
      <vt:lpstr>Захворювання викликані пріонами</vt:lpstr>
      <vt:lpstr>Хвороба Кройцфельда - Якоба</vt:lpstr>
      <vt:lpstr>Хвороба Куру</vt:lpstr>
      <vt:lpstr>Синдром Гертсманна - Штреусслера - Шейкнера </vt:lpstr>
      <vt:lpstr>Хвороба інсомнія</vt:lpstr>
      <vt:lpstr>Наслідки пріонних хвороб</vt:lpstr>
      <vt:lpstr>Висновок</vt:lpstr>
      <vt:lpstr>Джерела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Пріони. Хвороби викликані пріонами</dc:title>
  <dc:creator>lab15</dc:creator>
  <cp:lastModifiedBy>Sveta</cp:lastModifiedBy>
  <cp:revision>21</cp:revision>
  <dcterms:created xsi:type="dcterms:W3CDTF">2015-02-10T09:49:26Z</dcterms:created>
  <dcterms:modified xsi:type="dcterms:W3CDTF">2015-11-08T18:07:54Z</dcterms:modified>
</cp:coreProperties>
</file>