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Lst>
  <p:sldIdLst>
    <p:sldId id="256" r:id="rId3"/>
    <p:sldId id="257" r:id="rId4"/>
    <p:sldId id="258" r:id="rId5"/>
    <p:sldId id="260" r:id="rId6"/>
    <p:sldId id="265" r:id="rId7"/>
    <p:sldId id="259" r:id="rId8"/>
    <p:sldId id="261" r:id="rId9"/>
    <p:sldId id="262" r:id="rId10"/>
    <p:sldId id="263" r:id="rId11"/>
    <p:sldId id="264" r:id="rId12"/>
    <p:sldId id="266" r:id="rId13"/>
    <p:sldId id="267"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29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156305993"/>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868815104"/>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417500965"/>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4113902123"/>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480269404"/>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446976998"/>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172241039"/>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4008057514"/>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772710763"/>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341193243"/>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08.11.2015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881220907"/>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08.11.2015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403699547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pPr/>
              <a:t>08.11.2015</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ua/search" TargetMode="External"/><Relationship Id="rId2" Type="http://schemas.openxmlformats.org/officeDocument/2006/relationships/hyperlink" Target="http://uk.wikipedia.org/wiki/%D0%9C%D1%83%D1%82%D0%B0%D1%86%D1%96%D1%8F" TargetMode="External"/><Relationship Id="rId1" Type="http://schemas.openxmlformats.org/officeDocument/2006/relationships/slideLayout" Target="../slideLayouts/slideLayout2.xml"/><Relationship Id="rId4" Type="http://schemas.openxmlformats.org/officeDocument/2006/relationships/hyperlink" Target="http://uk.wikipedia.org/wiki/%D0%9C%D1%83%D1%82%D0%B0%D0%B3%D0%B5%D0%BD"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7664" y="1340768"/>
            <a:ext cx="6624736" cy="1296144"/>
          </a:xfrm>
        </p:spPr>
        <p:txBody>
          <a:bodyPr/>
          <a:lstStyle/>
          <a:p>
            <a:r>
              <a:rPr lang="uk-UA" dirty="0" smtClean="0"/>
              <a:t>Види </a:t>
            </a:r>
            <a:r>
              <a:rPr lang="uk-UA" dirty="0" smtClean="0"/>
              <a:t>мутацій</a:t>
            </a:r>
            <a:r>
              <a:rPr lang="uk-UA" dirty="0" smtClean="0"/>
              <a:t>. Мутагени.</a:t>
            </a:r>
            <a:endParaRPr lang="uk-UA" dirty="0"/>
          </a:p>
        </p:txBody>
      </p:sp>
    </p:spTree>
    <p:extLst>
      <p:ext uri="{BB962C8B-B14F-4D97-AF65-F5344CB8AC3E}">
        <p14:creationId xmlns:p14="http://schemas.microsoft.com/office/powerpoint/2010/main" xmlns="" val="3800840345"/>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smtClean="0">
                <a:solidFill>
                  <a:srgbClr val="00B050"/>
                </a:solidFill>
              </a:rPr>
              <a:t>Мутагенез</a:t>
            </a:r>
            <a:endParaRPr lang="uk-UA" b="1" i="1" dirty="0">
              <a:solidFill>
                <a:srgbClr val="00B050"/>
              </a:solidFill>
            </a:endParaRPr>
          </a:p>
        </p:txBody>
      </p:sp>
      <p:sp>
        <p:nvSpPr>
          <p:cNvPr id="3" name="Объект 2"/>
          <p:cNvSpPr>
            <a:spLocks noGrp="1"/>
          </p:cNvSpPr>
          <p:nvPr>
            <p:ph idx="1"/>
          </p:nvPr>
        </p:nvSpPr>
        <p:spPr/>
        <p:txBody>
          <a:bodyPr/>
          <a:lstStyle/>
          <a:p>
            <a:pPr marL="0" indent="0" algn="just">
              <a:buNone/>
            </a:pPr>
            <a:r>
              <a:rPr lang="uk-UA" b="1" i="1" dirty="0" smtClean="0">
                <a:solidFill>
                  <a:srgbClr val="00B050"/>
                </a:solidFill>
              </a:rPr>
              <a:t> Мутагенез</a:t>
            </a:r>
            <a:r>
              <a:rPr lang="uk-UA" dirty="0" smtClean="0"/>
              <a:t> </a:t>
            </a:r>
            <a:r>
              <a:rPr lang="uk-UA" dirty="0"/>
              <a:t>(штучне створення мутацій) може використовуватися як ефективний генетичний інструмент. Стимулюванням мутацій певним шляхом з наступним спостереженням фенотипу організму можуть бути визначені функції генів і навіть індивідуальних нуклеотидів.</a:t>
            </a:r>
          </a:p>
        </p:txBody>
      </p:sp>
    </p:spTree>
    <p:extLst>
      <p:ext uri="{BB962C8B-B14F-4D97-AF65-F5344CB8AC3E}">
        <p14:creationId xmlns:p14="http://schemas.microsoft.com/office/powerpoint/2010/main" xmlns="" val="2680471583"/>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smtClean="0">
                <a:solidFill>
                  <a:srgbClr val="00B050"/>
                </a:solidFill>
              </a:rPr>
              <a:t>Використані джерела</a:t>
            </a:r>
            <a:endParaRPr lang="uk-UA" b="1" i="1" dirty="0">
              <a:solidFill>
                <a:srgbClr val="00B050"/>
              </a:solidFill>
            </a:endParaRPr>
          </a:p>
        </p:txBody>
      </p:sp>
      <p:sp>
        <p:nvSpPr>
          <p:cNvPr id="3" name="Объект 2"/>
          <p:cNvSpPr>
            <a:spLocks noGrp="1"/>
          </p:cNvSpPr>
          <p:nvPr>
            <p:ph idx="1"/>
          </p:nvPr>
        </p:nvSpPr>
        <p:spPr/>
        <p:txBody>
          <a:bodyPr>
            <a:normAutofit/>
          </a:bodyPr>
          <a:lstStyle/>
          <a:p>
            <a:r>
              <a:rPr lang="en-US" dirty="0" smtClean="0">
                <a:hlinkClick r:id="rId2"/>
              </a:rPr>
              <a:t>http://uk.wikipedia.org/wiki/%D0%9C%D1%83%D1%82%D0%B0%D1%86%D1%96%D1%8F</a:t>
            </a:r>
            <a:endParaRPr lang="uk-UA" dirty="0" smtClean="0"/>
          </a:p>
          <a:p>
            <a:r>
              <a:rPr lang="en-US" dirty="0" smtClean="0">
                <a:hlinkClick r:id="rId3"/>
              </a:rPr>
              <a:t>https://www.google.com.ua/search</a:t>
            </a:r>
            <a:endParaRPr lang="uk-UA" dirty="0"/>
          </a:p>
          <a:p>
            <a:r>
              <a:rPr lang="en-US" dirty="0" smtClean="0">
                <a:hlinkClick r:id="rId4"/>
              </a:rPr>
              <a:t>http://uk.wikipedia.org/wiki/%D0%9C%D1%83%D1%82%D0%B0%D0%B3%D0%B5%D0%BD</a:t>
            </a:r>
            <a:endParaRPr lang="uk-UA" dirty="0" smtClean="0"/>
          </a:p>
          <a:p>
            <a:endParaRPr lang="uk-UA" dirty="0"/>
          </a:p>
        </p:txBody>
      </p:sp>
    </p:spTree>
    <p:extLst>
      <p:ext uri="{BB962C8B-B14F-4D97-AF65-F5344CB8AC3E}">
        <p14:creationId xmlns:p14="http://schemas.microsoft.com/office/powerpoint/2010/main" xmlns="" val="555221162"/>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43308" y="2967335"/>
            <a:ext cx="8257390" cy="1569660"/>
          </a:xfrm>
          <a:prstGeom prst="rect">
            <a:avLst/>
          </a:prstGeom>
          <a:noFill/>
        </p:spPr>
        <p:txBody>
          <a:bodyPr wrap="none" lIns="91440" tIns="45720" rIns="91440" bIns="45720">
            <a:spAutoFit/>
          </a:bodyPr>
          <a:lstStyle/>
          <a:p>
            <a:pPr algn="ctr"/>
            <a:r>
              <a:rPr lang="ru-RU" sz="96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Дякую за увагу</a:t>
            </a:r>
            <a:endParaRPr lang="ru-RU" sz="96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xmlns="" val="3827965065"/>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smtClean="0">
                <a:solidFill>
                  <a:srgbClr val="00B050"/>
                </a:solidFill>
              </a:rPr>
              <a:t>Види </a:t>
            </a:r>
            <a:r>
              <a:rPr lang="uk-UA" b="1" i="1" dirty="0" smtClean="0">
                <a:solidFill>
                  <a:srgbClr val="00B050"/>
                </a:solidFill>
              </a:rPr>
              <a:t> </a:t>
            </a:r>
            <a:r>
              <a:rPr lang="uk-UA" b="1" i="1" dirty="0" smtClean="0">
                <a:solidFill>
                  <a:srgbClr val="00B050"/>
                </a:solidFill>
              </a:rPr>
              <a:t>мутацій</a:t>
            </a:r>
            <a:endParaRPr lang="uk-UA" b="1" i="1" dirty="0">
              <a:solidFill>
                <a:srgbClr val="00B050"/>
              </a:solidFill>
            </a:endParaRPr>
          </a:p>
        </p:txBody>
      </p:sp>
      <p:sp>
        <p:nvSpPr>
          <p:cNvPr id="3" name="Объект 2"/>
          <p:cNvSpPr>
            <a:spLocks noGrp="1"/>
          </p:cNvSpPr>
          <p:nvPr>
            <p:ph idx="1"/>
          </p:nvPr>
        </p:nvSpPr>
        <p:spPr/>
        <p:txBody>
          <a:bodyPr>
            <a:normAutofit fontScale="92500" lnSpcReduction="10000"/>
          </a:bodyPr>
          <a:lstStyle/>
          <a:p>
            <a:pPr marL="0" indent="0" algn="just">
              <a:buNone/>
            </a:pPr>
            <a:r>
              <a:rPr lang="vi-VN" dirty="0"/>
              <a:t>У біології, </a:t>
            </a:r>
            <a:r>
              <a:rPr lang="vi-VN" b="1" dirty="0"/>
              <a:t>мута́ції</a:t>
            </a:r>
            <a:r>
              <a:rPr lang="vi-VN" dirty="0"/>
              <a:t> — зміни генетичного матеріалу (звичайно ДНК або РНК). Мутації можуть бути викликані помилками копіювання генетичного матеріалу протягом поділу клітини, опроміненням жорсткою радіацією, хімічними речовинами (мутагенами), вірусами або можуть відбуватися свідомо під клітинним контролем протягом таких процесів як, наприклад, мейоз або гіпермутація.</a:t>
            </a:r>
            <a:endParaRPr lang="uk-UA" dirty="0"/>
          </a:p>
        </p:txBody>
      </p:sp>
    </p:spTree>
    <p:extLst>
      <p:ext uri="{BB962C8B-B14F-4D97-AF65-F5344CB8AC3E}">
        <p14:creationId xmlns:p14="http://schemas.microsoft.com/office/powerpoint/2010/main" xmlns="" val="3210791763"/>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9"/>
            <a:ext cx="8229600" cy="3888432"/>
          </a:xfrm>
        </p:spPr>
        <p:txBody>
          <a:bodyPr>
            <a:normAutofit fontScale="92500" lnSpcReduction="10000"/>
          </a:bodyPr>
          <a:lstStyle/>
          <a:p>
            <a:pPr marL="0" indent="0" algn="just">
              <a:buNone/>
            </a:pPr>
            <a:r>
              <a:rPr lang="uk-UA" dirty="0"/>
              <a:t>У багатоклітинних організмах мутації можуть бути підрозділені на</a:t>
            </a:r>
            <a:r>
              <a:rPr lang="uk-UA" i="1" dirty="0"/>
              <a:t>генеративні мутації</a:t>
            </a:r>
            <a:r>
              <a:rPr lang="uk-UA" dirty="0"/>
              <a:t>, які можуть бути передані нащадкам, і </a:t>
            </a:r>
            <a:r>
              <a:rPr lang="uk-UA" i="1" dirty="0"/>
              <a:t>соматичні мутації</a:t>
            </a:r>
            <a:r>
              <a:rPr lang="uk-UA" dirty="0"/>
              <a:t>. Соматичні мутації не можуть передаватися до нащадків у тварин. Рослини іноді можуть передавати соматичні мутації своїм нащадкам безстатево або статево (у випадку, коли брунька розвивається в соматично зміненій частині рослини).</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7584" y="4005064"/>
            <a:ext cx="7848872" cy="26452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22476167"/>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611560" y="332656"/>
            <a:ext cx="7992888" cy="5976663"/>
          </a:xfrm>
        </p:spPr>
      </p:pic>
    </p:spTree>
    <p:extLst>
      <p:ext uri="{BB962C8B-B14F-4D97-AF65-F5344CB8AC3E}">
        <p14:creationId xmlns:p14="http://schemas.microsoft.com/office/powerpoint/2010/main" xmlns="" val="597285801"/>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754461" y="404813"/>
            <a:ext cx="7635077" cy="5721350"/>
          </a:xfrm>
        </p:spPr>
      </p:pic>
    </p:spTree>
    <p:extLst>
      <p:ext uri="{BB962C8B-B14F-4D97-AF65-F5344CB8AC3E}">
        <p14:creationId xmlns:p14="http://schemas.microsoft.com/office/powerpoint/2010/main" xmlns="" val="1962386909"/>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smtClean="0">
                <a:solidFill>
                  <a:srgbClr val="00B050"/>
                </a:solidFill>
              </a:rPr>
              <a:t>Злежно від того, де бувають :</a:t>
            </a:r>
            <a:endParaRPr lang="uk-UA" b="1" i="1" dirty="0">
              <a:solidFill>
                <a:srgbClr val="00B050"/>
              </a:solidFill>
            </a:endParaRPr>
          </a:p>
        </p:txBody>
      </p:sp>
      <p:sp>
        <p:nvSpPr>
          <p:cNvPr id="3" name="Объект 2"/>
          <p:cNvSpPr>
            <a:spLocks noGrp="1"/>
          </p:cNvSpPr>
          <p:nvPr>
            <p:ph idx="1"/>
          </p:nvPr>
        </p:nvSpPr>
        <p:spPr>
          <a:xfrm>
            <a:off x="457200" y="1600201"/>
            <a:ext cx="8229600" cy="3124944"/>
          </a:xfrm>
        </p:spPr>
        <p:txBody>
          <a:bodyPr/>
          <a:lstStyle/>
          <a:p>
            <a:r>
              <a:rPr lang="uk-UA" b="1" i="1" dirty="0" smtClean="0">
                <a:solidFill>
                  <a:srgbClr val="00B050"/>
                </a:solidFill>
              </a:rPr>
              <a:t>Генеративні</a:t>
            </a:r>
            <a:r>
              <a:rPr lang="uk-UA" dirty="0" smtClean="0"/>
              <a:t> – бувають у статевих клітинах, успадковуються при статевому розмноженні.</a:t>
            </a:r>
          </a:p>
          <a:p>
            <a:r>
              <a:rPr lang="uk-UA" b="1" i="1" dirty="0" smtClean="0">
                <a:solidFill>
                  <a:srgbClr val="00B050"/>
                </a:solidFill>
              </a:rPr>
              <a:t>Соматичні</a:t>
            </a:r>
            <a:r>
              <a:rPr lang="uk-UA" dirty="0" smtClean="0"/>
              <a:t> – бувають у соматичних клітинах, успадковуються лише за умов нестатевого розмноження.</a:t>
            </a:r>
            <a:endParaRPr lang="uk-UA" dirty="0"/>
          </a:p>
        </p:txBody>
      </p:sp>
    </p:spTree>
    <p:extLst>
      <p:ext uri="{BB962C8B-B14F-4D97-AF65-F5344CB8AC3E}">
        <p14:creationId xmlns:p14="http://schemas.microsoft.com/office/powerpoint/2010/main" xmlns="" val="3281122908"/>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uk-UA" b="1" i="1" dirty="0" smtClean="0">
                <a:solidFill>
                  <a:srgbClr val="00B050"/>
                </a:solidFill>
              </a:rPr>
              <a:t>Соматичні</a:t>
            </a:r>
            <a:endParaRPr lang="uk-UA" b="1" i="1" dirty="0">
              <a:solidFill>
                <a:srgbClr val="00B050"/>
              </a:solidFill>
            </a:endParaRPr>
          </a:p>
        </p:txBody>
      </p:sp>
      <p:sp>
        <p:nvSpPr>
          <p:cNvPr id="6" name="Объект 5"/>
          <p:cNvSpPr>
            <a:spLocks noGrp="1"/>
          </p:cNvSpPr>
          <p:nvPr>
            <p:ph idx="1"/>
          </p:nvPr>
        </p:nvSpPr>
        <p:spPr/>
        <p:txBody>
          <a:bodyPr>
            <a:normAutofit fontScale="92500" lnSpcReduction="20000"/>
          </a:bodyPr>
          <a:lstStyle/>
          <a:p>
            <a:pPr marL="0" indent="0" algn="just">
              <a:buNone/>
            </a:pPr>
            <a:r>
              <a:rPr lang="uk-UA" b="1" i="1" dirty="0" smtClean="0">
                <a:solidFill>
                  <a:srgbClr val="00B050"/>
                </a:solidFill>
              </a:rPr>
              <a:t>Соматичні</a:t>
            </a:r>
            <a:r>
              <a:rPr lang="uk-UA" dirty="0" smtClean="0"/>
              <a:t> </a:t>
            </a:r>
            <a:r>
              <a:rPr lang="uk-UA" dirty="0"/>
              <a:t>- мутації в нестатевих клітинах організму. Проявляються у того індивіда, у якого вони виникають. Вони передаються тільки дочірнім клітинам при розподілі і не успадковуються наступним поколінням індивіда. Якщо соматична мутація виникає на ранніх стадіях дроблення зиготи (але не першого поділу), виникають клітинні лінії з різними генотипами</a:t>
            </a:r>
            <a:r>
              <a:rPr lang="uk-UA" dirty="0" smtClean="0"/>
              <a:t>.</a:t>
            </a:r>
            <a:r>
              <a:rPr lang="uk-UA" dirty="0"/>
              <a:t> Чим раніше в онтогенезі відбувається соматична мутація, тим більше клітин і відповідно тканини несе дану мутацію. Подібні організми отримали назву музичних.</a:t>
            </a:r>
          </a:p>
        </p:txBody>
      </p:sp>
    </p:spTree>
    <p:extLst>
      <p:ext uri="{BB962C8B-B14F-4D97-AF65-F5344CB8AC3E}">
        <p14:creationId xmlns:p14="http://schemas.microsoft.com/office/powerpoint/2010/main" xmlns="" val="3230952013"/>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a:solidFill>
                  <a:srgbClr val="00B050"/>
                </a:solidFill>
              </a:rPr>
              <a:t>За впливом на організм </a:t>
            </a:r>
            <a:r>
              <a:rPr lang="ru-RU" b="1" i="1" dirty="0" smtClean="0">
                <a:solidFill>
                  <a:srgbClr val="00B050"/>
                </a:solidFill>
              </a:rPr>
              <a:t>можна </a:t>
            </a:r>
            <a:r>
              <a:rPr lang="ru-RU" b="1" i="1" dirty="0">
                <a:solidFill>
                  <a:srgbClr val="00B050"/>
                </a:solidFill>
              </a:rPr>
              <a:t>виділити:</a:t>
            </a:r>
            <a:endParaRPr lang="uk-UA" b="1" i="1" dirty="0">
              <a:solidFill>
                <a:srgbClr val="00B050"/>
              </a:solidFill>
            </a:endParaRPr>
          </a:p>
        </p:txBody>
      </p:sp>
      <p:sp>
        <p:nvSpPr>
          <p:cNvPr id="3" name="Объект 2"/>
          <p:cNvSpPr>
            <a:spLocks noGrp="1"/>
          </p:cNvSpPr>
          <p:nvPr>
            <p:ph idx="1"/>
          </p:nvPr>
        </p:nvSpPr>
        <p:spPr>
          <a:xfrm>
            <a:off x="457200" y="1600201"/>
            <a:ext cx="8229600" cy="3556992"/>
          </a:xfrm>
        </p:spPr>
        <p:txBody>
          <a:bodyPr>
            <a:normAutofit fontScale="55000" lnSpcReduction="20000"/>
          </a:bodyPr>
          <a:lstStyle/>
          <a:p>
            <a:pPr marL="0" indent="0" algn="just">
              <a:buNone/>
            </a:pPr>
            <a:r>
              <a:rPr lang="uk-UA" dirty="0" smtClean="0"/>
              <a:t>1)  Летальні </a:t>
            </a:r>
            <a:r>
              <a:rPr lang="uk-UA" dirty="0"/>
              <a:t>мутації - це мутації, які призводять до внутрішньоутробної загибелі або до смерті в дитячому віці. Наприклад, така геномна мутація, як моносомия по аутосомам, у людини несумісна з нормальним розвитком ембріона</a:t>
            </a:r>
            <a:r>
              <a:rPr lang="uk-UA" dirty="0" smtClean="0"/>
              <a:t>;</a:t>
            </a:r>
          </a:p>
          <a:p>
            <a:pPr marL="0" indent="0" algn="just">
              <a:buNone/>
            </a:pPr>
            <a:r>
              <a:rPr lang="uk-UA" dirty="0" smtClean="0"/>
              <a:t/>
            </a:r>
            <a:br>
              <a:rPr lang="uk-UA" dirty="0" smtClean="0"/>
            </a:br>
            <a:r>
              <a:rPr lang="uk-UA" dirty="0"/>
              <a:t>2</a:t>
            </a:r>
            <a:r>
              <a:rPr lang="uk-UA" dirty="0" smtClean="0"/>
              <a:t>)  Напівлетальні </a:t>
            </a:r>
            <a:r>
              <a:rPr lang="uk-UA" dirty="0"/>
              <a:t>мутації - мутації, значно знижують життєздатність організму, приводячи до ранньої смерті. Тривалість життя носіїв напівлетальних мутацій може значно варіювати, однак у кожному разі вони гинуть до досягнення статевої зрілості (наприклад, при пігментного ксеродерма</a:t>
            </a:r>
            <a:r>
              <a:rPr lang="uk-UA" dirty="0" smtClean="0"/>
              <a:t>);</a:t>
            </a:r>
          </a:p>
          <a:p>
            <a:pPr marL="0" indent="0" algn="just">
              <a:buNone/>
            </a:pPr>
            <a:r>
              <a:rPr lang="uk-UA" dirty="0" smtClean="0"/>
              <a:t/>
            </a:r>
            <a:br>
              <a:rPr lang="uk-UA" dirty="0" smtClean="0"/>
            </a:br>
            <a:r>
              <a:rPr lang="uk-UA" dirty="0"/>
              <a:t>3</a:t>
            </a:r>
            <a:r>
              <a:rPr lang="uk-UA" dirty="0" smtClean="0"/>
              <a:t>) Нейтральні </a:t>
            </a:r>
            <a:r>
              <a:rPr lang="uk-UA" dirty="0"/>
              <a:t>мутації - </a:t>
            </a:r>
            <a:r>
              <a:rPr lang="uk-UA" dirty="0" err="1"/>
              <a:t>мутації</a:t>
            </a:r>
            <a:r>
              <a:rPr lang="uk-UA" dirty="0"/>
              <a:t>, які не впливають істотним чином на процеси життєдіяльності </a:t>
            </a:r>
            <a:r>
              <a:rPr lang="uk-UA" dirty="0" smtClean="0"/>
              <a:t>;</a:t>
            </a:r>
          </a:p>
          <a:p>
            <a:pPr marL="0" indent="0">
              <a:buNone/>
            </a:pPr>
            <a:r>
              <a:rPr lang="uk-UA" dirty="0" smtClean="0"/>
              <a:t/>
            </a:r>
            <a:br>
              <a:rPr lang="uk-UA" dirty="0" smtClean="0"/>
            </a:br>
            <a:r>
              <a:rPr lang="uk-UA" dirty="0"/>
              <a:t>4) С</a:t>
            </a:r>
            <a:r>
              <a:rPr lang="uk-UA" dirty="0" smtClean="0"/>
              <a:t>приятливі </a:t>
            </a:r>
            <a:r>
              <a:rPr lang="uk-UA" dirty="0"/>
              <a:t>мутації - </a:t>
            </a:r>
            <a:r>
              <a:rPr lang="uk-UA" dirty="0" err="1"/>
              <a:t>мутації</a:t>
            </a:r>
            <a:r>
              <a:rPr lang="uk-UA" dirty="0"/>
              <a:t>, що забезпечують організму нові корисні властивості.</a:t>
            </a:r>
            <a:r>
              <a:rPr lang="uk-UA" dirty="0" smtClean="0"/>
              <a:t/>
            </a:r>
            <a:br>
              <a:rPr lang="uk-UA" dirty="0" smtClean="0"/>
            </a:br>
            <a:endParaRPr lang="uk-UA" dirty="0"/>
          </a:p>
        </p:txBody>
      </p:sp>
    </p:spTree>
    <p:extLst>
      <p:ext uri="{BB962C8B-B14F-4D97-AF65-F5344CB8AC3E}">
        <p14:creationId xmlns:p14="http://schemas.microsoft.com/office/powerpoint/2010/main" xmlns="" val="657980814"/>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smtClean="0">
                <a:solidFill>
                  <a:srgbClr val="00B050"/>
                </a:solidFill>
              </a:rPr>
              <a:t>Мутагени</a:t>
            </a:r>
            <a:endParaRPr lang="uk-UA" b="1" i="1" dirty="0">
              <a:solidFill>
                <a:srgbClr val="00B050"/>
              </a:solidFill>
            </a:endParaRPr>
          </a:p>
        </p:txBody>
      </p:sp>
      <p:sp>
        <p:nvSpPr>
          <p:cNvPr id="3" name="Объект 2"/>
          <p:cNvSpPr>
            <a:spLocks noGrp="1"/>
          </p:cNvSpPr>
          <p:nvPr>
            <p:ph idx="1"/>
          </p:nvPr>
        </p:nvSpPr>
        <p:spPr/>
        <p:txBody>
          <a:bodyPr>
            <a:normAutofit fontScale="85000" lnSpcReduction="20000"/>
          </a:bodyPr>
          <a:lstStyle/>
          <a:p>
            <a:pPr marL="0" indent="0">
              <a:buNone/>
            </a:pPr>
            <a:r>
              <a:rPr lang="uk-UA" b="1" dirty="0"/>
              <a:t>Мутагени</a:t>
            </a:r>
            <a:r>
              <a:rPr lang="uk-UA" dirty="0"/>
              <a:t> — фізичні і хімічні чинники, що викликають стійкі спадкові зміни — мутації. Вперше штучні мутації були отримані в 1925 Г. А. </a:t>
            </a:r>
            <a:r>
              <a:rPr lang="uk-UA" dirty="0" err="1"/>
              <a:t>Надс</a:t>
            </a:r>
            <a:r>
              <a:rPr lang="uk-UA" dirty="0"/>
              <a:t>еном та Г. С. Філіпповим у дріжджів дією радіоактивного випромінювання радію; в 1927 уГерман Меллер отримав мутації у дрозофіли дією рентгенівських променів. Здатність </a:t>
            </a:r>
            <a:r>
              <a:rPr lang="uk-UA" dirty="0" smtClean="0"/>
              <a:t>хімічних </a:t>
            </a:r>
            <a:r>
              <a:rPr lang="uk-UA" dirty="0"/>
              <a:t>речовин </a:t>
            </a:r>
            <a:r>
              <a:rPr lang="uk-UA" dirty="0" smtClean="0"/>
              <a:t>викликатимутації</a:t>
            </a:r>
            <a:r>
              <a:rPr lang="uk-UA" dirty="0"/>
              <a:t> (дією йоду на дрозофіли) відкрита в 1932 році В. В. Сахаровим. У мух, що розвинулися з цих личинок, частотамутацій виявилася в кілька разів вищою, ніж у контрольних особин.</a:t>
            </a:r>
          </a:p>
        </p:txBody>
      </p:sp>
    </p:spTree>
    <p:extLst>
      <p:ext uri="{BB962C8B-B14F-4D97-AF65-F5344CB8AC3E}">
        <p14:creationId xmlns:p14="http://schemas.microsoft.com/office/powerpoint/2010/main" xmlns="" val="3924399691"/>
      </p:ext>
    </p:extLst>
  </p:cSld>
  <p:clrMapOvr>
    <a:masterClrMapping/>
  </p:clrMapOvr>
  <mc:AlternateContent xmlns:mc="http://schemas.openxmlformats.org/markup-compatibility/2006">
    <mc:Choice xmlns:p14="http://schemas.microsoft.com/office/powerpoint/2010/main" xmlns="" Requires="p14">
      <p:transition spd="slow" p14:dur="4000" advTm="20000">
        <p:pull/>
      </p:transition>
    </mc:Choice>
    <mc:Fallback>
      <p:transition spd="slow" advTm="20000">
        <p:pull/>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TotalTime>
  <Words>228</Words>
  <Application>Microsoft Office PowerPoint</Application>
  <PresentationFormat>Экран (4:3)</PresentationFormat>
  <Paragraphs>23</Paragraphs>
  <Slides>12</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12</vt:i4>
      </vt:variant>
    </vt:vector>
  </HeadingPairs>
  <TitlesOfParts>
    <vt:vector size="14" baseType="lpstr">
      <vt:lpstr>Тема Office</vt:lpstr>
      <vt:lpstr>Воздушный поток</vt:lpstr>
      <vt:lpstr>Види мутацій. Мутагени.</vt:lpstr>
      <vt:lpstr>Види  мутацій</vt:lpstr>
      <vt:lpstr>Слайд 3</vt:lpstr>
      <vt:lpstr>Слайд 4</vt:lpstr>
      <vt:lpstr>Слайд 5</vt:lpstr>
      <vt:lpstr>Злежно від того, де бувають :</vt:lpstr>
      <vt:lpstr>Соматичні</vt:lpstr>
      <vt:lpstr>За впливом на організм можна виділити:</vt:lpstr>
      <vt:lpstr>Мутагени</vt:lpstr>
      <vt:lpstr>Мутагенез</vt:lpstr>
      <vt:lpstr>Використані джерела</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Види організмів мутацій. Мутагени</dc:title>
  <dc:creator>lab15</dc:creator>
  <cp:lastModifiedBy>Sveta</cp:lastModifiedBy>
  <cp:revision>9</cp:revision>
  <dcterms:created xsi:type="dcterms:W3CDTF">2015-02-10T10:23:35Z</dcterms:created>
  <dcterms:modified xsi:type="dcterms:W3CDTF">2015-11-08T18:13:24Z</dcterms:modified>
</cp:coreProperties>
</file>