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7772400" cy="1470025"/>
          </a:xfrm>
        </p:spPr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Рівняння дотичної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93636" y="3450454"/>
            <a:ext cx="3128392" cy="1752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MN-</a:t>
            </a:r>
            <a:r>
              <a:rPr lang="uk-UA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січна</a:t>
            </a:r>
          </a:p>
          <a:p>
            <a:pPr algn="just"/>
            <a:r>
              <a:rPr lang="uk-UA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а- </a:t>
            </a:r>
            <a:r>
              <a:rPr lang="uk-UA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дотична</a:t>
            </a:r>
            <a:endParaRPr lang="ru-RU" sz="2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475656" y="4941168"/>
            <a:ext cx="302433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1475656" y="1556792"/>
            <a:ext cx="0" cy="33843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Полилиния 10"/>
          <p:cNvSpPr/>
          <p:nvPr/>
        </p:nvSpPr>
        <p:spPr>
          <a:xfrm>
            <a:off x="1768839" y="1789739"/>
            <a:ext cx="2581747" cy="2395345"/>
          </a:xfrm>
          <a:custGeom>
            <a:avLst/>
            <a:gdLst>
              <a:gd name="connsiteX0" fmla="*/ 0 w 2581747"/>
              <a:gd name="connsiteY0" fmla="*/ 2503357 h 2503357"/>
              <a:gd name="connsiteX1" fmla="*/ 2473377 w 2581747"/>
              <a:gd name="connsiteY1" fmla="*/ 1903751 h 2503357"/>
              <a:gd name="connsiteX2" fmla="*/ 2173574 w 2581747"/>
              <a:gd name="connsiteY2" fmla="*/ 0 h 2503357"/>
              <a:gd name="connsiteX3" fmla="*/ 2173574 w 2581747"/>
              <a:gd name="connsiteY3" fmla="*/ 0 h 2503357"/>
              <a:gd name="connsiteX4" fmla="*/ 2173574 w 2581747"/>
              <a:gd name="connsiteY4" fmla="*/ 0 h 2503357"/>
              <a:gd name="connsiteX5" fmla="*/ 2173574 w 2581747"/>
              <a:gd name="connsiteY5" fmla="*/ 0 h 2503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81747" h="2503357">
                <a:moveTo>
                  <a:pt x="0" y="2503357"/>
                </a:moveTo>
                <a:cubicBezTo>
                  <a:pt x="1055557" y="2412167"/>
                  <a:pt x="2111115" y="2320977"/>
                  <a:pt x="2473377" y="1903751"/>
                </a:cubicBezTo>
                <a:cubicBezTo>
                  <a:pt x="2835639" y="1486525"/>
                  <a:pt x="2173574" y="0"/>
                  <a:pt x="2173574" y="0"/>
                </a:cubicBezTo>
                <a:lnTo>
                  <a:pt x="2173574" y="0"/>
                </a:lnTo>
                <a:lnTo>
                  <a:pt x="2173574" y="0"/>
                </a:lnTo>
                <a:lnTo>
                  <a:pt x="2173574" y="0"/>
                </a:ln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2987824" y="2132856"/>
            <a:ext cx="1362762" cy="25922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1768839" y="3573016"/>
            <a:ext cx="3559245" cy="7920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059712" y="3573016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М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4350586" y="2246824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4279074" y="4964461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1172262" y="1605073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1310281" y="496446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3336035" y="1605073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(x)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4684332" y="3244334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endParaRPr lang="ru-RU" i="1" dirty="0"/>
          </a:p>
        </p:txBody>
      </p:sp>
      <p:sp>
        <p:nvSpPr>
          <p:cNvPr id="33" name="Подзаголовок 2"/>
          <p:cNvSpPr txBox="1">
            <a:spLocks/>
          </p:cNvSpPr>
          <p:nvPr/>
        </p:nvSpPr>
        <p:spPr>
          <a:xfrm>
            <a:off x="5493636" y="1644134"/>
            <a:ext cx="3128392" cy="1752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Дотичною до графіка функції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(x)</a:t>
            </a:r>
            <a:r>
              <a:rPr lang="uk-UA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т. М називається граничне положення січної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MN</a:t>
            </a:r>
            <a:r>
              <a:rPr lang="uk-UA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48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1" grpId="0" animBg="1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400" dirty="0" smtClean="0">
                <a:latin typeface="Times New Roman" pitchFamily="18" charset="0"/>
                <a:cs typeface="Times New Roman" pitchFamily="18" charset="0"/>
              </a:rPr>
              <a:t>Щоб написати рівняння дотичної треба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Знайти похідну функції.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Знайти значення похідної функції в точці дотику. (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кутовий коефіцієнт)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Знайти вільний коефіцієнт прямої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аписати рівняння прямої у вигляді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у=кх+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7501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7"/>
            <a:ext cx="7772400" cy="648072"/>
          </a:xfrm>
        </p:spPr>
        <p:txBody>
          <a:bodyPr>
            <a:no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Приклад 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одзаголовок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755576" y="1052736"/>
                <a:ext cx="7848872" cy="4586064"/>
              </a:xfrm>
            </p:spPr>
            <p:txBody>
              <a:bodyPr/>
              <a:lstStyle/>
              <a:p>
                <a:pPr algn="just"/>
                <a:r>
                  <a:rPr lang="uk-UA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Написати рівняння дотичної до графіка функції </a:t>
                </a:r>
                <a14:m>
                  <m:oMath xmlns:m="http://schemas.openxmlformats.org/officeDocument/2006/math">
                    <m:r>
                      <a:rPr lang="uk-UA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у=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в </a:t>
                </a:r>
                <a:r>
                  <a:rPr lang="ru-RU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точці</a:t>
                </a:r>
                <a:r>
                  <a:rPr lang="ru-RU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М(1;1)</a:t>
                </a:r>
              </a:p>
              <a:p>
                <a:r>
                  <a:rPr lang="uk-UA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Розв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’</a:t>
                </a:r>
                <a:r>
                  <a:rPr lang="uk-UA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язання</a:t>
                </a:r>
                <a:endParaRPr lang="uk-UA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uk-UA" sz="27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1.</a:t>
                </a:r>
                <a:r>
                  <a:rPr lang="uk-UA" sz="27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у</a:t>
                </a:r>
                <a:r>
                  <a:rPr lang="uk-UA" sz="27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=(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7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27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  <a:sym typeface="Symbol"/>
                          </a:rPr>
                          <m:t>𝑥</m:t>
                        </m:r>
                      </m:e>
                      <m:sup>
                        <m:r>
                          <a:rPr lang="en-US" sz="27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  <a:sym typeface="Symbol"/>
                          </a:rPr>
                          <m:t>2</m:t>
                        </m:r>
                      </m:sup>
                    </m:sSup>
                  </m:oMath>
                </a14:m>
                <a:r>
                  <a:rPr lang="uk-UA" sz="27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)=2</a:t>
                </a:r>
                <a:r>
                  <a:rPr lang="uk-UA" sz="27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х </a:t>
                </a:r>
                <a:r>
                  <a:rPr lang="uk-UA" sz="27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(похідна</a:t>
                </a:r>
                <a:r>
                  <a:rPr lang="uk-UA" sz="27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uk-UA" sz="2700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  <a:sym typeface="Symbol"/>
                </a:endParaRPr>
              </a:p>
              <a:p>
                <a:pPr algn="just"/>
                <a:r>
                  <a:rPr lang="uk-UA" sz="27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2. </a:t>
                </a:r>
                <a:r>
                  <a:rPr lang="uk-UA" sz="27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у</a:t>
                </a:r>
                <a:r>
                  <a:rPr lang="uk-UA" sz="27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(1)=21=2=</a:t>
                </a:r>
                <a:r>
                  <a:rPr lang="uk-UA" sz="27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к </a:t>
                </a:r>
                <a:r>
                  <a:rPr lang="uk-UA" sz="27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(кутовий коефіцієнт дотичної)</a:t>
                </a:r>
                <a:endParaRPr lang="uk-UA" sz="2700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  <a:sym typeface="Symbol"/>
                </a:endParaRPr>
              </a:p>
              <a:p>
                <a:pPr algn="just"/>
                <a:r>
                  <a:rPr lang="uk-UA" sz="27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3. 1=21+</a:t>
                </a:r>
                <a:r>
                  <a:rPr lang="en-US" sz="27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b</a:t>
                </a:r>
                <a:r>
                  <a:rPr lang="uk-UA" sz="27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, </a:t>
                </a:r>
                <a:r>
                  <a:rPr lang="en-US" sz="27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b=</a:t>
                </a:r>
                <a:r>
                  <a:rPr lang="uk-UA" sz="27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-1 </a:t>
                </a:r>
                <a:r>
                  <a:rPr lang="ru-RU" sz="28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8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вільний коефіцієнт</a:t>
                </a:r>
                <a:r>
                  <a:rPr lang="ru-RU" sz="2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uk-UA" sz="27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  <a:sym typeface="Symbol"/>
                </a:endParaRPr>
              </a:p>
              <a:p>
                <a:pPr algn="just"/>
                <a:r>
                  <a:rPr lang="uk-UA" sz="27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4. </a:t>
                </a:r>
                <a:r>
                  <a:rPr lang="uk-UA" sz="27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у</a:t>
                </a:r>
                <a:r>
                  <a:rPr lang="uk-UA" sz="27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=2</a:t>
                </a:r>
                <a:r>
                  <a:rPr lang="uk-UA" sz="27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х</a:t>
                </a:r>
                <a:r>
                  <a:rPr lang="uk-UA" sz="27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-1 </a:t>
                </a:r>
                <a:r>
                  <a:rPr lang="uk-UA" sz="28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(рівняння дотичної)</a:t>
                </a:r>
                <a:endParaRPr lang="ru-RU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uk-UA" sz="27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  <a:sym typeface="Symbol"/>
                </a:endParaRPr>
              </a:p>
              <a:p>
                <a:pPr algn="just"/>
                <a:endParaRPr lang="ru-RU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Под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55576" y="1052736"/>
                <a:ext cx="7848872" cy="4586064"/>
              </a:xfrm>
              <a:blipFill rotWithShape="1">
                <a:blip r:embed="rId2"/>
                <a:stretch>
                  <a:fillRect l="-2020" t="-1862" r="-19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584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Приклад 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Написати рівняння дотичної до графіка функції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/>
                      </a:rPr>
                      <m:t>у=</m:t>
                    </m:r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uk-UA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uk-UA" i="1">
                            <a:latin typeface="Cambria Math"/>
                          </a:rPr>
                          <m:t>х</m:t>
                        </m:r>
                      </m:den>
                    </m:f>
                  </m:oMath>
                </a14:m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 в точці з абсцисою </a:t>
                </a:r>
                <a:r>
                  <a:rPr lang="uk-UA" i="1" dirty="0">
                    <a:latin typeface="Times New Roman" pitchFamily="18" charset="0"/>
                    <a:cs typeface="Times New Roman" pitchFamily="18" charset="0"/>
                  </a:rPr>
                  <a:t>х</a:t>
                </a:r>
                <a:r>
                  <a:rPr lang="uk-UA" i="1" baseline="-25000" dirty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=-1.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ctr">
                  <a:buNone/>
                </a:pPr>
                <a:r>
                  <a:rPr lang="uk-UA" dirty="0" err="1">
                    <a:latin typeface="Times New Roman" pitchFamily="18" charset="0"/>
                    <a:cs typeface="Times New Roman" pitchFamily="18" charset="0"/>
                  </a:rPr>
                  <a:t>Розв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’</a:t>
                </a:r>
                <a:r>
                  <a:rPr lang="uk-UA" dirty="0" err="1">
                    <a:latin typeface="Times New Roman" pitchFamily="18" charset="0"/>
                    <a:cs typeface="Times New Roman" pitchFamily="18" charset="0"/>
                  </a:rPr>
                  <a:t>язання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1.</a:t>
                </a:r>
                <a:r>
                  <a:rPr lang="uk-UA" i="1" dirty="0">
                    <a:latin typeface="Times New Roman" pitchFamily="18" charset="0"/>
                    <a:cs typeface="Times New Roman" pitchFamily="18" charset="0"/>
                  </a:rPr>
                  <a:t> у</a:t>
                </a:r>
                <a:r>
                  <a:rPr lang="uk-UA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</a:t>
                </a:r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=(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uk-UA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uk-UA" i="1">
                            <a:latin typeface="Cambria Math"/>
                          </a:rPr>
                          <m:t>х</m:t>
                        </m:r>
                      </m:den>
                    </m:f>
                  </m:oMath>
                </a14:m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uk-UA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</a:t>
                </a:r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uk-UA" i="1">
                            <a:latin typeface="Cambria Math"/>
                          </a:rPr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ru-RU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uk-UA" i="1">
                                <a:latin typeface="Cambria Math"/>
                              </a:rPr>
                              <m:t>х</m:t>
                            </m:r>
                          </m:e>
                          <m:sup>
                            <m:r>
                              <a:rPr lang="uk-UA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  (похідна)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2. </a:t>
                </a:r>
                <a:r>
                  <a:rPr lang="uk-UA" i="1" dirty="0">
                    <a:latin typeface="Times New Roman" pitchFamily="18" charset="0"/>
                    <a:cs typeface="Times New Roman" pitchFamily="18" charset="0"/>
                  </a:rPr>
                  <a:t>у</a:t>
                </a:r>
                <a:r>
                  <a:rPr lang="uk-UA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</a:t>
                </a:r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(-1)=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uk-UA" i="1">
                            <a:latin typeface="Cambria Math"/>
                          </a:rPr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ru-RU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uk-UA" i="1">
                                <a:latin typeface="Cambria Math"/>
                              </a:rPr>
                              <m:t>(−1)</m:t>
                            </m:r>
                          </m:e>
                          <m:sup>
                            <m:r>
                              <a:rPr lang="uk-UA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 =-3=</a:t>
                </a:r>
                <a:r>
                  <a:rPr lang="uk-UA" i="1" dirty="0"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 (кутовий коефіцієнт дотичної)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3. </a:t>
                </a:r>
                <a:r>
                  <a:rPr lang="uk-UA" i="1" dirty="0">
                    <a:latin typeface="Times New Roman" pitchFamily="18" charset="0"/>
                    <a:cs typeface="Times New Roman" pitchFamily="18" charset="0"/>
                  </a:rPr>
                  <a:t>у</a:t>
                </a:r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(-1)=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uk-UA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uk-UA" i="1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 =-3 (значення функції в точці дотику)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-3=-3(-1)+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b</a:t>
                </a:r>
                <a:endParaRPr lang="ru-RU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=-6 (</a:t>
                </a:r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вільний коефіцієнт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  <a:p>
                <a:pPr marL="0" indent="0">
                  <a:buNone/>
                </a:pPr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4. </a:t>
                </a:r>
                <a:r>
                  <a:rPr lang="uk-UA" i="1" dirty="0">
                    <a:latin typeface="Times New Roman" pitchFamily="18" charset="0"/>
                    <a:cs typeface="Times New Roman" pitchFamily="18" charset="0"/>
                  </a:rPr>
                  <a:t>у</a:t>
                </a:r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-3</a:t>
                </a:r>
                <a:r>
                  <a:rPr lang="uk-UA" i="1" dirty="0">
                    <a:latin typeface="Times New Roman" pitchFamily="18" charset="0"/>
                    <a:cs typeface="Times New Roman" pitchFamily="18" charset="0"/>
                  </a:rPr>
                  <a:t>х</a:t>
                </a:r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6</a:t>
                </a:r>
                <a:r>
                  <a:rPr lang="uk-UA" dirty="0">
                    <a:latin typeface="Times New Roman" pitchFamily="18" charset="0"/>
                    <a:cs typeface="Times New Roman" pitchFamily="18" charset="0"/>
                  </a:rPr>
                  <a:t> (рівняння дотичної)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333" t="-1213" b="-5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9180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Написати рівняння дотичної до графіка функції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х-х</a:t>
            </a:r>
            <a:r>
              <a:rPr lang="uk-UA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в точці з абсцисою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=0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язання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dirty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=2-2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. у</a:t>
            </a:r>
            <a:r>
              <a:rPr lang="uk-UA" dirty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(0)=2-2</a:t>
            </a:r>
            <a:r>
              <a:rPr lang="uk-UA" dirty="0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0=2=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)=2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0-2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=0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0=2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0+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=0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=2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705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Написати рівняння дотичної до графіка функції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у=х</a:t>
            </a:r>
            <a:r>
              <a:rPr lang="uk-UA" i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+1 в точці з абсцисою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=1.					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х=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язання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i="1" dirty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+0;		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i="1" dirty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+0;	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			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=2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dirty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(1)=2</a:t>
            </a:r>
            <a:r>
              <a:rPr lang="uk-UA" dirty="0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1=2=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;	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dirty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(0)=2</a:t>
            </a:r>
            <a:r>
              <a:rPr lang="uk-UA" dirty="0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0=0=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+1=2	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+1=1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=2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1=0</a:t>
            </a:r>
            <a:r>
              <a:rPr lang="uk-UA" dirty="0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0+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=0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;				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=1;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		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4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1.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64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Написати рівняння дотичної до графіка функції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у=х</a:t>
            </a:r>
            <a:r>
              <a:rPr lang="uk-UA" i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-1 в точці з абсцисою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=-1.					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х=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язання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у</a:t>
            </a:r>
            <a:r>
              <a:rPr lang="uk-UA" dirty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=3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-0;		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1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dirty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=3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-0;	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dirty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=3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				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i="1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dirty="0" err="1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=3</a:t>
            </a:r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 err="1"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у</a:t>
            </a:r>
            <a:r>
              <a:rPr lang="uk-UA" dirty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(-1)=3</a:t>
            </a:r>
            <a:r>
              <a:rPr lang="uk-UA" dirty="0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(-1)</a:t>
            </a:r>
            <a:r>
              <a:rPr lang="uk-UA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=3=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dirty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(2)=3</a:t>
            </a:r>
            <a:r>
              <a:rPr lang="uk-UA" dirty="0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=12=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(-1)</a:t>
            </a:r>
            <a:r>
              <a:rPr lang="uk-UA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-1=-2	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-1=7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(-1)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		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7=12</a:t>
            </a:r>
            <a:r>
              <a:rPr lang="uk-UA" dirty="0"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1;				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=-17;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у=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-17.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59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1746</TotalTime>
  <Words>358</Words>
  <Application>Microsoft Office PowerPoint</Application>
  <PresentationFormat>Экран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Рівняння дотичної</vt:lpstr>
      <vt:lpstr>Щоб написати рівняння дотичної треба</vt:lpstr>
      <vt:lpstr>Приклад 1</vt:lpstr>
      <vt:lpstr>Приклад 2.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Рівняння дотичної</dc:title>
  <dc:creator>User</dc:creator>
  <cp:lastModifiedBy>Пользователь Windows</cp:lastModifiedBy>
  <cp:revision>12</cp:revision>
  <dcterms:created xsi:type="dcterms:W3CDTF">2012-10-02T18:11:47Z</dcterms:created>
  <dcterms:modified xsi:type="dcterms:W3CDTF">2013-11-26T08:36:52Z</dcterms:modified>
</cp:coreProperties>
</file>