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1" r:id="rId2"/>
    <p:sldId id="257" r:id="rId3"/>
    <p:sldId id="260" r:id="rId4"/>
    <p:sldId id="264" r:id="rId5"/>
    <p:sldId id="265" r:id="rId6"/>
    <p:sldId id="263" r:id="rId7"/>
    <p:sldId id="274" r:id="rId8"/>
    <p:sldId id="267" r:id="rId9"/>
    <p:sldId id="268" r:id="rId10"/>
    <p:sldId id="269" r:id="rId11"/>
    <p:sldId id="270" r:id="rId12"/>
    <p:sldId id="272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33" autoAdjust="0"/>
  </p:normalViewPr>
  <p:slideViewPr>
    <p:cSldViewPr>
      <p:cViewPr varScale="1">
        <p:scale>
          <a:sx n="59" d="100"/>
          <a:sy n="59" d="100"/>
        </p:scale>
        <p:origin x="-52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18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3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55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40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79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52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44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38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4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7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3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56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330837"/>
            <a:ext cx="1471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ункц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ія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6136" y="335561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ервісна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9482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47663" y="908720"/>
            <a:ext cx="1080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=0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917788"/>
            <a:ext cx="2204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F(x)=C=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const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2000" y="1441008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=1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6136" y="1537628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F(x)=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x+C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1086" y="2185700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96136" y="2157468"/>
                <a:ext cx="1844351" cy="7618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F(x)=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+C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157468"/>
                <a:ext cx="1844351" cy="761875"/>
              </a:xfrm>
              <a:prstGeom prst="rect">
                <a:avLst/>
              </a:prstGeom>
              <a:blipFill rotWithShape="1">
                <a:blip r:embed="rId2"/>
                <a:stretch>
                  <a:fillRect l="-6954" r="-5960" b="-8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47664" y="2983389"/>
                <a:ext cx="94378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8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983389"/>
                <a:ext cx="943785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13548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72714" y="2955157"/>
                <a:ext cx="1844351" cy="7618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F(x)=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+C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714" y="2955157"/>
                <a:ext cx="1844351" cy="761875"/>
              </a:xfrm>
              <a:prstGeom prst="rect">
                <a:avLst/>
              </a:prstGeom>
              <a:blipFill rotWithShape="1">
                <a:blip r:embed="rId4"/>
                <a:stretch>
                  <a:fillRect l="-6931" r="-5611" b="-8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17863" y="3861048"/>
                <a:ext cx="9659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ru-RU" sz="28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863" y="3861048"/>
                <a:ext cx="965905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13291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799439" y="3819253"/>
                <a:ext cx="2156937" cy="7609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F(x)=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+C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439" y="3819253"/>
                <a:ext cx="2156937" cy="760914"/>
              </a:xfrm>
              <a:prstGeom prst="rect">
                <a:avLst/>
              </a:prstGeom>
              <a:blipFill rotWithShape="1">
                <a:blip r:embed="rId6"/>
                <a:stretch>
                  <a:fillRect l="-5650" r="-5085" b="-9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510872" y="4855597"/>
                <a:ext cx="979435" cy="745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y=</a:t>
                </a:r>
                <a14:m>
                  <m:oMath xmlns:m="http://schemas.openxmlformats.org/officeDocument/2006/math">
                    <m:r>
                      <a:rPr lang="uk-UA" sz="2800" b="0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</m:rad>
                      </m:den>
                    </m:f>
                  </m:oMath>
                </a14:m>
                <a:endParaRPr lang="ru-RU" sz="28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872" y="4855597"/>
                <a:ext cx="979435" cy="745653"/>
              </a:xfrm>
              <a:prstGeom prst="rect">
                <a:avLst/>
              </a:prstGeom>
              <a:blipFill rotWithShape="1">
                <a:blip r:embed="rId7"/>
                <a:stretch>
                  <a:fillRect l="-13043" b="-40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96136" y="4827365"/>
                <a:ext cx="2173865" cy="528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F(x)=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+C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4827365"/>
                <a:ext cx="2173865" cy="528030"/>
              </a:xfrm>
              <a:prstGeom prst="rect">
                <a:avLst/>
              </a:prstGeom>
              <a:blipFill rotWithShape="1">
                <a:blip r:embed="rId8"/>
                <a:stretch>
                  <a:fillRect l="-5899" t="-10345" r="-4775" b="-31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47664" y="5905504"/>
                <a:ext cx="962699" cy="703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y=</a:t>
                </a:r>
                <a:r>
                  <a:rPr lang="uk-UA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28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5905504"/>
                <a:ext cx="962699" cy="703013"/>
              </a:xfrm>
              <a:prstGeom prst="rect">
                <a:avLst/>
              </a:prstGeom>
              <a:blipFill rotWithShape="1">
                <a:blip r:embed="rId9"/>
                <a:stretch>
                  <a:fillRect l="-13291" b="-10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796136" y="5877272"/>
                <a:ext cx="1898918" cy="703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F(x)= -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+C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5877272"/>
                <a:ext cx="1898918" cy="703013"/>
              </a:xfrm>
              <a:prstGeom prst="rect">
                <a:avLst/>
              </a:prstGeom>
              <a:blipFill rotWithShape="1">
                <a:blip r:embed="rId10"/>
                <a:stretch>
                  <a:fillRect l="-6752" r="-5466" b="-10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36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В26. 1.8.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12527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Знайти площу фігури зображеної на малюнку.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339" y="2616156"/>
            <a:ext cx="4104456" cy="4241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515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787086" y="1442051"/>
                <a:ext cx="5112568" cy="38005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З графіка зображеного на малюнку видно, що площа даної фігури обмежена зверху графіком функції у=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знизу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у=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та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прямими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i="1" dirty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=0, 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=2</a:t>
                </a:r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uk-UA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87086" y="1442051"/>
                <a:ext cx="5112568" cy="3800500"/>
              </a:xfrm>
              <a:blipFill rotWithShape="1">
                <a:blip r:embed="rId2"/>
                <a:stretch>
                  <a:fillRect l="-2980" t="-2247" r="-30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1560" y="5242551"/>
                <a:ext cx="2232248" cy="922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242551"/>
                <a:ext cx="2232248" cy="92275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38" y="1206717"/>
            <a:ext cx="3737441" cy="3862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64859" y="5241205"/>
                <a:ext cx="899029" cy="924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|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f>
                        <m:fPr>
                          <m:type m:val="noBar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859" y="5241205"/>
                <a:ext cx="899029" cy="9240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19872" y="55172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86604" y="5309492"/>
                <a:ext cx="112941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604" y="5309492"/>
                <a:ext cx="1129412" cy="7838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21478" y="55172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860032" y="5517232"/>
            <a:ext cx="998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4-0=4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69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6. 1.8.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208823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Знайдіть площу фігури обмеженої лініями </a:t>
            </a:r>
            <a:r>
              <a:rPr lang="uk-UA" sz="4400" i="1" dirty="0" err="1" smtClean="0">
                <a:latin typeface="Times New Roman" pitchFamily="18" charset="0"/>
                <a:cs typeface="Times New Roman" pitchFamily="18" charset="0"/>
              </a:rPr>
              <a:t>у=х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=0; </a:t>
            </a:r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=2; </a:t>
            </a:r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=4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53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850" y="1419"/>
            <a:ext cx="8229600" cy="1143000"/>
          </a:xfrm>
        </p:spPr>
        <p:txBody>
          <a:bodyPr/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434" y="908720"/>
            <a:ext cx="8229600" cy="576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Зробимо малюнок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79512" y="5661248"/>
                <a:ext cx="3384376" cy="921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S=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4000" i="1" smtClean="0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  <m:sup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sup>
                      <m:e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ⅆ</m:t>
                        </m:r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=</m:t>
                        </m:r>
                      </m:e>
                    </m:nary>
                  </m:oMath>
                </a14:m>
                <a:endParaRPr lang="ru-RU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661248"/>
                <a:ext cx="3384376" cy="921919"/>
              </a:xfrm>
              <a:prstGeom prst="rect">
                <a:avLst/>
              </a:prstGeom>
              <a:blipFill rotWithShape="1">
                <a:blip r:embed="rId2"/>
                <a:stretch>
                  <a:fillRect l="-6295" b="-178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80883" y="5661248"/>
                <a:ext cx="899029" cy="9256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|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f>
                        <m:fPr>
                          <m:type m:val="noBar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883" y="5661248"/>
                <a:ext cx="899029" cy="92563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067944" y="5770392"/>
                <a:ext cx="112941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5770392"/>
                <a:ext cx="1129412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729390" y="591966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5004048" y="5991671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=8-2=6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07" y="1583373"/>
            <a:ext cx="582930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605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24" grpId="0"/>
      <p:bldP spid="25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1447799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інтеграла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до</a:t>
            </a:r>
            <a:b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площ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і об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ємів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50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площ.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2322" y="847262"/>
                <a:ext cx="8229600" cy="54158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k-UA" sz="2400" dirty="0" smtClean="0">
                    <a:latin typeface="Times New Roman" pitchFamily="18" charset="0"/>
                    <a:cs typeface="Times New Roman" pitchFamily="18" charset="0"/>
                  </a:rPr>
                  <a:t>Задача:</a:t>
                </a:r>
              </a:p>
              <a:p>
                <a:pPr marL="0" indent="0">
                  <a:buNone/>
                </a:pPr>
                <a:r>
                  <a:rPr lang="uk-UA" sz="2400" dirty="0" smtClean="0">
                    <a:latin typeface="Times New Roman" pitchFamily="18" charset="0"/>
                    <a:cs typeface="Times New Roman" pitchFamily="18" charset="0"/>
                  </a:rPr>
                  <a:t>Обчислити площу фігури обмеженої лініями </a:t>
                </a:r>
                <a:r>
                  <a:rPr lang="uk-UA" sz="2400" i="1" dirty="0" smtClean="0">
                    <a:latin typeface="Times New Roman" pitchFamily="18" charset="0"/>
                    <a:cs typeface="Times New Roman" pitchFamily="18" charset="0"/>
                  </a:rPr>
                  <a:t>у</a:t>
                </a:r>
                <a:r>
                  <a:rPr lang="uk-UA" sz="24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 smtClean="0">
                    <a:latin typeface="Times New Roman" pitchFamily="18" charset="0"/>
                    <a:cs typeface="Times New Roman" pitchFamily="18" charset="0"/>
                  </a:rPr>
                  <a:t>зверху та 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y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400" i="1" dirty="0" smtClean="0">
                    <a:latin typeface="Arial" pitchFamily="34" charset="0"/>
                    <a:cs typeface="Arial" pitchFamily="34" charset="0"/>
                  </a:rPr>
                  <a:t>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uk-UA" sz="2400" dirty="0" smtClean="0">
                    <a:latin typeface="Times New Roman" pitchFamily="18" charset="0"/>
                    <a:cs typeface="Times New Roman" pitchFamily="18" charset="0"/>
                  </a:rPr>
                  <a:t> знизу і прямими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sz="2000" i="1" dirty="0" smtClean="0">
                    <a:latin typeface="Times New Roman" pitchFamily="18" charset="0"/>
                    <a:cs typeface="Times New Roman" pitchFamily="18" charset="0"/>
                  </a:rPr>
                  <a:t>=а</a:t>
                </a:r>
                <a:r>
                  <a:rPr lang="uk-UA" sz="2400" i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k-UA" sz="2400" i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b.</a:t>
                </a:r>
              </a:p>
              <a:p>
                <a:pPr marL="0" indent="0" algn="ctr">
                  <a:buNone/>
                </a:pPr>
                <a:r>
                  <a:rPr lang="uk-UA" sz="2400" dirty="0" err="1" smtClean="0">
                    <a:latin typeface="Times New Roman" pitchFamily="18" charset="0"/>
                    <a:cs typeface="Times New Roman" pitchFamily="18" charset="0"/>
                  </a:rPr>
                  <a:t>Розв</a:t>
                </a:r>
                <a:r>
                  <a:rPr lang="en-US" sz="2400" i="1" dirty="0" smtClean="0">
                    <a:latin typeface="Times New Roman" pitchFamily="18" charset="0"/>
                    <a:cs typeface="Times New Roman" pitchFamily="18" charset="0"/>
                  </a:rPr>
                  <a:t>’</a:t>
                </a:r>
                <a:r>
                  <a:rPr lang="uk-UA" sz="2400" dirty="0" err="1" smtClean="0">
                    <a:latin typeface="Times New Roman" pitchFamily="18" charset="0"/>
                    <a:cs typeface="Times New Roman" pitchFamily="18" charset="0"/>
                  </a:rPr>
                  <a:t>язання</a:t>
                </a:r>
                <a:r>
                  <a:rPr lang="uk-UA" sz="24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uk-UA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099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2322" y="847262"/>
                <a:ext cx="8229600" cy="5415880"/>
              </a:xfrm>
              <a:blipFill rotWithShape="1">
                <a:blip r:embed="rId2"/>
                <a:stretch>
                  <a:fillRect l="-1111" t="-901" r="-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04" name="TextBox 4103"/>
              <p:cNvSpPr txBox="1"/>
              <p:nvPr/>
            </p:nvSpPr>
            <p:spPr>
              <a:xfrm>
                <a:off x="3696196" y="3122393"/>
                <a:ext cx="5423549" cy="1025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S=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ru-RU" sz="44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b="0" i="1" smtClean="0">
                            <a:latin typeface="Cambria Math"/>
                          </a:rPr>
                          <m:t>𝑎</m:t>
                        </m:r>
                      </m:sub>
                      <m:sup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sup>
                      <m:e>
                        <m:r>
                          <a:rPr lang="en-US" sz="4400" b="0" i="1" smtClean="0">
                            <a:latin typeface="Cambria Math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4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𝑔</m:t>
                        </m:r>
                        <m:r>
                          <a:rPr lang="en-US" sz="4400" b="0" i="1" smtClean="0">
                            <a:latin typeface="Cambria Math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/>
                          </a:rPr>
                          <m:t>)</m:t>
                        </m:r>
                      </m:e>
                    </m:nary>
                    <m:r>
                      <a:rPr lang="en-US" sz="4400" b="0" i="1" smtClean="0">
                        <a:latin typeface="Cambria Math"/>
                      </a:rPr>
                      <m:t>)</m:t>
                    </m:r>
                    <m:r>
                      <a:rPr lang="en-US" sz="4400" b="0" i="1" smtClean="0">
                        <a:latin typeface="Cambria Math"/>
                      </a:rPr>
                      <m:t>𝑑𝑥</m:t>
                    </m:r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4104" name="TextBox 4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6196" y="3122393"/>
                <a:ext cx="5423549" cy="1025345"/>
              </a:xfrm>
              <a:prstGeom prst="rect">
                <a:avLst/>
              </a:prstGeom>
              <a:blipFill rotWithShape="1">
                <a:blip r:embed="rId3"/>
                <a:stretch>
                  <a:fillRect l="-4494" b="-17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83" y="2470374"/>
            <a:ext cx="3764658" cy="3354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206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Обчи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слення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ємів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211960" y="1600200"/>
                <a:ext cx="4752528" cy="414279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cs typeface="Times New Roman" pitchFamily="18" charset="0"/>
                      </a:rPr>
                      <m:t>V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sup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, де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 площа поперечного перерізу тіла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/>
                        <a:cs typeface="Times New Roman" pitchFamily="18" charset="0"/>
                      </a:rPr>
                      <m:t>V</m:t>
                    </m:r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sub>
                      <m:sup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sup>
                      <m:e>
                        <m:r>
                          <a:rPr lang="en-US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𝑑𝑥</m:t>
                        </m:r>
                      </m:e>
                    </m:nary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begChr m:val=""/>
                        <m:endChr m:val="|"/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  <m:f>
                      <m:fPr>
                        <m:type m:val="noBar"/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b-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a=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b-a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)=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V=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𝜋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 – об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’</a:t>
                </a:r>
                <a:r>
                  <a:rPr lang="uk-UA" dirty="0" err="1" smtClean="0">
                    <a:latin typeface="Times New Roman" pitchFamily="18" charset="0"/>
                    <a:cs typeface="Times New Roman" pitchFamily="18" charset="0"/>
                  </a:rPr>
                  <a:t>єм</a:t>
                </a:r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 циліндра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11960" y="1600200"/>
                <a:ext cx="4752528" cy="4142793"/>
              </a:xfrm>
              <a:blipFill rotWithShape="1">
                <a:blip r:embed="rId2"/>
                <a:stretch>
                  <a:fillRect l="-3333" t="-589" r="-1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2" y="1449509"/>
            <a:ext cx="428625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566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Інтеграл в економіці.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1412776"/>
                <a:ext cx="8697144" cy="525658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400" b="0" i="0" smtClean="0">
                        <a:latin typeface="Cambria Math"/>
                      </a:rPr>
                      <m:t>U</m:t>
                    </m:r>
                    <m:r>
                      <a:rPr lang="uk-UA" sz="4400" b="0" i="0" smtClean="0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uk-UA" sz="44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uk-UA" sz="44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uk-UA" sz="4400" b="0" i="1" smtClean="0">
                            <a:latin typeface="Cambria Math"/>
                          </a:rPr>
                          <m:t>Т</m:t>
                        </m:r>
                      </m:sup>
                      <m:e>
                        <m:r>
                          <a:rPr lang="en-US" sz="44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sz="4400" b="0" i="1" smtClean="0">
                            <a:latin typeface="Cambria Math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, де </a:t>
                </a:r>
                <a:endParaRPr lang="en-US" sz="4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4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4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i="1">
                            <a:latin typeface="Cambria Math"/>
                          </a:rPr>
                          <m:t>𝑡</m:t>
                        </m:r>
                      </m:e>
                    </m:d>
                  </m:oMath>
                </a14:m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sz="4400" dirty="0" err="1" smtClean="0">
                    <a:latin typeface="Times New Roman" pitchFamily="18" charset="0"/>
                    <a:cs typeface="Times New Roman" pitchFamily="18" charset="0"/>
                  </a:rPr>
                  <a:t>продуктивність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 err="1" smtClean="0">
                    <a:latin typeface="Times New Roman" pitchFamily="18" charset="0"/>
                    <a:cs typeface="Times New Roman" pitchFamily="18" charset="0"/>
                  </a:rPr>
                  <a:t>праці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 в момент часу 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uk-UA" sz="4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4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 – об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’</a:t>
                </a:r>
                <a:r>
                  <a:rPr lang="uk-UA" sz="4400" dirty="0" err="1" smtClean="0">
                    <a:latin typeface="Times New Roman" pitchFamily="18" charset="0"/>
                    <a:cs typeface="Times New Roman" pitchFamily="18" charset="0"/>
                  </a:rPr>
                  <a:t>єм</a:t>
                </a:r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 випущеної продукції за проміжок часу 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[0;T]</a:t>
                </a:r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400">
                        <a:latin typeface="Cambria Math"/>
                      </a:rPr>
                      <m:t>U</m:t>
                    </m:r>
                    <m:r>
                      <a:rPr lang="uk-UA" sz="4400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uk-UA" sz="44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uk-UA" sz="4400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uk-UA" sz="4400" b="0" i="1" smtClean="0">
                            <a:latin typeface="Cambria Math"/>
                          </a:rPr>
                          <m:t>8</m:t>
                        </m:r>
                      </m:sup>
                      <m:e>
                        <m:r>
                          <a:rPr lang="en-US" sz="44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4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400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sz="4400" i="1">
                            <a:latin typeface="Cambria Math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uk-UA" sz="4400" dirty="0">
                    <a:latin typeface="Times New Roman" pitchFamily="18" charset="0"/>
                    <a:cs typeface="Times New Roman" pitchFamily="18" charset="0"/>
                  </a:rPr>
                  <a:t>об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’</a:t>
                </a:r>
                <a:r>
                  <a:rPr lang="uk-UA" sz="4400" dirty="0" err="1">
                    <a:latin typeface="Times New Roman" pitchFamily="18" charset="0"/>
                    <a:cs typeface="Times New Roman" pitchFamily="18" charset="0"/>
                  </a:rPr>
                  <a:t>єм</a:t>
                </a:r>
                <a:r>
                  <a:rPr lang="uk-UA" sz="4400" dirty="0">
                    <a:latin typeface="Times New Roman" pitchFamily="18" charset="0"/>
                    <a:cs typeface="Times New Roman" pitchFamily="18" charset="0"/>
                  </a:rPr>
                  <a:t> випущеної </a:t>
                </a:r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   продукції </a:t>
                </a:r>
                <a:r>
                  <a:rPr lang="uk-UA" sz="4400" dirty="0">
                    <a:latin typeface="Times New Roman" pitchFamily="18" charset="0"/>
                    <a:cs typeface="Times New Roman" pitchFamily="18" charset="0"/>
                  </a:rPr>
                  <a:t>за </a:t>
                </a:r>
                <a:r>
                  <a:rPr lang="uk-UA" sz="4400" dirty="0" smtClean="0">
                    <a:latin typeface="Times New Roman" pitchFamily="18" charset="0"/>
                    <a:cs typeface="Times New Roman" pitchFamily="18" charset="0"/>
                  </a:rPr>
                  <a:t>день.</a:t>
                </a:r>
                <a:endParaRPr lang="ru-RU" sz="4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412776"/>
                <a:ext cx="8697144" cy="5256584"/>
              </a:xfrm>
              <a:blipFill rotWithShape="1">
                <a:blip r:embed="rId2"/>
                <a:stretch>
                  <a:fillRect l="-2523" t="-580" r="-25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68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Приклад 1. В 21 1.8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16127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Обчислити площу фігури зображеної на малюнку.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25180"/>
            <a:ext cx="4752528" cy="4432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641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23928" y="1700808"/>
                <a:ext cx="4762872" cy="515719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k-UA" sz="2800" dirty="0" smtClean="0">
                    <a:latin typeface="Times New Roman" pitchFamily="18" charset="0"/>
                    <a:cs typeface="Times New Roman" pitchFamily="18" charset="0"/>
                  </a:rPr>
                  <a:t>З графіка зображеного на малюнку видно, що площа даної фігури обмежена зверху графіком функції у=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sz="2800" dirty="0" err="1" smtClean="0">
                    <a:latin typeface="Times New Roman" pitchFamily="18" charset="0"/>
                    <a:cs typeface="Times New Roman" pitchFamily="18" charset="0"/>
                  </a:rPr>
                  <a:t>знизу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 у=0 та </a:t>
                </a:r>
                <a:r>
                  <a:rPr lang="ru-RU" sz="2800" dirty="0" err="1" smtClean="0">
                    <a:latin typeface="Times New Roman" pitchFamily="18" charset="0"/>
                    <a:cs typeface="Times New Roman" pitchFamily="18" charset="0"/>
                  </a:rPr>
                  <a:t>прямими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i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=0, 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=2</a:t>
                </a:r>
                <a:r>
                  <a:rPr lang="uk-UA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S=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b>
                      <m:sup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  <m:t>ⅆ</m:t>
                        </m:r>
                        <m: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=</m:t>
                        </m:r>
                        <m:d>
                          <m:dPr>
                            <m:begChr m:val=""/>
                            <m:endChr m:val="|"/>
                            <m:ctrlPr>
                              <a:rPr lang="en-US" sz="36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3600" b="0" i="1" smtClean="0">
                                        <a:latin typeface="Cambria Math"/>
                                        <a:cs typeface="Times New Roman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0" i="1" smtClean="0">
                                        <a:latin typeface="Cambria Math"/>
                                        <a:cs typeface="Times New Roman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3600" b="0" i="1" smtClean="0">
                                        <a:latin typeface="Cambria Math"/>
                                        <a:cs typeface="Times New Roman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</m:nary>
                    <m:f>
                      <m:fPr>
                        <m:type m:val="noBar"/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/>
                        <a:cs typeface="Times New Roman" pitchFamily="18" charset="0"/>
                      </a:rPr>
                      <m:t>=2</m:t>
                    </m:r>
                    <m:f>
                      <m:fPr>
                        <m:ctrlP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uk-UA" sz="3600" b="0" i="1" dirty="0" smtClean="0"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23928" y="1700808"/>
                <a:ext cx="4762872" cy="5157192"/>
              </a:xfrm>
              <a:blipFill rotWithShape="1">
                <a:blip r:embed="rId2"/>
                <a:stretch>
                  <a:fillRect l="-3969" t="-1182" r="-38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844824"/>
            <a:ext cx="3960440" cy="369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362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16. 1.8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15407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Знайти площу фігури зображеної на малюнку.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962" y="2420888"/>
            <a:ext cx="5464654" cy="443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209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219575" y="1600201"/>
                <a:ext cx="4467225" cy="2764903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buNone/>
                </a:pPr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З графіка зображеного на малюнку видно, що площа даної фігури обмежена зверху графіком функції у=</a:t>
                </a:r>
                <a:r>
                  <a:rPr lang="uk-UA" i="1" dirty="0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+1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знизу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у=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uk-UA" b="0" i="1" smtClean="0">
                        <a:latin typeface="Cambria Math"/>
                        <a:cs typeface="Times New Roman" pitchFamily="18" charset="0"/>
                      </a:rPr>
                      <m:t>+1</m:t>
                    </m:r>
                  </m:oMath>
                </a14:m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та </a:t>
                </a:r>
                <a:r>
                  <a:rPr lang="ru-RU" dirty="0" err="1" smtClean="0">
                    <a:latin typeface="Times New Roman" pitchFamily="18" charset="0"/>
                    <a:cs typeface="Times New Roman" pitchFamily="18" charset="0"/>
                  </a:rPr>
                  <a:t>прямими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i="1" dirty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=0, 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1.</a:t>
                </a:r>
                <a:endParaRPr lang="uk-UA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19575" y="1600201"/>
                <a:ext cx="4467225" cy="2764903"/>
              </a:xfrm>
              <a:blipFill rotWithShape="1">
                <a:blip r:embed="rId2"/>
                <a:stretch>
                  <a:fillRect l="-3138" t="-6181" r="-3274" b="-2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-10443" y="4595029"/>
                <a:ext cx="4608512" cy="921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)ⅆ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k-UA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443" y="4595029"/>
                <a:ext cx="4608512" cy="9219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196752"/>
            <a:ext cx="4176464" cy="339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-108520" y="5706454"/>
                <a:ext cx="2736304" cy="921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ⅆ</m:t>
                          </m:r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5706454"/>
                <a:ext cx="2736304" cy="9219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89630" y="5805264"/>
                <a:ext cx="2363511" cy="889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 dirty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 dirty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 dirty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i="1" dirty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i="1" dirty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i="1" dirty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 dirty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i="1" dirty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630" y="5805264"/>
                <a:ext cx="2363511" cy="8897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27984" y="4576662"/>
                <a:ext cx="3547381" cy="9219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+1−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ⅆ</m:t>
                          </m:r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576662"/>
                <a:ext cx="3547381" cy="92198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93813" y="5805264"/>
                <a:ext cx="1918147" cy="676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400" b="0" i="1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ru-RU" sz="24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k-UA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uk-UA" sz="2400" b="0" i="1" smtClean="0">
                        <a:latin typeface="Cambria Math"/>
                      </a:rPr>
                      <m:t>−</m:t>
                    </m:r>
                    <m:d>
                      <m:dPr>
                        <m:begChr m:val=""/>
                        <m:endChr m:val="|"/>
                        <m:ctrlPr>
                          <a:rPr lang="uk-UA" sz="2400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uk-UA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uk-UA" sz="2400" b="0" i="1" smtClean="0">
                            <a:latin typeface="Cambria Math"/>
                          </a:rPr>
                          <m:t>)</m:t>
                        </m:r>
                      </m:e>
                    </m:d>
                    <m:f>
                      <m:fPr>
                        <m:type m:val="noBar"/>
                        <m:ctrlPr>
                          <a:rPr lang="uk-UA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400" dirty="0" smtClean="0"/>
                  <a:t>=</a:t>
                </a:r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813" y="5805264"/>
                <a:ext cx="1918147" cy="676211"/>
              </a:xfrm>
              <a:prstGeom prst="rect">
                <a:avLst/>
              </a:prstGeom>
              <a:blipFill rotWithShape="1">
                <a:blip r:embed="rId8"/>
                <a:stretch>
                  <a:fillRect b="-720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77037" y="5835111"/>
                <a:ext cx="2469074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ru-RU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)−(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=</a:t>
                </a:r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037" y="5835111"/>
                <a:ext cx="2469074" cy="616515"/>
              </a:xfrm>
              <a:prstGeom prst="rect">
                <a:avLst/>
              </a:prstGeom>
              <a:blipFill rotWithShape="1">
                <a:blip r:embed="rId9"/>
                <a:stretch>
                  <a:fillRect r="-2716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49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4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727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   Тема: Застосування інтеграла до              обчислення площ і об’ємів.</vt:lpstr>
      <vt:lpstr>Обчислення площ.</vt:lpstr>
      <vt:lpstr>Обчислення об’ємів.</vt:lpstr>
      <vt:lpstr>Інтеграл в економіці.</vt:lpstr>
      <vt:lpstr>Приклад 1. В 21 1.8</vt:lpstr>
      <vt:lpstr>Розв’язання:</vt:lpstr>
      <vt:lpstr>В 16. 1.8</vt:lpstr>
      <vt:lpstr>Розв’язання:</vt:lpstr>
      <vt:lpstr>В26. 1.8.</vt:lpstr>
      <vt:lpstr>Розв’язання:</vt:lpstr>
      <vt:lpstr>В 6. 1.8.</vt:lpstr>
      <vt:lpstr>Розв’язання: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Застосування інтеграла до              обчислення площ.</dc:title>
  <dc:creator>User</dc:creator>
  <cp:lastModifiedBy>1111</cp:lastModifiedBy>
  <cp:revision>68</cp:revision>
  <dcterms:created xsi:type="dcterms:W3CDTF">2013-01-13T11:50:40Z</dcterms:created>
  <dcterms:modified xsi:type="dcterms:W3CDTF">2015-10-29T19:27:03Z</dcterms:modified>
</cp:coreProperties>
</file>